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2"/>
  </p:notesMasterIdLst>
  <p:handoutMasterIdLst>
    <p:handoutMasterId r:id="rId43"/>
  </p:handoutMasterIdLst>
  <p:sldIdLst>
    <p:sldId id="2522" r:id="rId5"/>
    <p:sldId id="2524" r:id="rId6"/>
    <p:sldId id="2523" r:id="rId7"/>
    <p:sldId id="2525" r:id="rId8"/>
    <p:sldId id="2526" r:id="rId9"/>
    <p:sldId id="2519" r:id="rId10"/>
    <p:sldId id="2521" r:id="rId11"/>
    <p:sldId id="2511" r:id="rId12"/>
    <p:sldId id="2514" r:id="rId13"/>
    <p:sldId id="2516" r:id="rId14"/>
    <p:sldId id="2512" r:id="rId15"/>
    <p:sldId id="2518" r:id="rId16"/>
    <p:sldId id="2515" r:id="rId17"/>
    <p:sldId id="2499" r:id="rId18"/>
    <p:sldId id="2508" r:id="rId19"/>
    <p:sldId id="2509" r:id="rId20"/>
    <p:sldId id="2510" r:id="rId21"/>
    <p:sldId id="2507" r:id="rId22"/>
    <p:sldId id="2500" r:id="rId23"/>
    <p:sldId id="2491" r:id="rId24"/>
    <p:sldId id="2492" r:id="rId25"/>
    <p:sldId id="2493" r:id="rId26"/>
    <p:sldId id="2496" r:id="rId27"/>
    <p:sldId id="2497" r:id="rId28"/>
    <p:sldId id="2498" r:id="rId29"/>
    <p:sldId id="2502" r:id="rId30"/>
    <p:sldId id="2501" r:id="rId31"/>
    <p:sldId id="2504" r:id="rId32"/>
    <p:sldId id="2505" r:id="rId33"/>
    <p:sldId id="2506" r:id="rId34"/>
    <p:sldId id="2517" r:id="rId35"/>
    <p:sldId id="2490" r:id="rId36"/>
    <p:sldId id="2489" r:id="rId37"/>
    <p:sldId id="2485" r:id="rId38"/>
    <p:sldId id="2486" r:id="rId39"/>
    <p:sldId id="2488" r:id="rId40"/>
    <p:sldId id="2454" r:id="rId4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本編" id="{9B551ADD-590E-490D-9F5C-DB7E5C0091CE}">
          <p14:sldIdLst>
            <p14:sldId id="2522"/>
            <p14:sldId id="2524"/>
            <p14:sldId id="2523"/>
            <p14:sldId id="2525"/>
            <p14:sldId id="2526"/>
          </p14:sldIdLst>
        </p14:section>
        <p14:section name="20251119" id="{964F49A8-44DF-4BB8-94AD-714E2AAD5857}">
          <p14:sldIdLst>
            <p14:sldId id="2519"/>
            <p14:sldId id="2521"/>
          </p14:sldIdLst>
        </p14:section>
        <p14:section name="20251112" id="{31D8DDA7-A92A-4FFC-8609-668E16A16429}">
          <p14:sldIdLst>
            <p14:sldId id="2511"/>
            <p14:sldId id="2514"/>
            <p14:sldId id="2516"/>
            <p14:sldId id="2512"/>
            <p14:sldId id="2518"/>
            <p14:sldId id="2515"/>
          </p14:sldIdLst>
        </p14:section>
        <p14:section name="20251022" id="{DC7CBB16-4EAE-4CD8-B273-68A339910C29}">
          <p14:sldIdLst>
            <p14:sldId id="2499"/>
            <p14:sldId id="2508"/>
            <p14:sldId id="2509"/>
            <p14:sldId id="2510"/>
          </p14:sldIdLst>
        </p14:section>
        <p14:section name="20251015" id="{BEFBE392-0F97-4A8A-B674-8E0535E275CC}">
          <p14:sldIdLst>
            <p14:sldId id="2507"/>
            <p14:sldId id="2500"/>
            <p14:sldId id="2491"/>
            <p14:sldId id="2492"/>
            <p14:sldId id="2493"/>
            <p14:sldId id="2496"/>
            <p14:sldId id="2497"/>
            <p14:sldId id="2498"/>
            <p14:sldId id="2502"/>
            <p14:sldId id="2501"/>
            <p14:sldId id="2504"/>
            <p14:sldId id="2505"/>
            <p14:sldId id="2506"/>
          </p14:sldIdLst>
        </p14:section>
        <p14:section name="20251008" id="{D7CAD32D-FE07-4C39-A384-7E67C04906BD}">
          <p14:sldIdLst>
            <p14:sldId id="2517"/>
            <p14:sldId id="2490"/>
            <p14:sldId id="2489"/>
            <p14:sldId id="2485"/>
            <p14:sldId id="2486"/>
            <p14:sldId id="2488"/>
            <p14:sldId id="245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DEEBF7"/>
    <a:srgbClr val="0065BD"/>
    <a:srgbClr val="262699"/>
    <a:srgbClr val="8585E0"/>
    <a:srgbClr val="D6D6F5"/>
    <a:srgbClr val="FFFFFF"/>
    <a:srgbClr val="607FB7"/>
    <a:srgbClr val="BFBFB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EECA6-A2FB-4E7D-83AC-4D1E5513F8C2}" v="17" dt="2025-11-24T22:55:23.31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876" y="31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751DEEF-44BB-8930-C82F-AA212C27C3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8EDD1CF8-9598-0E18-2A59-8F579DF52A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C7CCD3-8464-4A1A-B842-3BD39643D811}" type="datetimeFigureOut">
              <a:rPr kumimoji="1" lang="ja-JP" altLang="en-US" smtClean="0"/>
              <a:t>2025/11/25</a:t>
            </a:fld>
            <a:endParaRPr kumimoji="1" lang="ja-JP" altLang="en-US"/>
          </a:p>
        </p:txBody>
      </p:sp>
      <p:sp>
        <p:nvSpPr>
          <p:cNvPr id="4" name="フッター プレースホルダー 3">
            <a:extLst>
              <a:ext uri="{FF2B5EF4-FFF2-40B4-BE49-F238E27FC236}">
                <a16:creationId xmlns:a16="http://schemas.microsoft.com/office/drawing/2014/main" id="{DB14D739-C404-100B-DBB8-E8E969C8BF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B660BF8C-7E41-ED64-B99F-B11F070391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7A3FCA-A3AF-49CF-BB15-C3B654B23192}" type="slidenum">
              <a:rPr kumimoji="1" lang="ja-JP" altLang="en-US" smtClean="0"/>
              <a:t>‹#›</a:t>
            </a:fld>
            <a:endParaRPr kumimoji="1" lang="ja-JP" altLang="en-US"/>
          </a:p>
        </p:txBody>
      </p:sp>
    </p:spTree>
    <p:extLst>
      <p:ext uri="{BB962C8B-B14F-4D97-AF65-F5344CB8AC3E}">
        <p14:creationId xmlns:p14="http://schemas.microsoft.com/office/powerpoint/2010/main" val="2545239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A2C337-F5E2-404C-B60D-4540F6B3FD23}" type="datetimeFigureOut">
              <a:rPr kumimoji="1" lang="ja-JP" altLang="en-US" smtClean="0"/>
              <a:t>2025/11/25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611A36-A0CE-3745-ACF7-69175D282929}" type="slidenum">
              <a:rPr kumimoji="1" lang="ja-JP" altLang="en-US" smtClean="0"/>
              <a:t>‹#›</a:t>
            </a:fld>
            <a:endParaRPr kumimoji="1" lang="ja-JP" altLang="en-US"/>
          </a:p>
        </p:txBody>
      </p:sp>
    </p:spTree>
    <p:extLst>
      <p:ext uri="{BB962C8B-B14F-4D97-AF65-F5344CB8AC3E}">
        <p14:creationId xmlns:p14="http://schemas.microsoft.com/office/powerpoint/2010/main" val="347425844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8611A36-A0CE-3745-ACF7-69175D282929}" type="slidenum">
              <a:rPr kumimoji="1" lang="ja-JP" altLang="en-US" smtClean="0"/>
              <a:t>5</a:t>
            </a:fld>
            <a:endParaRPr kumimoji="1" lang="ja-JP" altLang="en-US"/>
          </a:p>
        </p:txBody>
      </p:sp>
    </p:spTree>
    <p:extLst>
      <p:ext uri="{BB962C8B-B14F-4D97-AF65-F5344CB8AC3E}">
        <p14:creationId xmlns:p14="http://schemas.microsoft.com/office/powerpoint/2010/main" val="1605848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80EC7-F2FA-1357-2E2C-652F6D3AE5C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5B9FCDF-DE79-9C0F-D8C9-1C2ECA5704E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97521D5-FF5E-D9DC-516E-0028CEDA2CE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4F5DCA6-B81E-CD82-9E26-9207D9810B16}"/>
              </a:ext>
            </a:extLst>
          </p:cNvPr>
          <p:cNvSpPr>
            <a:spLocks noGrp="1"/>
          </p:cNvSpPr>
          <p:nvPr>
            <p:ph type="sldNum" sz="quarter" idx="5"/>
          </p:nvPr>
        </p:nvSpPr>
        <p:spPr/>
        <p:txBody>
          <a:bodyPr/>
          <a:lstStyle/>
          <a:p>
            <a:fld id="{28611A36-A0CE-3745-ACF7-69175D282929}" type="slidenum">
              <a:rPr kumimoji="1" lang="ja-JP" altLang="en-US" smtClean="0"/>
              <a:t>26</a:t>
            </a:fld>
            <a:endParaRPr kumimoji="1" lang="ja-JP" altLang="en-US"/>
          </a:p>
        </p:txBody>
      </p:sp>
    </p:spTree>
    <p:extLst>
      <p:ext uri="{BB962C8B-B14F-4D97-AF65-F5344CB8AC3E}">
        <p14:creationId xmlns:p14="http://schemas.microsoft.com/office/powerpoint/2010/main" val="152731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8611A36-A0CE-3745-ACF7-69175D282929}" type="slidenum">
              <a:rPr kumimoji="1" lang="ja-JP" altLang="en-US" smtClean="0"/>
              <a:t>27</a:t>
            </a:fld>
            <a:endParaRPr kumimoji="1" lang="ja-JP" altLang="en-US"/>
          </a:p>
        </p:txBody>
      </p:sp>
    </p:spTree>
    <p:extLst>
      <p:ext uri="{BB962C8B-B14F-4D97-AF65-F5344CB8AC3E}">
        <p14:creationId xmlns:p14="http://schemas.microsoft.com/office/powerpoint/2010/main" val="1571622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0C189-106A-AE90-326A-136C39B2B51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6C9CC9D-AD3F-605B-83DB-95420D7E422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8B54929-9C75-187E-585A-C387ADA7BF78}"/>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E7CA536-4D14-C38E-D5C6-AD6DEF3E20B9}"/>
              </a:ext>
            </a:extLst>
          </p:cNvPr>
          <p:cNvSpPr>
            <a:spLocks noGrp="1"/>
          </p:cNvSpPr>
          <p:nvPr>
            <p:ph type="sldNum" sz="quarter" idx="5"/>
          </p:nvPr>
        </p:nvSpPr>
        <p:spPr/>
        <p:txBody>
          <a:bodyPr/>
          <a:lstStyle/>
          <a:p>
            <a:fld id="{28611A36-A0CE-3745-ACF7-69175D282929}" type="slidenum">
              <a:rPr kumimoji="1" lang="ja-JP" altLang="en-US" smtClean="0"/>
              <a:t>28</a:t>
            </a:fld>
            <a:endParaRPr kumimoji="1" lang="ja-JP" altLang="en-US"/>
          </a:p>
        </p:txBody>
      </p:sp>
    </p:spTree>
    <p:extLst>
      <p:ext uri="{BB962C8B-B14F-4D97-AF65-F5344CB8AC3E}">
        <p14:creationId xmlns:p14="http://schemas.microsoft.com/office/powerpoint/2010/main" val="1634380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00E45-8937-13AE-B24E-A7C127BC383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ECA645E-67AA-A4B4-5960-5BFAADFE7D7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3EC8EDF-988C-9DA8-35AB-1C4F1BCDF590}"/>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13C6C0F-FD28-025B-C387-E78CF72CFC9F}"/>
              </a:ext>
            </a:extLst>
          </p:cNvPr>
          <p:cNvSpPr>
            <a:spLocks noGrp="1"/>
          </p:cNvSpPr>
          <p:nvPr>
            <p:ph type="sldNum" sz="quarter" idx="5"/>
          </p:nvPr>
        </p:nvSpPr>
        <p:spPr/>
        <p:txBody>
          <a:bodyPr/>
          <a:lstStyle/>
          <a:p>
            <a:fld id="{28611A36-A0CE-3745-ACF7-69175D282929}" type="slidenum">
              <a:rPr kumimoji="1" lang="ja-JP" altLang="en-US" smtClean="0"/>
              <a:t>29</a:t>
            </a:fld>
            <a:endParaRPr kumimoji="1" lang="ja-JP" altLang="en-US"/>
          </a:p>
        </p:txBody>
      </p:sp>
    </p:spTree>
    <p:extLst>
      <p:ext uri="{BB962C8B-B14F-4D97-AF65-F5344CB8AC3E}">
        <p14:creationId xmlns:p14="http://schemas.microsoft.com/office/powerpoint/2010/main" val="4022055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6ECB9-ADA3-816B-D65E-8B5078FA655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2B1BDAD-254B-9C96-961E-2A09E2FDB7C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974A48-B8ED-F6E0-603D-06E18526EE0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F7B836C-BA49-84BD-3568-4AF5B30A2AAF}"/>
              </a:ext>
            </a:extLst>
          </p:cNvPr>
          <p:cNvSpPr>
            <a:spLocks noGrp="1"/>
          </p:cNvSpPr>
          <p:nvPr>
            <p:ph type="sldNum" sz="quarter" idx="5"/>
          </p:nvPr>
        </p:nvSpPr>
        <p:spPr/>
        <p:txBody>
          <a:bodyPr/>
          <a:lstStyle/>
          <a:p>
            <a:fld id="{28611A36-A0CE-3745-ACF7-69175D282929}" type="slidenum">
              <a:rPr kumimoji="1" lang="ja-JP" altLang="en-US" smtClean="0"/>
              <a:t>30</a:t>
            </a:fld>
            <a:endParaRPr kumimoji="1" lang="ja-JP" altLang="en-US"/>
          </a:p>
        </p:txBody>
      </p:sp>
    </p:spTree>
    <p:extLst>
      <p:ext uri="{BB962C8B-B14F-4D97-AF65-F5344CB8AC3E}">
        <p14:creationId xmlns:p14="http://schemas.microsoft.com/office/powerpoint/2010/main" val="30686208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95A9DB-5E73-3D48-8402-2504192D4451}"/>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4876336-FBFD-4549-9C0F-4B6CDD1D71F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26D0BD6-5CFA-E24E-9E18-69780A6EE732}"/>
              </a:ext>
            </a:extLst>
          </p:cNvPr>
          <p:cNvSpPr>
            <a:spLocks noGrp="1"/>
          </p:cNvSpPr>
          <p:nvPr>
            <p:ph type="dt" sz="half" idx="10"/>
          </p:nvPr>
        </p:nvSpPr>
        <p:spPr/>
        <p:txBody>
          <a:bodyPr/>
          <a:lstStyle/>
          <a:p>
            <a:fld id="{CA0250F3-4B7E-1640-9D73-97D9E206783E}" type="datetime1">
              <a:rPr kumimoji="1" lang="ja-JP" altLang="en-US" smtClean="0"/>
              <a:t>2025/11/25</a:t>
            </a:fld>
            <a:endParaRPr kumimoji="1" lang="ja-JP" altLang="en-US"/>
          </a:p>
        </p:txBody>
      </p:sp>
      <p:sp>
        <p:nvSpPr>
          <p:cNvPr id="5" name="フッター プレースホルダー 4">
            <a:extLst>
              <a:ext uri="{FF2B5EF4-FFF2-40B4-BE49-F238E27FC236}">
                <a16:creationId xmlns:a16="http://schemas.microsoft.com/office/drawing/2014/main" id="{BF3DE26A-82AF-164A-B489-8A9C153B05FD}"/>
              </a:ext>
            </a:extLst>
          </p:cNvPr>
          <p:cNvSpPr>
            <a:spLocks noGrp="1"/>
          </p:cNvSpPr>
          <p:nvPr>
            <p:ph type="ftr" sz="quarter" idx="11"/>
          </p:nvPr>
        </p:nvSpPr>
        <p:spPr>
          <a:xfrm>
            <a:off x="4038600" y="6356350"/>
            <a:ext cx="4114800" cy="365125"/>
          </a:xfrm>
          <a:prstGeom prst="rect">
            <a:avLst/>
          </a:prstGeom>
        </p:spPr>
        <p:txBody>
          <a:bodyPr/>
          <a:lstStyle/>
          <a:p>
            <a:r>
              <a:rPr kumimoji="1" lang="en" altLang="ja-JP"/>
              <a:t>(C) Recruit □□□□□□□□ Co., Ltd. All rights reserved. </a:t>
            </a:r>
            <a:endParaRPr kumimoji="1" lang="ja-JP" altLang="en-US"/>
          </a:p>
        </p:txBody>
      </p:sp>
      <p:sp>
        <p:nvSpPr>
          <p:cNvPr id="6" name="スライド番号プレースホルダー 5">
            <a:extLst>
              <a:ext uri="{FF2B5EF4-FFF2-40B4-BE49-F238E27FC236}">
                <a16:creationId xmlns:a16="http://schemas.microsoft.com/office/drawing/2014/main" id="{87C25F87-B0C1-254B-99D7-47ECCF2339A4}"/>
              </a:ext>
            </a:extLst>
          </p:cNvPr>
          <p:cNvSpPr>
            <a:spLocks noGrp="1"/>
          </p:cNvSpPr>
          <p:nvPr>
            <p:ph type="sldNum" sz="quarter" idx="12"/>
          </p:nvPr>
        </p:nvSpPr>
        <p:spPr/>
        <p:txBody>
          <a:bodyPr/>
          <a:lstStyle/>
          <a:p>
            <a:fld id="{83F46712-EA2B-EB4A-AE01-1F28CC12EB57}" type="slidenum">
              <a:rPr kumimoji="1" lang="ja-JP" altLang="en-US" smtClean="0"/>
              <a:t>‹#›</a:t>
            </a:fld>
            <a:endParaRPr kumimoji="1" lang="ja-JP" altLang="en-US"/>
          </a:p>
        </p:txBody>
      </p:sp>
      <p:pic>
        <p:nvPicPr>
          <p:cNvPr id="8" name="図 7">
            <a:extLst>
              <a:ext uri="{FF2B5EF4-FFF2-40B4-BE49-F238E27FC236}">
                <a16:creationId xmlns:a16="http://schemas.microsoft.com/office/drawing/2014/main" id="{03C5B10B-A504-1045-8F10-BD424550BAAE}"/>
              </a:ext>
            </a:extLst>
          </p:cNvPr>
          <p:cNvPicPr>
            <a:picLocks noChangeAspect="1"/>
          </p:cNvPicPr>
          <p:nvPr userDrawn="1"/>
        </p:nvPicPr>
        <p:blipFill>
          <a:blip r:embed="rId2"/>
          <a:stretch>
            <a:fillRect/>
          </a:stretch>
        </p:blipFill>
        <p:spPr>
          <a:xfrm>
            <a:off x="-1" y="0"/>
            <a:ext cx="12183035" cy="6858000"/>
          </a:xfrm>
          <a:prstGeom prst="rect">
            <a:avLst/>
          </a:prstGeom>
        </p:spPr>
      </p:pic>
    </p:spTree>
    <p:extLst>
      <p:ext uri="{BB962C8B-B14F-4D97-AF65-F5344CB8AC3E}">
        <p14:creationId xmlns:p14="http://schemas.microsoft.com/office/powerpoint/2010/main" val="1960667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11" name="日付プレースホルダー 10">
            <a:extLst>
              <a:ext uri="{FF2B5EF4-FFF2-40B4-BE49-F238E27FC236}">
                <a16:creationId xmlns:a16="http://schemas.microsoft.com/office/drawing/2014/main" id="{B5889FCA-3826-1440-BC1C-2DFB460F1300}"/>
              </a:ext>
            </a:extLst>
          </p:cNvPr>
          <p:cNvSpPr>
            <a:spLocks noGrp="1"/>
          </p:cNvSpPr>
          <p:nvPr>
            <p:ph type="dt" sz="half" idx="14"/>
          </p:nvPr>
        </p:nvSpPr>
        <p:spPr/>
        <p:txBody>
          <a:bodyPr/>
          <a:lstStyle/>
          <a:p>
            <a:fld id="{E0DF67A7-465D-564A-AC48-906443F96BBF}" type="datetime1">
              <a:rPr kumimoji="1" lang="ja-JP" altLang="en-US" smtClean="0"/>
              <a:t>2025/11/25</a:t>
            </a:fld>
            <a:endParaRPr kumimoji="1" lang="ja-JP" altLang="en-US"/>
          </a:p>
        </p:txBody>
      </p:sp>
      <p:sp>
        <p:nvSpPr>
          <p:cNvPr id="12" name="フッター プレースホルダー 11">
            <a:extLst>
              <a:ext uri="{FF2B5EF4-FFF2-40B4-BE49-F238E27FC236}">
                <a16:creationId xmlns:a16="http://schemas.microsoft.com/office/drawing/2014/main" id="{70C304AF-BD6C-DB4B-BC11-2A07322C130F}"/>
              </a:ext>
            </a:extLst>
          </p:cNvPr>
          <p:cNvSpPr>
            <a:spLocks noGrp="1"/>
          </p:cNvSpPr>
          <p:nvPr>
            <p:ph type="ftr" sz="quarter" idx="15"/>
          </p:nvPr>
        </p:nvSpPr>
        <p:spPr>
          <a:xfrm>
            <a:off x="4038600" y="6356350"/>
            <a:ext cx="4114800" cy="365125"/>
          </a:xfrm>
          <a:prstGeom prst="rect">
            <a:avLst/>
          </a:prstGeom>
        </p:spPr>
        <p:txBody>
          <a:bodyPr/>
          <a:lstStyle/>
          <a:p>
            <a:r>
              <a:rPr kumimoji="1" lang="en" altLang="ja-JP"/>
              <a:t>(C) Recruit □□□□□□□□ Co., Ltd. All rights reserved. </a:t>
            </a:r>
            <a:endParaRPr kumimoji="1" lang="ja-JP" altLang="en-US"/>
          </a:p>
        </p:txBody>
      </p:sp>
      <p:sp>
        <p:nvSpPr>
          <p:cNvPr id="13" name="スライド番号プレースホルダー 12">
            <a:extLst>
              <a:ext uri="{FF2B5EF4-FFF2-40B4-BE49-F238E27FC236}">
                <a16:creationId xmlns:a16="http://schemas.microsoft.com/office/drawing/2014/main" id="{F0CFBDA3-B0BB-D44F-BF75-DFF45E2410A6}"/>
              </a:ext>
            </a:extLst>
          </p:cNvPr>
          <p:cNvSpPr>
            <a:spLocks noGrp="1"/>
          </p:cNvSpPr>
          <p:nvPr>
            <p:ph type="sldNum" sz="quarter" idx="16"/>
          </p:nvPr>
        </p:nvSpPr>
        <p:spPr/>
        <p:txBody>
          <a:bodyPr/>
          <a:lstStyle/>
          <a:p>
            <a:fld id="{83F46712-EA2B-EB4A-AE01-1F28CC12EB57}" type="slidenum">
              <a:rPr kumimoji="1" lang="ja-JP" altLang="en-US" smtClean="0"/>
              <a:t>‹#›</a:t>
            </a:fld>
            <a:endParaRPr kumimoji="1" lang="ja-JP" altLang="en-US"/>
          </a:p>
        </p:txBody>
      </p:sp>
      <p:pic>
        <p:nvPicPr>
          <p:cNvPr id="9" name="図 8">
            <a:extLst>
              <a:ext uri="{FF2B5EF4-FFF2-40B4-BE49-F238E27FC236}">
                <a16:creationId xmlns:a16="http://schemas.microsoft.com/office/drawing/2014/main" id="{0B9D5049-3AEE-C840-B5A6-0506907A2615}"/>
              </a:ext>
            </a:extLst>
          </p:cNvPr>
          <p:cNvPicPr>
            <a:picLocks noChangeAspect="1"/>
          </p:cNvPicPr>
          <p:nvPr userDrawn="1"/>
        </p:nvPicPr>
        <p:blipFill>
          <a:blip r:embed="rId2"/>
          <a:stretch>
            <a:fillRect/>
          </a:stretch>
        </p:blipFill>
        <p:spPr>
          <a:xfrm>
            <a:off x="0" y="0"/>
            <a:ext cx="12192000" cy="6863046"/>
          </a:xfrm>
          <a:prstGeom prst="rect">
            <a:avLst/>
          </a:prstGeom>
        </p:spPr>
      </p:pic>
      <p:sp>
        <p:nvSpPr>
          <p:cNvPr id="14" name="Rectangle 2">
            <a:extLst>
              <a:ext uri="{FF2B5EF4-FFF2-40B4-BE49-F238E27FC236}">
                <a16:creationId xmlns:a16="http://schemas.microsoft.com/office/drawing/2014/main" id="{2E8A2AE9-73B9-A347-8A19-7B295D740609}"/>
              </a:ext>
            </a:extLst>
          </p:cNvPr>
          <p:cNvSpPr>
            <a:spLocks noGrp="1" noChangeArrowheads="1"/>
          </p:cNvSpPr>
          <p:nvPr>
            <p:ph type="title"/>
          </p:nvPr>
        </p:nvSpPr>
        <p:spPr bwMode="auto">
          <a:xfrm>
            <a:off x="409574" y="42137"/>
            <a:ext cx="1124454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a:t>
            </a:r>
            <a:r>
              <a:rPr lang="en-US" altLang="ja-JP"/>
              <a:t> </a:t>
            </a:r>
            <a:r>
              <a:rPr lang="ja-JP" altLang="en-US"/>
              <a:t>タイトルの書式設定</a:t>
            </a:r>
          </a:p>
        </p:txBody>
      </p:sp>
      <p:sp>
        <p:nvSpPr>
          <p:cNvPr id="18" name="スライド番号プレースホルダー 5">
            <a:extLst>
              <a:ext uri="{FF2B5EF4-FFF2-40B4-BE49-F238E27FC236}">
                <a16:creationId xmlns:a16="http://schemas.microsoft.com/office/drawing/2014/main" id="{716ADB9A-56CA-0946-8467-31F7D278F253}"/>
              </a:ext>
            </a:extLst>
          </p:cNvPr>
          <p:cNvSpPr txBox="1">
            <a:spLocks/>
          </p:cNvSpPr>
          <p:nvPr userDrawn="1"/>
        </p:nvSpPr>
        <p:spPr>
          <a:xfrm>
            <a:off x="8763000" y="6508750"/>
            <a:ext cx="2743200" cy="365125"/>
          </a:xfrm>
          <a:prstGeom prst="rect">
            <a:avLst/>
          </a:prstGeom>
        </p:spPr>
        <p:txBody>
          <a:bodyPr vert="horz" lIns="91440" tIns="45720" rIns="91440" bIns="45720" rtlCol="0" anchor="ctr"/>
          <a:lstStyle>
            <a:defPPr>
              <a:defRPr lang="ja-JP"/>
            </a:defPPr>
            <a:lvl1pPr marL="0" marR="0" indent="0" algn="r" defTabSz="914400" rtl="0" eaLnBrk="0" fontAlgn="base" latinLnBrk="0" hangingPunct="0">
              <a:lnSpc>
                <a:spcPct val="100000"/>
              </a:lnSpc>
              <a:spcBef>
                <a:spcPct val="0"/>
              </a:spcBef>
              <a:spcAft>
                <a:spcPct val="0"/>
              </a:spcAft>
              <a:buClrTx/>
              <a:buSzTx/>
              <a:buFontTx/>
              <a:buNone/>
              <a:tabLst/>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defRPr/>
            </a:pPr>
            <a:fld id="{8E15A860-0855-604E-97AC-97548C69E407}" type="slidenum">
              <a:rPr kumimoji="0" lang="en-US" altLang="ja-JP" sz="1400" smtClean="0">
                <a:solidFill>
                  <a:srgbClr val="34464D"/>
                </a:solidFill>
                <a:latin typeface="Arial" panose="020B0604020202020204" pitchFamily="34" charset="0"/>
                <a:ea typeface="Osaka" charset="-128"/>
              </a:rPr>
              <a:pPr>
                <a:defRPr/>
              </a:pPr>
              <a:t>‹#›</a:t>
            </a:fld>
            <a:endParaRPr kumimoji="0" lang="en-US" altLang="ja-JP" sz="1400">
              <a:solidFill>
                <a:srgbClr val="34464D"/>
              </a:solidFill>
              <a:latin typeface="Arial" panose="020B0604020202020204" pitchFamily="34" charset="0"/>
              <a:ea typeface="Osaka" charset="-128"/>
            </a:endParaRPr>
          </a:p>
          <a:p>
            <a:endParaRPr lang="ja-JP" altLang="en-US"/>
          </a:p>
        </p:txBody>
      </p:sp>
      <p:sp>
        <p:nvSpPr>
          <p:cNvPr id="23" name="テキスト プレースホルダー 20">
            <a:extLst>
              <a:ext uri="{FF2B5EF4-FFF2-40B4-BE49-F238E27FC236}">
                <a16:creationId xmlns:a16="http://schemas.microsoft.com/office/drawing/2014/main" id="{7CCD9539-19C6-CD45-9322-ED0DF6336D35}"/>
              </a:ext>
            </a:extLst>
          </p:cNvPr>
          <p:cNvSpPr>
            <a:spLocks noGrp="1"/>
          </p:cNvSpPr>
          <p:nvPr>
            <p:ph type="body" sz="quarter" idx="17"/>
          </p:nvPr>
        </p:nvSpPr>
        <p:spPr>
          <a:xfrm>
            <a:off x="409573" y="898524"/>
            <a:ext cx="11244543" cy="5197475"/>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Tree>
    <p:extLst>
      <p:ext uri="{BB962C8B-B14F-4D97-AF65-F5344CB8AC3E}">
        <p14:creationId xmlns:p14="http://schemas.microsoft.com/office/powerpoint/2010/main" val="1602452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セクション見出し">
    <p:spTree>
      <p:nvGrpSpPr>
        <p:cNvPr id="1" name=""/>
        <p:cNvGrpSpPr/>
        <p:nvPr/>
      </p:nvGrpSpPr>
      <p:grpSpPr>
        <a:xfrm>
          <a:off x="0" y="0"/>
          <a:ext cx="0" cy="0"/>
          <a:chOff x="0" y="0"/>
          <a:chExt cx="0" cy="0"/>
        </a:xfrm>
      </p:grpSpPr>
      <p:graphicFrame>
        <p:nvGraphicFramePr>
          <p:cNvPr id="5" name="オブジェクト 4" hidden="1">
            <a:extLst>
              <a:ext uri="{FF2B5EF4-FFF2-40B4-BE49-F238E27FC236}">
                <a16:creationId xmlns:a16="http://schemas.microsoft.com/office/drawing/2014/main" id="{C17DF3C4-48CE-2A4C-8633-E29AA26FCCDA}"/>
              </a:ext>
            </a:extLst>
          </p:cNvPr>
          <p:cNvGraphicFramePr>
            <a:graphicFrameLocks noChangeAspect="1"/>
          </p:cNvGraphicFramePr>
          <p:nvPr userDrawn="1">
            <p:custDataLst>
              <p:tags r:id="rId1"/>
            </p:custDataLst>
            <p:extLst>
              <p:ext uri="{D42A27DB-BD31-4B8C-83A1-F6EECF244321}">
                <p14:modId xmlns:p14="http://schemas.microsoft.com/office/powerpoint/2010/main" val="7431111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スライド" r:id="rId3" imgW="7772400" imgH="10058400" progId="TCLayout.ActiveDocument.1">
                  <p:embed/>
                </p:oleObj>
              </mc:Choice>
              <mc:Fallback>
                <p:oleObj name="think-cell スライド" r:id="rId3" imgW="7772400" imgH="10058400" progId="TCLayout.ActiveDocument.1">
                  <p:embed/>
                  <p:pic>
                    <p:nvPicPr>
                      <p:cNvPr id="5" name="オブジェクト 4" hidden="1">
                        <a:extLst>
                          <a:ext uri="{FF2B5EF4-FFF2-40B4-BE49-F238E27FC236}">
                            <a16:creationId xmlns:a16="http://schemas.microsoft.com/office/drawing/2014/main" id="{C17DF3C4-48CE-2A4C-8633-E29AA26FCCDA}"/>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タイトル 1"/>
          <p:cNvSpPr>
            <a:spLocks noGrp="1"/>
          </p:cNvSpPr>
          <p:nvPr>
            <p:ph type="title"/>
          </p:nvPr>
        </p:nvSpPr>
        <p:spPr>
          <a:xfrm>
            <a:off x="963084" y="4406903"/>
            <a:ext cx="10363200" cy="1362075"/>
          </a:xfrm>
        </p:spPr>
        <p:txBody>
          <a:bodyPr anchor="t"/>
          <a:lstStyle>
            <a:lvl1pPr algn="l">
              <a:defRPr sz="2000" b="1" cap="all">
                <a:latin typeface="Meiryo UI" panose="020B0604030504040204" pitchFamily="50" charset="-128"/>
                <a:ea typeface="Meiryo UI" panose="020B0604030504040204" pitchFamily="50" charset="-128"/>
                <a:sym typeface="MS UI Gothic" panose="020B0600070205080204" pitchFamily="34" charset="-128"/>
              </a:defRPr>
            </a:lvl1pPr>
          </a:lstStyle>
          <a:p>
            <a:r>
              <a:rPr lang="ja-JP" altLang="en-US"/>
              <a:t>マスター タイトルの書式設定</a:t>
            </a:r>
          </a:p>
        </p:txBody>
      </p:sp>
      <p:sp>
        <p:nvSpPr>
          <p:cNvPr id="3" name="テキスト プレースホルダ 2"/>
          <p:cNvSpPr>
            <a:spLocks noGrp="1"/>
          </p:cNvSpPr>
          <p:nvPr>
            <p:ph type="body" idx="1"/>
          </p:nvPr>
        </p:nvSpPr>
        <p:spPr>
          <a:xfrm>
            <a:off x="963084" y="2906713"/>
            <a:ext cx="10363200" cy="1500187"/>
          </a:xfrm>
        </p:spPr>
        <p:txBody>
          <a:bodyPr anchor="b"/>
          <a:lstStyle>
            <a:lvl1pPr marL="0" indent="0">
              <a:buNone/>
              <a:defRPr sz="2000">
                <a:latin typeface="Meiryo UI" panose="020B0604030504040204" pitchFamily="50" charset="-128"/>
                <a:ea typeface="Meiryo UI" panose="020B0604030504040204" pitchFamily="50" charset="-128"/>
                <a:sym typeface="MS UI Gothic" panose="020B0600070205080204" pitchFamily="34" charset="-128"/>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
        <p:nvSpPr>
          <p:cNvPr id="4" name="Rectangle 8"/>
          <p:cNvSpPr>
            <a:spLocks noGrp="1" noChangeArrowheads="1"/>
          </p:cNvSpPr>
          <p:nvPr>
            <p:ph type="sldNum" sz="quarter" idx="10"/>
          </p:nvPr>
        </p:nvSpPr>
        <p:spPr>
          <a:ln/>
        </p:spPr>
        <p:txBody>
          <a:bodyPr/>
          <a:lstStyle>
            <a:lvl1pPr>
              <a:defRPr>
                <a:latin typeface="Meiryo UI" panose="020B0604030504040204" pitchFamily="50" charset="-128"/>
                <a:ea typeface="Meiryo UI" panose="020B0604030504040204" pitchFamily="50" charset="-128"/>
                <a:sym typeface="MS UI Gothic" panose="020B0600070205080204" pitchFamily="34" charset="-128"/>
              </a:defRPr>
            </a:lvl1pPr>
          </a:lstStyle>
          <a:p>
            <a:pPr>
              <a:defRPr/>
            </a:pPr>
            <a:fld id="{CFE70743-B45D-4C2D-9F53-822380FBB922}" type="slidenum">
              <a:rPr lang="en-US" altLang="ja-JP" smtClean="0"/>
              <a:pPr>
                <a:defRPr/>
              </a:pPr>
              <a:t>‹#›</a:t>
            </a:fld>
            <a:endParaRPr lang="en-US" altLang="ja-JP"/>
          </a:p>
        </p:txBody>
      </p:sp>
    </p:spTree>
    <p:extLst>
      <p:ext uri="{BB962C8B-B14F-4D97-AF65-F5344CB8AC3E}">
        <p14:creationId xmlns:p14="http://schemas.microsoft.com/office/powerpoint/2010/main" val="7899182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727197B9-A20C-1D4E-A083-82EAC9248C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ＭＳ ゴシック" panose="020B0609070205080204" pitchFamily="49" charset="-128"/>
                <a:ea typeface="ＭＳ ゴシック" panose="020B0609070205080204" pitchFamily="49" charset="-128"/>
              </a:defRPr>
            </a:lvl1pPr>
          </a:lstStyle>
          <a:p>
            <a:fld id="{E94B6F52-40C8-3E41-AE41-3F40B96165D1}" type="datetime1">
              <a:rPr lang="ja-JP" altLang="en-US" smtClean="0"/>
              <a:pPr/>
              <a:t>2025/11/25</a:t>
            </a:fld>
            <a:endParaRPr lang="ja-JP" altLang="en-US"/>
          </a:p>
        </p:txBody>
      </p:sp>
      <p:sp>
        <p:nvSpPr>
          <p:cNvPr id="5" name="フッター プレースホルダー 4">
            <a:extLst>
              <a:ext uri="{FF2B5EF4-FFF2-40B4-BE49-F238E27FC236}">
                <a16:creationId xmlns:a16="http://schemas.microsoft.com/office/drawing/2014/main" id="{1335FC6F-EE9B-D54D-955A-065D9ADCCB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600">
                <a:solidFill>
                  <a:schemeClr val="tx1">
                    <a:tint val="75000"/>
                  </a:schemeClr>
                </a:solidFill>
                <a:latin typeface="Arial" panose="020B0604020202020204" pitchFamily="34" charset="0"/>
                <a:cs typeface="Arial" panose="020B0604020202020204" pitchFamily="34" charset="0"/>
              </a:defRPr>
            </a:lvl1pPr>
          </a:lstStyle>
          <a:p>
            <a:r>
              <a:rPr lang="en-US" altLang="ja-JP">
                <a:solidFill>
                  <a:srgbClr val="34464D"/>
                </a:solidFill>
                <a:ea typeface="ヒラギノ角ゴ Pro W3" charset="-128"/>
              </a:rPr>
              <a:t>(C) Recruit  Co., Ltd. All rights reserved.</a:t>
            </a:r>
          </a:p>
        </p:txBody>
      </p:sp>
      <p:sp>
        <p:nvSpPr>
          <p:cNvPr id="6" name="スライド番号プレースホルダー 5">
            <a:extLst>
              <a:ext uri="{FF2B5EF4-FFF2-40B4-BE49-F238E27FC236}">
                <a16:creationId xmlns:a16="http://schemas.microsoft.com/office/drawing/2014/main" id="{B9590776-FDD3-B54D-BB43-9BAB3551B6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marL="0" marR="0" indent="0" algn="r" defTabSz="914400" rtl="0" eaLnBrk="0" fontAlgn="base" latinLnBrk="0" hangingPunct="0">
              <a:lnSpc>
                <a:spcPct val="100000"/>
              </a:lnSpc>
              <a:spcBef>
                <a:spcPct val="0"/>
              </a:spcBef>
              <a:spcAft>
                <a:spcPct val="0"/>
              </a:spcAft>
              <a:buClrTx/>
              <a:buSzTx/>
              <a:buFontTx/>
              <a:buNone/>
              <a:tabLst/>
              <a:defRPr sz="1200">
                <a:solidFill>
                  <a:schemeClr val="tx1">
                    <a:tint val="75000"/>
                  </a:schemeClr>
                </a:solidFill>
              </a:defRPr>
            </a:lvl1pPr>
          </a:lstStyle>
          <a:p>
            <a:pPr>
              <a:defRPr/>
            </a:pPr>
            <a:fld id="{8E15A860-0855-604E-97AC-97548C69E407}" type="slidenum">
              <a:rPr kumimoji="0" lang="en-US" altLang="ja-JP" smtClean="0">
                <a:solidFill>
                  <a:srgbClr val="34464D"/>
                </a:solidFill>
                <a:latin typeface="Arial" panose="020B0604020202020204" pitchFamily="34" charset="0"/>
                <a:ea typeface="Osaka" charset="-128"/>
              </a:rPr>
              <a:pPr>
                <a:defRPr/>
              </a:pPr>
              <a:t>‹#›</a:t>
            </a:fld>
            <a:endParaRPr kumimoji="0" lang="en-US" altLang="ja-JP">
              <a:solidFill>
                <a:srgbClr val="34464D"/>
              </a:solidFill>
              <a:latin typeface="Arial" panose="020B0604020202020204" pitchFamily="34" charset="0"/>
              <a:ea typeface="Osaka" charset="-128"/>
            </a:endParaRPr>
          </a:p>
        </p:txBody>
      </p:sp>
      <p:sp>
        <p:nvSpPr>
          <p:cNvPr id="8" name="Rectangle 2">
            <a:extLst>
              <a:ext uri="{FF2B5EF4-FFF2-40B4-BE49-F238E27FC236}">
                <a16:creationId xmlns:a16="http://schemas.microsoft.com/office/drawing/2014/main" id="{56D1582C-B658-0545-BCA9-5D7DB6359D9F}"/>
              </a:ext>
            </a:extLst>
          </p:cNvPr>
          <p:cNvSpPr>
            <a:spLocks noGrp="1" noChangeArrowheads="1"/>
          </p:cNvSpPr>
          <p:nvPr>
            <p:ph type="title"/>
          </p:nvPr>
        </p:nvSpPr>
        <p:spPr bwMode="auto">
          <a:xfrm>
            <a:off x="409574" y="33428"/>
            <a:ext cx="1124454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a:t>
            </a:r>
            <a:r>
              <a:rPr lang="en-US" altLang="ja-JP"/>
              <a:t> </a:t>
            </a:r>
            <a:r>
              <a:rPr lang="ja-JP" altLang="en-US"/>
              <a:t>タイトルの書式設定</a:t>
            </a:r>
          </a:p>
        </p:txBody>
      </p:sp>
      <p:sp>
        <p:nvSpPr>
          <p:cNvPr id="9" name="Rectangle 3">
            <a:extLst>
              <a:ext uri="{FF2B5EF4-FFF2-40B4-BE49-F238E27FC236}">
                <a16:creationId xmlns:a16="http://schemas.microsoft.com/office/drawing/2014/main" id="{E90817C8-D341-374A-AFB1-6440C7584BAF}"/>
              </a:ext>
            </a:extLst>
          </p:cNvPr>
          <p:cNvSpPr>
            <a:spLocks noGrp="1" noChangeArrowheads="1"/>
          </p:cNvSpPr>
          <p:nvPr>
            <p:ph type="body" idx="1"/>
          </p:nvPr>
        </p:nvSpPr>
        <p:spPr bwMode="auto">
          <a:xfrm>
            <a:off x="409575" y="898525"/>
            <a:ext cx="11244542"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1" lang="ja-JP" altLang="en-US" sz="3200" b="0" i="0" u="none" strike="noStrike" kern="0" cap="none" spc="0" normalizeH="0" baseline="0" noProof="0">
                <a:ln>
                  <a:noFill/>
                </a:ln>
                <a:solidFill>
                  <a:srgbClr val="33464D"/>
                </a:solidFill>
                <a:effectLst/>
                <a:uLnTx/>
                <a:uFillTx/>
                <a:latin typeface="Arial"/>
                <a:ea typeface="Osaka"/>
              </a:rPr>
              <a:t>マスタ</a:t>
            </a:r>
            <a:r>
              <a:rPr kumimoji="1" lang="en-US" altLang="ja-JP" sz="3200" b="0" i="0" u="none" strike="noStrike" kern="0" cap="none" spc="0" normalizeH="0" baseline="0" noProof="0">
                <a:ln>
                  <a:noFill/>
                </a:ln>
                <a:solidFill>
                  <a:srgbClr val="33464D"/>
                </a:solidFill>
                <a:effectLst/>
                <a:uLnTx/>
                <a:uFillTx/>
                <a:latin typeface="Arial"/>
                <a:ea typeface="Osaka"/>
              </a:rPr>
              <a:t> </a:t>
            </a:r>
            <a:r>
              <a:rPr kumimoji="1" lang="ja-JP" altLang="en-US" sz="3200" b="0" i="0" u="none" strike="noStrike" kern="0" cap="none" spc="0" normalizeH="0" baseline="0" noProof="0">
                <a:ln>
                  <a:noFill/>
                </a:ln>
                <a:solidFill>
                  <a:srgbClr val="33464D"/>
                </a:solidFill>
                <a:effectLst/>
                <a:uLnTx/>
                <a:uFillTx/>
                <a:latin typeface="Arial"/>
                <a:ea typeface="Osaka"/>
              </a:rPr>
              <a:t>テキストの書式設定</a:t>
            </a:r>
            <a:endParaRPr kumimoji="1" lang="en-US" altLang="ja-JP" sz="3200" b="0" i="0" u="none" strike="noStrike" kern="0" cap="none" spc="0" normalizeH="0" baseline="0" noProof="0">
              <a:ln>
                <a:noFill/>
              </a:ln>
              <a:solidFill>
                <a:srgbClr val="33464D"/>
              </a:solidFill>
              <a:effectLst/>
              <a:uLnTx/>
              <a:uFillTx/>
              <a:latin typeface="Arial"/>
              <a:ea typeface="Osaka"/>
            </a:endParaRP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1" lang="ja-JP" altLang="en-US" sz="2800" b="0" i="0" u="none" strike="noStrike" kern="0" cap="none" spc="0" normalizeH="0" baseline="0" noProof="0">
                <a:ln>
                  <a:noFill/>
                </a:ln>
                <a:solidFill>
                  <a:srgbClr val="33464D"/>
                </a:solidFill>
                <a:effectLst/>
                <a:uLnTx/>
                <a:uFillTx/>
                <a:latin typeface="Arial"/>
                <a:ea typeface="Osaka"/>
              </a:rPr>
              <a:t>第</a:t>
            </a:r>
            <a:r>
              <a:rPr kumimoji="1" lang="en-US" altLang="ja-JP" sz="2800" b="0" i="0" u="none" strike="noStrike" kern="0" cap="none" spc="0" normalizeH="0" baseline="0" noProof="0">
                <a:ln>
                  <a:noFill/>
                </a:ln>
                <a:solidFill>
                  <a:srgbClr val="33464D"/>
                </a:solidFill>
                <a:effectLst/>
                <a:uLnTx/>
                <a:uFillTx/>
                <a:latin typeface="Arial"/>
                <a:ea typeface="Osaka"/>
              </a:rPr>
              <a:t> 2 </a:t>
            </a:r>
            <a:r>
              <a:rPr kumimoji="1" lang="ja-JP" altLang="en-US" sz="2800" b="0" i="0" u="none" strike="noStrike" kern="0" cap="none" spc="0" normalizeH="0" baseline="0" noProof="0">
                <a:ln>
                  <a:noFill/>
                </a:ln>
                <a:solidFill>
                  <a:srgbClr val="33464D"/>
                </a:solidFill>
                <a:effectLst/>
                <a:uLnTx/>
                <a:uFillTx/>
                <a:latin typeface="Arial"/>
                <a:ea typeface="Osaka"/>
              </a:rPr>
              <a:t>レベル</a:t>
            </a:r>
            <a:endParaRPr kumimoji="1" lang="en-US" altLang="ja-JP" sz="2800" b="0" i="0" u="none" strike="noStrike" kern="0" cap="none" spc="0" normalizeH="0" baseline="0" noProof="0">
              <a:ln>
                <a:noFill/>
              </a:ln>
              <a:solidFill>
                <a:srgbClr val="33464D"/>
              </a:solidFill>
              <a:effectLst/>
              <a:uLnTx/>
              <a:uFillTx/>
              <a:latin typeface="Arial"/>
              <a:ea typeface="Osaka"/>
            </a:endParaRPr>
          </a:p>
          <a:p>
            <a:pPr marL="1143000" marR="0" lvl="2" indent="-228600" algn="l" defTabSz="914400" rtl="0" eaLnBrk="0" fontAlgn="base" latinLnBrk="0" hangingPunct="0">
              <a:lnSpc>
                <a:spcPct val="100000"/>
              </a:lnSpc>
              <a:spcBef>
                <a:spcPct val="20000"/>
              </a:spcBef>
              <a:spcAft>
                <a:spcPct val="0"/>
              </a:spcAft>
              <a:buClrTx/>
              <a:buSzTx/>
              <a:buFontTx/>
              <a:buChar char="•"/>
              <a:tabLst/>
              <a:defRPr/>
            </a:pPr>
            <a:r>
              <a:rPr kumimoji="1" lang="ja-JP" altLang="en-US" sz="2400" b="0" i="0" u="none" strike="noStrike" kern="0" cap="none" spc="0" normalizeH="0" baseline="0" noProof="0">
                <a:ln>
                  <a:noFill/>
                </a:ln>
                <a:solidFill>
                  <a:srgbClr val="33464D"/>
                </a:solidFill>
                <a:effectLst/>
                <a:uLnTx/>
                <a:uFillTx/>
                <a:latin typeface="Arial"/>
                <a:ea typeface="Osaka"/>
              </a:rPr>
              <a:t>第</a:t>
            </a:r>
            <a:r>
              <a:rPr kumimoji="1" lang="en-US" altLang="ja-JP" sz="2400" b="0" i="0" u="none" strike="noStrike" kern="0" cap="none" spc="0" normalizeH="0" baseline="0" noProof="0">
                <a:ln>
                  <a:noFill/>
                </a:ln>
                <a:solidFill>
                  <a:srgbClr val="33464D"/>
                </a:solidFill>
                <a:effectLst/>
                <a:uLnTx/>
                <a:uFillTx/>
                <a:latin typeface="Arial"/>
                <a:ea typeface="Osaka"/>
              </a:rPr>
              <a:t> 3 </a:t>
            </a:r>
            <a:r>
              <a:rPr kumimoji="1" lang="ja-JP" altLang="en-US" sz="2400" b="0" i="0" u="none" strike="noStrike" kern="0" cap="none" spc="0" normalizeH="0" baseline="0" noProof="0">
                <a:ln>
                  <a:noFill/>
                </a:ln>
                <a:solidFill>
                  <a:srgbClr val="33464D"/>
                </a:solidFill>
                <a:effectLst/>
                <a:uLnTx/>
                <a:uFillTx/>
                <a:latin typeface="Arial"/>
                <a:ea typeface="Osaka"/>
              </a:rPr>
              <a:t>レベル</a:t>
            </a:r>
            <a:endParaRPr kumimoji="1" lang="en-US" altLang="ja-JP" sz="2400" b="0" i="0" u="none" strike="noStrike" kern="0" cap="none" spc="0" normalizeH="0" baseline="0" noProof="0">
              <a:ln>
                <a:noFill/>
              </a:ln>
              <a:solidFill>
                <a:srgbClr val="33464D"/>
              </a:solidFill>
              <a:effectLst/>
              <a:uLnTx/>
              <a:uFillTx/>
              <a:latin typeface="Arial"/>
              <a:ea typeface="Osaka"/>
            </a:endParaRPr>
          </a:p>
          <a:p>
            <a:pPr marL="1600200" marR="0" lvl="3" indent="-228600" algn="l" defTabSz="914400" rtl="0" eaLnBrk="0" fontAlgn="base" latinLnBrk="0" hangingPunct="0">
              <a:lnSpc>
                <a:spcPct val="100000"/>
              </a:lnSpc>
              <a:spcBef>
                <a:spcPct val="20000"/>
              </a:spcBef>
              <a:spcAft>
                <a:spcPct val="0"/>
              </a:spcAft>
              <a:buClrTx/>
              <a:buSzTx/>
              <a:buFontTx/>
              <a:buChar char="–"/>
              <a:tabLst/>
              <a:defRPr/>
            </a:pPr>
            <a:r>
              <a:rPr kumimoji="1" lang="ja-JP" altLang="en-US" sz="2000" b="0" i="0" u="none" strike="noStrike" kern="0" cap="none" spc="0" normalizeH="0" baseline="0" noProof="0">
                <a:ln>
                  <a:noFill/>
                </a:ln>
                <a:solidFill>
                  <a:srgbClr val="33464D"/>
                </a:solidFill>
                <a:effectLst/>
                <a:uLnTx/>
                <a:uFillTx/>
                <a:latin typeface="Arial"/>
                <a:ea typeface="Osaka"/>
              </a:rPr>
              <a:t>第</a:t>
            </a:r>
            <a:r>
              <a:rPr kumimoji="1" lang="en-US" altLang="ja-JP" sz="2000" b="0" i="0" u="none" strike="noStrike" kern="0" cap="none" spc="0" normalizeH="0" baseline="0" noProof="0">
                <a:ln>
                  <a:noFill/>
                </a:ln>
                <a:solidFill>
                  <a:srgbClr val="33464D"/>
                </a:solidFill>
                <a:effectLst/>
                <a:uLnTx/>
                <a:uFillTx/>
                <a:latin typeface="Arial"/>
                <a:ea typeface="Osaka"/>
              </a:rPr>
              <a:t> 4 </a:t>
            </a:r>
            <a:r>
              <a:rPr kumimoji="1" lang="ja-JP" altLang="en-US" sz="2000" b="0" i="0" u="none" strike="noStrike" kern="0" cap="none" spc="0" normalizeH="0" baseline="0" noProof="0">
                <a:ln>
                  <a:noFill/>
                </a:ln>
                <a:solidFill>
                  <a:srgbClr val="33464D"/>
                </a:solidFill>
                <a:effectLst/>
                <a:uLnTx/>
                <a:uFillTx/>
                <a:latin typeface="Arial"/>
                <a:ea typeface="Osaka"/>
              </a:rPr>
              <a:t>レベル</a:t>
            </a:r>
            <a:endParaRPr kumimoji="1" lang="en-US" altLang="ja-JP" sz="2000" b="0" i="0" u="none" strike="noStrike" kern="0" cap="none" spc="0" normalizeH="0" baseline="0" noProof="0">
              <a:ln>
                <a:noFill/>
              </a:ln>
              <a:solidFill>
                <a:srgbClr val="33464D"/>
              </a:solidFill>
              <a:effectLst/>
              <a:uLnTx/>
              <a:uFillTx/>
              <a:latin typeface="Arial"/>
              <a:ea typeface="Osaka"/>
            </a:endParaRPr>
          </a:p>
          <a:p>
            <a:pPr marL="2057400" marR="0" lvl="4" indent="-228600" algn="l" defTabSz="914400" rtl="0" eaLnBrk="0" fontAlgn="base" latinLnBrk="0" hangingPunct="0">
              <a:lnSpc>
                <a:spcPct val="100000"/>
              </a:lnSpc>
              <a:spcBef>
                <a:spcPct val="20000"/>
              </a:spcBef>
              <a:spcAft>
                <a:spcPct val="0"/>
              </a:spcAft>
              <a:buClrTx/>
              <a:buSzTx/>
              <a:buFontTx/>
              <a:buChar char="»"/>
              <a:tabLst/>
              <a:defRPr/>
            </a:pPr>
            <a:r>
              <a:rPr kumimoji="1" lang="ja-JP" altLang="en-US" sz="2000" b="0" i="0" u="none" strike="noStrike" kern="0" cap="none" spc="0" normalizeH="0" baseline="0" noProof="0">
                <a:ln>
                  <a:noFill/>
                </a:ln>
                <a:solidFill>
                  <a:srgbClr val="33464D"/>
                </a:solidFill>
                <a:effectLst/>
                <a:uLnTx/>
                <a:uFillTx/>
                <a:latin typeface="Arial"/>
                <a:ea typeface="Osaka"/>
              </a:rPr>
              <a:t>第</a:t>
            </a:r>
            <a:r>
              <a:rPr kumimoji="1" lang="en-US" altLang="ja-JP" sz="2000" b="0" i="0" u="none" strike="noStrike" kern="0" cap="none" spc="0" normalizeH="0" baseline="0" noProof="0">
                <a:ln>
                  <a:noFill/>
                </a:ln>
                <a:solidFill>
                  <a:srgbClr val="33464D"/>
                </a:solidFill>
                <a:effectLst/>
                <a:uLnTx/>
                <a:uFillTx/>
                <a:latin typeface="Arial"/>
                <a:ea typeface="Osaka"/>
              </a:rPr>
              <a:t> 5 </a:t>
            </a:r>
            <a:r>
              <a:rPr kumimoji="1" lang="ja-JP" altLang="en-US" sz="2000" b="0" i="0" u="none" strike="noStrike" kern="0" cap="none" spc="0" normalizeH="0" baseline="0" noProof="0">
                <a:ln>
                  <a:noFill/>
                </a:ln>
                <a:solidFill>
                  <a:srgbClr val="33464D"/>
                </a:solidFill>
                <a:effectLst/>
                <a:uLnTx/>
                <a:uFillTx/>
                <a:latin typeface="Arial"/>
                <a:ea typeface="Osaka"/>
              </a:rPr>
              <a:t>レベル</a:t>
            </a:r>
          </a:p>
        </p:txBody>
      </p:sp>
    </p:spTree>
    <p:extLst>
      <p:ext uri="{BB962C8B-B14F-4D97-AF65-F5344CB8AC3E}">
        <p14:creationId xmlns:p14="http://schemas.microsoft.com/office/powerpoint/2010/main" val="4270562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dt="0"/>
  <p:txStyles>
    <p:titleStyle>
      <a:lvl1pPr algn="l" defTabSz="914400" rtl="0" eaLnBrk="1" latinLnBrk="0" hangingPunct="1">
        <a:lnSpc>
          <a:spcPct val="90000"/>
        </a:lnSpc>
        <a:spcBef>
          <a:spcPct val="0"/>
        </a:spcBef>
        <a:buNone/>
        <a:defRPr kumimoji="1" sz="2200" kern="1200">
          <a:solidFill>
            <a:schemeClr val="accent1">
              <a:lumMod val="75000"/>
            </a:schemeClr>
          </a:solidFill>
          <a:latin typeface="ＭＳ ゴシック" panose="020B0609070205080204" pitchFamily="49" charset="-128"/>
          <a:ea typeface="ＭＳ ゴシック" panose="020B0609070205080204" pitchFamily="49" charset="-128"/>
          <a:cs typeface="+mj-cs"/>
        </a:defRPr>
      </a:lvl1pPr>
    </p:titleStyle>
    <p:bodyStyle>
      <a:lvl1pPr marL="342900" marR="0" indent="-342900" algn="l" defTabSz="914400" rtl="0" eaLnBrk="0" fontAlgn="base" latinLnBrk="0" hangingPunct="0">
        <a:lnSpc>
          <a:spcPct val="100000"/>
        </a:lnSpc>
        <a:spcBef>
          <a:spcPct val="20000"/>
        </a:spcBef>
        <a:spcAft>
          <a:spcPct val="0"/>
        </a:spcAft>
        <a:buClrTx/>
        <a:buSzTx/>
        <a:buFontTx/>
        <a:buChar char="•"/>
        <a:tabLst/>
        <a:defRPr kumimoji="1" sz="3200" kern="1200">
          <a:solidFill>
            <a:schemeClr val="bg2">
              <a:lumMod val="25000"/>
            </a:schemeClr>
          </a:solidFill>
          <a:latin typeface="ＭＳ ゴシック" panose="020B0609070205080204" pitchFamily="49" charset="-128"/>
          <a:ea typeface="ＭＳ ゴシック" panose="020B0609070205080204" pitchFamily="49" charset="-128"/>
          <a:cs typeface="+mn-cs"/>
        </a:defRPr>
      </a:lvl1pPr>
      <a:lvl2pPr marL="742950" marR="0" indent="-285750" algn="l" defTabSz="914400" rtl="0" eaLnBrk="0" fontAlgn="base" latinLnBrk="0" hangingPunct="0">
        <a:lnSpc>
          <a:spcPct val="100000"/>
        </a:lnSpc>
        <a:spcBef>
          <a:spcPct val="20000"/>
        </a:spcBef>
        <a:spcAft>
          <a:spcPct val="0"/>
        </a:spcAft>
        <a:buClrTx/>
        <a:buSzTx/>
        <a:buFontTx/>
        <a:buChar char="–"/>
        <a:tabLst/>
        <a:defRPr kumimoji="1" sz="2400" kern="1200">
          <a:solidFill>
            <a:schemeClr val="bg2">
              <a:lumMod val="25000"/>
            </a:schemeClr>
          </a:solidFill>
          <a:latin typeface="ＭＳ ゴシック" panose="020B0609070205080204" pitchFamily="49" charset="-128"/>
          <a:ea typeface="ＭＳ ゴシック" panose="020B0609070205080204" pitchFamily="49" charset="-128"/>
          <a:cs typeface="+mn-cs"/>
        </a:defRPr>
      </a:lvl2pPr>
      <a:lvl3pPr marL="1143000" marR="0" indent="-228600" algn="l" defTabSz="914400" rtl="0" eaLnBrk="0" fontAlgn="base" latinLnBrk="0" hangingPunct="0">
        <a:lnSpc>
          <a:spcPct val="100000"/>
        </a:lnSpc>
        <a:spcBef>
          <a:spcPct val="20000"/>
        </a:spcBef>
        <a:spcAft>
          <a:spcPct val="0"/>
        </a:spcAft>
        <a:buClrTx/>
        <a:buSzTx/>
        <a:buFontTx/>
        <a:buChar char="•"/>
        <a:tabLst/>
        <a:defRPr kumimoji="1" sz="2000" kern="1200">
          <a:solidFill>
            <a:schemeClr val="bg2">
              <a:lumMod val="25000"/>
            </a:schemeClr>
          </a:solidFill>
          <a:latin typeface="ＭＳ ゴシック" panose="020B0609070205080204" pitchFamily="49" charset="-128"/>
          <a:ea typeface="ＭＳ ゴシック" panose="020B0609070205080204" pitchFamily="49" charset="-128"/>
          <a:cs typeface="+mn-cs"/>
        </a:defRPr>
      </a:lvl3pPr>
      <a:lvl4pPr marL="1600200" marR="0" indent="-228600" algn="l" defTabSz="914400" rtl="0" eaLnBrk="0" fontAlgn="base" latinLnBrk="0" hangingPunct="0">
        <a:lnSpc>
          <a:spcPct val="100000"/>
        </a:lnSpc>
        <a:spcBef>
          <a:spcPct val="20000"/>
        </a:spcBef>
        <a:spcAft>
          <a:spcPct val="0"/>
        </a:spcAft>
        <a:buClrTx/>
        <a:buSzTx/>
        <a:buFontTx/>
        <a:buChar char="–"/>
        <a:tabLst/>
        <a:defRPr kumimoji="1" sz="2000" kern="1200">
          <a:solidFill>
            <a:schemeClr val="bg2">
              <a:lumMod val="25000"/>
            </a:schemeClr>
          </a:solidFill>
          <a:latin typeface="ＭＳ ゴシック" panose="020B0609070205080204" pitchFamily="49" charset="-128"/>
          <a:ea typeface="ＭＳ ゴシック" panose="020B0609070205080204" pitchFamily="49" charset="-128"/>
          <a:cs typeface="+mn-cs"/>
        </a:defRPr>
      </a:lvl4pPr>
      <a:lvl5pPr marL="2057400" marR="0" indent="-228600" algn="l" defTabSz="914400" rtl="0" eaLnBrk="0" fontAlgn="base" latinLnBrk="0" hangingPunct="0">
        <a:lnSpc>
          <a:spcPct val="100000"/>
        </a:lnSpc>
        <a:spcBef>
          <a:spcPct val="20000"/>
        </a:spcBef>
        <a:spcAft>
          <a:spcPct val="0"/>
        </a:spcAft>
        <a:buClrTx/>
        <a:buSzTx/>
        <a:buFontTx/>
        <a:buChar char="»"/>
        <a:tabLst/>
        <a:defRPr kumimoji="1" sz="2000" kern="1200">
          <a:solidFill>
            <a:schemeClr val="bg2">
              <a:lumMod val="25000"/>
            </a:schemeClr>
          </a:solidFill>
          <a:latin typeface="ＭＳ ゴシック" panose="020B0609070205080204" pitchFamily="49" charset="-128"/>
          <a:ea typeface="ＭＳ ゴシック" panose="020B0609070205080204" pitchFamily="49"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22.sv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0E473-F393-1D70-8038-D7A892ADD6A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690BEB2-8472-DCA1-C43B-854DE9741ACD}"/>
              </a:ext>
            </a:extLst>
          </p:cNvPr>
          <p:cNvSpPr>
            <a:spLocks noGrp="1"/>
          </p:cNvSpPr>
          <p:nvPr>
            <p:ph type="title"/>
          </p:nvPr>
        </p:nvSpPr>
        <p:spPr/>
        <p:txBody>
          <a:bodyPr anchor="ctr"/>
          <a:lstStyle/>
          <a:p>
            <a:r>
              <a:rPr kumimoji="1" lang="ja-JP" altLang="en-US">
                <a:latin typeface="Meiryo UI" panose="020B0604030504040204" pitchFamily="50" charset="-128"/>
                <a:ea typeface="Meiryo UI" panose="020B0604030504040204" pitchFamily="50" charset="-128"/>
              </a:rPr>
              <a:t>はじめに</a:t>
            </a:r>
          </a:p>
        </p:txBody>
      </p:sp>
      <p:sp>
        <p:nvSpPr>
          <p:cNvPr id="4" name="フッター プレースホルダー 3">
            <a:extLst>
              <a:ext uri="{FF2B5EF4-FFF2-40B4-BE49-F238E27FC236}">
                <a16:creationId xmlns:a16="http://schemas.microsoft.com/office/drawing/2014/main" id="{65B572C9-3ECA-48E9-2CBC-BBF2AD86593D}"/>
              </a:ext>
            </a:extLst>
          </p:cNvPr>
          <p:cNvSpPr>
            <a:spLocks noGrp="1"/>
          </p:cNvSpPr>
          <p:nvPr>
            <p:ph type="ftr" sz="quarter" idx="15"/>
          </p:nvPr>
        </p:nvSpPr>
        <p:spPr>
          <a:xfrm>
            <a:off x="4038600" y="620314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579A1509-21BE-FE39-E2B0-997DF8EE8DA9}"/>
              </a:ext>
            </a:extLst>
          </p:cNvPr>
          <p:cNvSpPr/>
          <p:nvPr/>
        </p:nvSpPr>
        <p:spPr>
          <a:xfrm>
            <a:off x="331823" y="673962"/>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fontAlgn="base">
              <a:spcBef>
                <a:spcPct val="0"/>
              </a:spcBef>
              <a:spcAft>
                <a:spcPct val="0"/>
              </a:spcAft>
              <a:defRPr/>
            </a:pPr>
            <a:endParaRPr lang="en-US" altLang="ja-JP">
              <a:solidFill>
                <a:schemeClr val="bg2">
                  <a:lumMod val="50000"/>
                </a:schemeClr>
              </a:solidFill>
              <a:latin typeface="Meiryo UI" panose="020B0604030504040204" pitchFamily="50" charset="-128"/>
              <a:ea typeface="Meiryo UI" panose="020B0604030504040204" pitchFamily="50" charset="-128"/>
            </a:endParaRPr>
          </a:p>
        </p:txBody>
      </p:sp>
      <p:grpSp>
        <p:nvGrpSpPr>
          <p:cNvPr id="15" name="グループ化 14">
            <a:extLst>
              <a:ext uri="{FF2B5EF4-FFF2-40B4-BE49-F238E27FC236}">
                <a16:creationId xmlns:a16="http://schemas.microsoft.com/office/drawing/2014/main" id="{5B779D75-4B44-D841-FD0F-B935467C21C5}"/>
              </a:ext>
            </a:extLst>
          </p:cNvPr>
          <p:cNvGrpSpPr/>
          <p:nvPr/>
        </p:nvGrpSpPr>
        <p:grpSpPr>
          <a:xfrm>
            <a:off x="514141" y="2096814"/>
            <a:ext cx="11163718" cy="2865603"/>
            <a:chOff x="600075" y="1263787"/>
            <a:chExt cx="8543925" cy="1536564"/>
          </a:xfrm>
        </p:grpSpPr>
        <p:sp>
          <p:nvSpPr>
            <p:cNvPr id="9" name="正方形/長方形 8">
              <a:extLst>
                <a:ext uri="{FF2B5EF4-FFF2-40B4-BE49-F238E27FC236}">
                  <a16:creationId xmlns:a16="http://schemas.microsoft.com/office/drawing/2014/main" id="{99C5FE13-5F99-1936-F3DA-C64DF509EEFD}"/>
                </a:ext>
              </a:extLst>
            </p:cNvPr>
            <p:cNvSpPr/>
            <p:nvPr/>
          </p:nvSpPr>
          <p:spPr>
            <a:xfrm>
              <a:off x="600075" y="1263789"/>
              <a:ext cx="1367461" cy="1536562"/>
            </a:xfrm>
            <a:prstGeom prst="rect">
              <a:avLst/>
            </a:prstGeom>
            <a:solidFill>
              <a:srgbClr val="0065BD"/>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fontAlgn="base">
                <a:spcBef>
                  <a:spcPct val="0"/>
                </a:spcBef>
                <a:spcAft>
                  <a:spcPct val="0"/>
                </a:spcAft>
              </a:pPr>
              <a:r>
                <a:rPr lang="ja-JP" altLang="en-US" sz="1600" b="1">
                  <a:solidFill>
                    <a:schemeClr val="bg1"/>
                  </a:solidFill>
                  <a:latin typeface="Meiryo UI" panose="020B0604030504040204" pitchFamily="50" charset="-128"/>
                  <a:ea typeface="Meiryo UI" panose="020B0604030504040204" pitchFamily="50" charset="-128"/>
                </a:rPr>
                <a:t>前回おさらい</a:t>
              </a:r>
              <a:endParaRPr lang="en-US" altLang="ja-JP" sz="1600" b="1">
                <a:solidFill>
                  <a:schemeClr val="bg1"/>
                </a:solidFill>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08EC0CF9-8289-B78F-69B6-C3B35ABC1B59}"/>
                </a:ext>
              </a:extLst>
            </p:cNvPr>
            <p:cNvSpPr/>
            <p:nvPr/>
          </p:nvSpPr>
          <p:spPr>
            <a:xfrm>
              <a:off x="2052840" y="1263787"/>
              <a:ext cx="7091160" cy="1536563"/>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b="1">
                  <a:solidFill>
                    <a:schemeClr val="bg2">
                      <a:lumMod val="50000"/>
                    </a:schemeClr>
                  </a:solidFill>
                  <a:latin typeface="Meiryo UI" panose="020B0604030504040204" pitchFamily="50" charset="-128"/>
                  <a:ea typeface="Meiryo UI" panose="020B0604030504040204" pitchFamily="50" charset="-128"/>
                </a:rPr>
                <a:t>【</a:t>
              </a:r>
              <a:r>
                <a:rPr lang="ja-JP" altLang="en-US" sz="1400" b="1">
                  <a:solidFill>
                    <a:schemeClr val="bg2">
                      <a:lumMod val="50000"/>
                    </a:schemeClr>
                  </a:solidFill>
                  <a:latin typeface="Meiryo UI" panose="020B0604030504040204" pitchFamily="50" charset="-128"/>
                  <a:ea typeface="Meiryo UI" panose="020B0604030504040204" pitchFamily="50" charset="-128"/>
                </a:rPr>
                <a:t>今後の進め方</a:t>
              </a:r>
              <a:r>
                <a:rPr lang="en-US" altLang="ja-JP" sz="1400" b="1">
                  <a:solidFill>
                    <a:schemeClr val="bg2">
                      <a:lumMod val="50000"/>
                    </a:schemeClr>
                  </a:solidFill>
                  <a:latin typeface="Meiryo UI" panose="020B0604030504040204" pitchFamily="50" charset="-128"/>
                  <a:ea typeface="Meiryo UI" panose="020B0604030504040204" pitchFamily="50" charset="-128"/>
                </a:rPr>
                <a:t>】</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a:t>
              </a:r>
              <a:r>
                <a:rPr lang="en-US" altLang="ja-JP" sz="1400">
                  <a:solidFill>
                    <a:schemeClr val="bg2">
                      <a:lumMod val="50000"/>
                    </a:schemeClr>
                  </a:solidFill>
                  <a:latin typeface="Meiryo UI" panose="020B0604030504040204" pitchFamily="50" charset="-128"/>
                  <a:ea typeface="Meiryo UI" panose="020B0604030504040204" pitchFamily="50" charset="-128"/>
                </a:rPr>
                <a:t>AI</a:t>
              </a:r>
              <a:r>
                <a:rPr lang="ja-JP" altLang="en-US" sz="1400">
                  <a:solidFill>
                    <a:schemeClr val="bg2">
                      <a:lumMod val="50000"/>
                    </a:schemeClr>
                  </a:solidFill>
                  <a:latin typeface="Meiryo UI" panose="020B0604030504040204" pitchFamily="50" charset="-128"/>
                  <a:ea typeface="Meiryo UI" panose="020B0604030504040204" pitchFamily="50" charset="-128"/>
                </a:rPr>
                <a:t>エージェント置き換え案」でプロトタイプを作り、効率化できているか検証し、継続ジャッジを行う</a:t>
              </a:r>
            </a:p>
            <a:p>
              <a:pPr marL="171450" indent="-171450">
                <a:buFont typeface="Arial" panose="020B0604020202020204" pitchFamily="34" charset="0"/>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ジャッジの判断ポイントは事前にすり合わせる（処理時間軽減率、エラー率、操作感等を想定）</a:t>
              </a:r>
              <a:br>
                <a:rPr lang="en-US" altLang="ja-JP" sz="1400">
                  <a:solidFill>
                    <a:schemeClr val="bg2">
                      <a:lumMod val="50000"/>
                    </a:schemeClr>
                  </a:solidFill>
                  <a:latin typeface="Meiryo UI" panose="020B0604030504040204" pitchFamily="50" charset="-128"/>
                  <a:ea typeface="Meiryo UI" panose="020B0604030504040204" pitchFamily="50" charset="-128"/>
                </a:rPr>
              </a:br>
              <a:r>
                <a:rPr lang="en-US" altLang="ja-JP" sz="1400">
                  <a:solidFill>
                    <a:schemeClr val="bg2">
                      <a:lumMod val="50000"/>
                    </a:schemeClr>
                  </a:solidFill>
                  <a:latin typeface="Meiryo UI" panose="020B0604030504040204" pitchFamily="50" charset="-128"/>
                  <a:ea typeface="Meiryo UI" panose="020B0604030504040204" pitchFamily="50" charset="-128"/>
                </a:rPr>
                <a:t>※BPS</a:t>
              </a:r>
              <a:r>
                <a:rPr lang="ja-JP" altLang="en-US" sz="1400">
                  <a:solidFill>
                    <a:schemeClr val="bg2">
                      <a:lumMod val="50000"/>
                    </a:schemeClr>
                  </a:solidFill>
                  <a:latin typeface="Meiryo UI" panose="020B0604030504040204" pitchFamily="50" charset="-128"/>
                  <a:ea typeface="Meiryo UI" panose="020B0604030504040204" pitchFamily="50" charset="-128"/>
                </a:rPr>
                <a:t>側でテストの観点について確認する</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16" name="グループ化 15">
            <a:extLst>
              <a:ext uri="{FF2B5EF4-FFF2-40B4-BE49-F238E27FC236}">
                <a16:creationId xmlns:a16="http://schemas.microsoft.com/office/drawing/2014/main" id="{8B957BFF-92E8-5C91-851C-0EEF4772BF6F}"/>
              </a:ext>
            </a:extLst>
          </p:cNvPr>
          <p:cNvGrpSpPr/>
          <p:nvPr/>
        </p:nvGrpSpPr>
        <p:grpSpPr>
          <a:xfrm>
            <a:off x="514141" y="799936"/>
            <a:ext cx="11163718" cy="1212903"/>
            <a:chOff x="600075" y="-1956211"/>
            <a:chExt cx="8543925" cy="1536564"/>
          </a:xfrm>
        </p:grpSpPr>
        <p:sp>
          <p:nvSpPr>
            <p:cNvPr id="17" name="正方形/長方形 16">
              <a:extLst>
                <a:ext uri="{FF2B5EF4-FFF2-40B4-BE49-F238E27FC236}">
                  <a16:creationId xmlns:a16="http://schemas.microsoft.com/office/drawing/2014/main" id="{5E8CA7BF-5BA1-8A00-A4D6-63CBD2755D9A}"/>
                </a:ext>
              </a:extLst>
            </p:cNvPr>
            <p:cNvSpPr/>
            <p:nvPr/>
          </p:nvSpPr>
          <p:spPr>
            <a:xfrm>
              <a:off x="600075" y="-1956209"/>
              <a:ext cx="1367461" cy="1536562"/>
            </a:xfrm>
            <a:prstGeom prst="rect">
              <a:avLst/>
            </a:prstGeom>
            <a:solidFill>
              <a:srgbClr val="0065BD"/>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fontAlgn="base">
                <a:spcBef>
                  <a:spcPct val="0"/>
                </a:spcBef>
                <a:spcAft>
                  <a:spcPct val="0"/>
                </a:spcAft>
              </a:pPr>
              <a:r>
                <a:rPr lang="ja-JP" altLang="en-US" sz="1600" b="1">
                  <a:solidFill>
                    <a:schemeClr val="bg1"/>
                  </a:solidFill>
                  <a:latin typeface="Meiryo UI" panose="020B0604030504040204" pitchFamily="50" charset="-128"/>
                  <a:ea typeface="Meiryo UI" panose="020B0604030504040204" pitchFamily="50" charset="-128"/>
                </a:rPr>
                <a:t>本日の目的</a:t>
              </a:r>
            </a:p>
          </p:txBody>
        </p:sp>
        <p:sp>
          <p:nvSpPr>
            <p:cNvPr id="18" name="正方形/長方形 17">
              <a:extLst>
                <a:ext uri="{FF2B5EF4-FFF2-40B4-BE49-F238E27FC236}">
                  <a16:creationId xmlns:a16="http://schemas.microsoft.com/office/drawing/2014/main" id="{3FAE5655-4C6E-D0E5-AF80-929C0B73767D}"/>
                </a:ext>
              </a:extLst>
            </p:cNvPr>
            <p:cNvSpPr/>
            <p:nvPr/>
          </p:nvSpPr>
          <p:spPr>
            <a:xfrm>
              <a:off x="2052840" y="-1956211"/>
              <a:ext cx="7091160" cy="1536563"/>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chemeClr val="bg2">
                      <a:lumMod val="50000"/>
                    </a:schemeClr>
                  </a:solidFill>
                  <a:latin typeface="Meiryo UI" panose="020B0604030504040204" pitchFamily="50" charset="-128"/>
                  <a:ea typeface="Meiryo UI" panose="020B0604030504040204" pitchFamily="50" charset="-128"/>
                </a:rPr>
                <a:t>①</a:t>
              </a:r>
              <a:r>
                <a:rPr lang="en-US" altLang="ja-JP" sz="1400" dirty="0">
                  <a:solidFill>
                    <a:schemeClr val="bg2">
                      <a:lumMod val="50000"/>
                    </a:schemeClr>
                  </a:solidFill>
                  <a:latin typeface="Meiryo UI" panose="020B0604030504040204" pitchFamily="50" charset="-128"/>
                  <a:ea typeface="Meiryo UI" panose="020B0604030504040204" pitchFamily="50" charset="-128"/>
                </a:rPr>
                <a:t>n8n</a:t>
              </a:r>
              <a:r>
                <a:rPr lang="ja-JP" altLang="en-US" sz="1400" dirty="0">
                  <a:solidFill>
                    <a:schemeClr val="bg2">
                      <a:lumMod val="50000"/>
                    </a:schemeClr>
                  </a:solidFill>
                  <a:latin typeface="Meiryo UI" panose="020B0604030504040204" pitchFamily="50" charset="-128"/>
                  <a:ea typeface="Meiryo UI" panose="020B0604030504040204" pitchFamily="50" charset="-128"/>
                </a:rPr>
                <a:t>の構築における進捗状況をお伝えいたします。</a:t>
              </a:r>
              <a:endParaRPr lang="en-US" altLang="ja-JP" sz="1400" dirty="0">
                <a:solidFill>
                  <a:schemeClr val="bg2">
                    <a:lumMod val="50000"/>
                  </a:schemeClr>
                </a:solidFill>
                <a:latin typeface="Meiryo UI" panose="020B0604030504040204" pitchFamily="50" charset="-128"/>
                <a:ea typeface="Meiryo UI" panose="020B0604030504040204" pitchFamily="50" charset="-128"/>
              </a:endParaRPr>
            </a:p>
            <a:p>
              <a:r>
                <a:rPr lang="ja-JP" altLang="en-US" sz="1400" dirty="0">
                  <a:solidFill>
                    <a:schemeClr val="bg2">
                      <a:lumMod val="50000"/>
                    </a:schemeClr>
                  </a:solidFill>
                  <a:latin typeface="Meiryo UI" panose="020B0604030504040204" pitchFamily="50" charset="-128"/>
                  <a:ea typeface="Meiryo UI" panose="020B0604030504040204" pitchFamily="50" charset="-128"/>
                </a:rPr>
                <a:t>②</a:t>
              </a:r>
              <a:r>
                <a:rPr lang="en-US" altLang="ja-JP" sz="1400" dirty="0">
                  <a:solidFill>
                    <a:schemeClr val="bg2">
                      <a:lumMod val="50000"/>
                    </a:schemeClr>
                  </a:solidFill>
                  <a:latin typeface="Meiryo UI" panose="020B0604030504040204" pitchFamily="50" charset="-128"/>
                  <a:ea typeface="Meiryo UI" panose="020B0604030504040204" pitchFamily="50" charset="-128"/>
                </a:rPr>
                <a:t>XXX</a:t>
              </a:r>
            </a:p>
          </p:txBody>
        </p:sp>
      </p:grpSp>
      <p:grpSp>
        <p:nvGrpSpPr>
          <p:cNvPr id="21" name="グループ化 20">
            <a:extLst>
              <a:ext uri="{FF2B5EF4-FFF2-40B4-BE49-F238E27FC236}">
                <a16:creationId xmlns:a16="http://schemas.microsoft.com/office/drawing/2014/main" id="{F6A87A69-463C-8EA4-1DC7-B11266C55474}"/>
              </a:ext>
            </a:extLst>
          </p:cNvPr>
          <p:cNvGrpSpPr/>
          <p:nvPr/>
        </p:nvGrpSpPr>
        <p:grpSpPr>
          <a:xfrm>
            <a:off x="514140" y="5075434"/>
            <a:ext cx="11163718" cy="1492831"/>
            <a:chOff x="600075" y="1263787"/>
            <a:chExt cx="8543925" cy="1536564"/>
          </a:xfrm>
        </p:grpSpPr>
        <p:sp>
          <p:nvSpPr>
            <p:cNvPr id="23" name="正方形/長方形 22">
              <a:extLst>
                <a:ext uri="{FF2B5EF4-FFF2-40B4-BE49-F238E27FC236}">
                  <a16:creationId xmlns:a16="http://schemas.microsoft.com/office/drawing/2014/main" id="{C2EE1CDE-A999-38AC-7624-54070246E125}"/>
                </a:ext>
              </a:extLst>
            </p:cNvPr>
            <p:cNvSpPr/>
            <p:nvPr/>
          </p:nvSpPr>
          <p:spPr>
            <a:xfrm>
              <a:off x="600075" y="1263789"/>
              <a:ext cx="1367461" cy="1536562"/>
            </a:xfrm>
            <a:prstGeom prst="rect">
              <a:avLst/>
            </a:prstGeom>
            <a:solidFill>
              <a:srgbClr val="0065BD"/>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fontAlgn="base">
                <a:spcBef>
                  <a:spcPct val="0"/>
                </a:spcBef>
                <a:spcAft>
                  <a:spcPct val="0"/>
                </a:spcAft>
              </a:pPr>
              <a:r>
                <a:rPr lang="ja-JP" altLang="en-US" sz="1600" b="1">
                  <a:solidFill>
                    <a:schemeClr val="bg1"/>
                  </a:solidFill>
                  <a:latin typeface="Meiryo UI" panose="020B0604030504040204" pitchFamily="50" charset="-128"/>
                  <a:ea typeface="Meiryo UI" panose="020B0604030504040204" pitchFamily="50" charset="-128"/>
                </a:rPr>
                <a:t>今後の</a:t>
              </a:r>
              <a:br>
                <a:rPr lang="en-US" altLang="ja-JP" sz="1600" b="1">
                  <a:solidFill>
                    <a:schemeClr val="bg1"/>
                  </a:solidFill>
                  <a:latin typeface="Meiryo UI" panose="020B0604030504040204" pitchFamily="50" charset="-128"/>
                  <a:ea typeface="Meiryo UI" panose="020B0604030504040204" pitchFamily="50" charset="-128"/>
                </a:rPr>
              </a:br>
              <a:r>
                <a:rPr lang="ja-JP" altLang="en-US" sz="1600" b="1">
                  <a:solidFill>
                    <a:schemeClr val="bg1"/>
                  </a:solidFill>
                  <a:latin typeface="Meiryo UI" panose="020B0604030504040204" pitchFamily="50" charset="-128"/>
                  <a:ea typeface="Meiryo UI" panose="020B0604030504040204" pitchFamily="50" charset="-128"/>
                </a:rPr>
                <a:t>アクション</a:t>
              </a:r>
            </a:p>
          </p:txBody>
        </p:sp>
        <p:sp>
          <p:nvSpPr>
            <p:cNvPr id="27" name="正方形/長方形 26">
              <a:extLst>
                <a:ext uri="{FF2B5EF4-FFF2-40B4-BE49-F238E27FC236}">
                  <a16:creationId xmlns:a16="http://schemas.microsoft.com/office/drawing/2014/main" id="{D4D9015E-DCD3-ED52-75EF-DB6EF3ED1869}"/>
                </a:ext>
              </a:extLst>
            </p:cNvPr>
            <p:cNvSpPr/>
            <p:nvPr/>
          </p:nvSpPr>
          <p:spPr>
            <a:xfrm>
              <a:off x="2052840" y="1263787"/>
              <a:ext cx="7091160" cy="1536563"/>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altLang="ja-JP" sz="1400">
                  <a:solidFill>
                    <a:schemeClr val="bg2">
                      <a:lumMod val="50000"/>
                    </a:schemeClr>
                  </a:solidFill>
                  <a:latin typeface="Meiryo UI" panose="020B0604030504040204" pitchFamily="50" charset="-128"/>
                  <a:ea typeface="Meiryo UI" panose="020B0604030504040204" pitchFamily="50" charset="-128"/>
                </a:rPr>
                <a:t>11/24</a:t>
              </a:r>
              <a:r>
                <a:rPr lang="ja-JP" altLang="en-US" sz="1400">
                  <a:solidFill>
                    <a:schemeClr val="bg2">
                      <a:lumMod val="50000"/>
                    </a:schemeClr>
                  </a:solidFill>
                  <a:latin typeface="Meiryo UI" panose="020B0604030504040204" pitchFamily="50" charset="-128"/>
                  <a:ea typeface="Meiryo UI" panose="020B0604030504040204" pitchFamily="50" charset="-128"/>
                </a:rPr>
                <a:t>週：開催は要判断</a:t>
              </a:r>
              <a:br>
                <a:rPr lang="en-US" altLang="ja-JP" sz="1400">
                  <a:solidFill>
                    <a:schemeClr val="bg2">
                      <a:lumMod val="50000"/>
                    </a:schemeClr>
                  </a:solidFill>
                  <a:latin typeface="Meiryo UI" panose="020B0604030504040204" pitchFamily="50" charset="-128"/>
                  <a:ea typeface="Meiryo UI" panose="020B0604030504040204" pitchFamily="50" charset="-128"/>
                </a:rPr>
              </a:br>
              <a:r>
                <a:rPr lang="ja-JP" altLang="en-US" sz="1400">
                  <a:solidFill>
                    <a:schemeClr val="bg2">
                      <a:lumMod val="50000"/>
                    </a:schemeClr>
                  </a:solidFill>
                  <a:latin typeface="Meiryo UI" panose="020B0604030504040204" pitchFamily="50" charset="-128"/>
                  <a:ea typeface="Meiryo UI" panose="020B0604030504040204" pitchFamily="50" charset="-128"/>
                </a:rPr>
                <a:t>　状況共有や追加質問があれば開催</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127179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BDDA6-856F-76C3-AB71-DD594D8A15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F6B6FA8-769D-EF31-18E4-11EC5E8A1701}"/>
              </a:ext>
            </a:extLst>
          </p:cNvPr>
          <p:cNvSpPr>
            <a:spLocks noGrp="1"/>
          </p:cNvSpPr>
          <p:nvPr>
            <p:ph type="title"/>
          </p:nvPr>
        </p:nvSpPr>
        <p:spPr/>
        <p:txBody>
          <a:bodyPr anchor="ctr"/>
          <a:lstStyle/>
          <a:p>
            <a:r>
              <a:rPr kumimoji="1" lang="ja-JP" altLang="en-US">
                <a:latin typeface="Meiryo UI" panose="020B0604030504040204" pitchFamily="50" charset="-128"/>
                <a:ea typeface="Meiryo UI" panose="020B0604030504040204" pitchFamily="50" charset="-128"/>
              </a:rPr>
              <a:t>保守移管のスコープについて</a:t>
            </a:r>
          </a:p>
        </p:txBody>
      </p:sp>
      <p:sp>
        <p:nvSpPr>
          <p:cNvPr id="4" name="フッター プレースホルダー 3">
            <a:extLst>
              <a:ext uri="{FF2B5EF4-FFF2-40B4-BE49-F238E27FC236}">
                <a16:creationId xmlns:a16="http://schemas.microsoft.com/office/drawing/2014/main" id="{020DD8FD-1BE0-00BA-AC05-B7702C2CA726}"/>
              </a:ext>
            </a:extLst>
          </p:cNvPr>
          <p:cNvSpPr>
            <a:spLocks noGrp="1"/>
          </p:cNvSpPr>
          <p:nvPr>
            <p:ph type="ftr" sz="quarter" idx="15"/>
          </p:nvPr>
        </p:nvSpPr>
        <p:spPr>
          <a:xfrm>
            <a:off x="4038600" y="635635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FF1E45AD-37C2-88A4-6FC5-82287DC61030}"/>
              </a:ext>
            </a:extLst>
          </p:cNvPr>
          <p:cNvSpPr/>
          <p:nvPr/>
        </p:nvSpPr>
        <p:spPr>
          <a:xfrm>
            <a:off x="331823" y="631963"/>
            <a:ext cx="11784566"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ja-JP" altLang="en-US">
                <a:solidFill>
                  <a:schemeClr val="bg2">
                    <a:lumMod val="50000"/>
                  </a:schemeClr>
                </a:solidFill>
                <a:latin typeface="Meiryo UI" panose="020B0604030504040204" pitchFamily="50" charset="-128"/>
                <a:ea typeface="Meiryo UI" panose="020B0604030504040204" pitchFamily="50" charset="-128"/>
              </a:rPr>
              <a:t>保守移管のスコープは以下のスプレッドシート、</a:t>
            </a:r>
            <a:r>
              <a:rPr lang="en-US" altLang="ja-JP" err="1">
                <a:solidFill>
                  <a:schemeClr val="bg2">
                    <a:lumMod val="50000"/>
                  </a:schemeClr>
                </a:solidFill>
                <a:latin typeface="Meiryo UI" panose="020B0604030504040204" pitchFamily="50" charset="-128"/>
                <a:ea typeface="Meiryo UI" panose="020B0604030504040204" pitchFamily="50" charset="-128"/>
              </a:rPr>
              <a:t>AppSheet</a:t>
            </a:r>
            <a:r>
              <a:rPr lang="ja-JP" altLang="en-US">
                <a:solidFill>
                  <a:schemeClr val="bg2">
                    <a:lumMod val="50000"/>
                  </a:schemeClr>
                </a:solidFill>
                <a:latin typeface="Meiryo UI" panose="020B0604030504040204" pitchFamily="50" charset="-128"/>
                <a:ea typeface="Meiryo UI" panose="020B0604030504040204" pitchFamily="50" charset="-128"/>
              </a:rPr>
              <a:t>、</a:t>
            </a:r>
            <a:r>
              <a:rPr lang="en-US" altLang="ja-JP">
                <a:solidFill>
                  <a:schemeClr val="bg2">
                    <a:lumMod val="50000"/>
                  </a:schemeClr>
                </a:solidFill>
                <a:latin typeface="Meiryo UI" panose="020B0604030504040204" pitchFamily="50" charset="-128"/>
                <a:ea typeface="Meiryo UI" panose="020B0604030504040204" pitchFamily="50" charset="-128"/>
              </a:rPr>
              <a:t>GAS</a:t>
            </a:r>
            <a:r>
              <a:rPr lang="ja-JP" altLang="en-US">
                <a:solidFill>
                  <a:schemeClr val="bg2">
                    <a:lumMod val="50000"/>
                  </a:schemeClr>
                </a:solidFill>
                <a:latin typeface="Meiryo UI" panose="020B0604030504040204" pitchFamily="50" charset="-128"/>
                <a:ea typeface="Meiryo UI" panose="020B0604030504040204" pitchFamily="50" charset="-128"/>
              </a:rPr>
              <a:t>、</a:t>
            </a:r>
            <a:r>
              <a:rPr lang="en-US" altLang="ja-JP" err="1">
                <a:solidFill>
                  <a:schemeClr val="bg2">
                    <a:lumMod val="50000"/>
                  </a:schemeClr>
                </a:solidFill>
                <a:latin typeface="Meiryo UI" panose="020B0604030504040204" pitchFamily="50" charset="-128"/>
                <a:ea typeface="Meiryo UI" panose="020B0604030504040204" pitchFamily="50" charset="-128"/>
              </a:rPr>
              <a:t>BigQuery</a:t>
            </a:r>
            <a:r>
              <a:rPr lang="ja-JP" altLang="en-US">
                <a:solidFill>
                  <a:schemeClr val="bg2">
                    <a:lumMod val="50000"/>
                  </a:schemeClr>
                </a:solidFill>
                <a:latin typeface="Meiryo UI" panose="020B0604030504040204" pitchFamily="50" charset="-128"/>
                <a:ea typeface="Meiryo UI" panose="020B0604030504040204" pitchFamily="50" charset="-128"/>
              </a:rPr>
              <a:t>？で問題ないでしょうか。</a:t>
            </a:r>
            <a:endParaRPr lang="en-US" altLang="ja-JP">
              <a:solidFill>
                <a:schemeClr val="bg2">
                  <a:lumMod val="50000"/>
                </a:schemeClr>
              </a:solidFill>
              <a:latin typeface="Meiryo UI" panose="020B0604030504040204" pitchFamily="50" charset="-128"/>
              <a:ea typeface="Meiryo UI" panose="020B0604030504040204" pitchFamily="50" charset="-128"/>
            </a:endParaRPr>
          </a:p>
        </p:txBody>
      </p:sp>
      <p:grpSp>
        <p:nvGrpSpPr>
          <p:cNvPr id="215" name="グループ化 214">
            <a:extLst>
              <a:ext uri="{FF2B5EF4-FFF2-40B4-BE49-F238E27FC236}">
                <a16:creationId xmlns:a16="http://schemas.microsoft.com/office/drawing/2014/main" id="{C99BE9F6-F554-9A11-C75B-E789B9313B1C}"/>
              </a:ext>
            </a:extLst>
          </p:cNvPr>
          <p:cNvGrpSpPr/>
          <p:nvPr/>
        </p:nvGrpSpPr>
        <p:grpSpPr>
          <a:xfrm>
            <a:off x="201027" y="1095375"/>
            <a:ext cx="10654164" cy="5375910"/>
            <a:chOff x="-4239" y="444822"/>
            <a:chExt cx="9099890" cy="4591650"/>
          </a:xfrm>
        </p:grpSpPr>
        <p:sp>
          <p:nvSpPr>
            <p:cNvPr id="3" name="矢印: 下 2">
              <a:extLst>
                <a:ext uri="{FF2B5EF4-FFF2-40B4-BE49-F238E27FC236}">
                  <a16:creationId xmlns:a16="http://schemas.microsoft.com/office/drawing/2014/main" id="{8995F26C-7F0B-AD47-6822-2835589CA92A}"/>
                </a:ext>
              </a:extLst>
            </p:cNvPr>
            <p:cNvSpPr/>
            <p:nvPr/>
          </p:nvSpPr>
          <p:spPr>
            <a:xfrm rot="10800000">
              <a:off x="6190846" y="2670179"/>
              <a:ext cx="304838" cy="473024"/>
            </a:xfrm>
            <a:prstGeom prst="downArrow">
              <a:avLst>
                <a:gd name="adj1" fmla="val 58867"/>
                <a:gd name="adj2" fmla="val 50000"/>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kumimoji="1" lang="ja-JP" altLang="en-US" sz="900">
                <a:solidFill>
                  <a:srgbClr val="FF0000"/>
                </a:solidFill>
              </a:endParaRPr>
            </a:p>
          </p:txBody>
        </p:sp>
        <p:sp>
          <p:nvSpPr>
            <p:cNvPr id="5" name="矢印: 下 4">
              <a:extLst>
                <a:ext uri="{FF2B5EF4-FFF2-40B4-BE49-F238E27FC236}">
                  <a16:creationId xmlns:a16="http://schemas.microsoft.com/office/drawing/2014/main" id="{D32EBCB9-D7F0-ED18-15A9-50602ADF4FB8}"/>
                </a:ext>
              </a:extLst>
            </p:cNvPr>
            <p:cNvSpPr/>
            <p:nvPr/>
          </p:nvSpPr>
          <p:spPr>
            <a:xfrm rot="16200000">
              <a:off x="7127427" y="1279436"/>
              <a:ext cx="718790" cy="242736"/>
            </a:xfrm>
            <a:prstGeom prst="downArrow">
              <a:avLst>
                <a:gd name="adj1" fmla="val 58867"/>
                <a:gd name="adj2" fmla="val 50000"/>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kumimoji="1" lang="ja-JP" altLang="en-US" sz="900">
                <a:solidFill>
                  <a:srgbClr val="FF0000"/>
                </a:solidFill>
              </a:endParaRPr>
            </a:p>
          </p:txBody>
        </p:sp>
        <p:sp>
          <p:nvSpPr>
            <p:cNvPr id="6" name="フローチャート: 処理 5">
              <a:extLst>
                <a:ext uri="{FF2B5EF4-FFF2-40B4-BE49-F238E27FC236}">
                  <a16:creationId xmlns:a16="http://schemas.microsoft.com/office/drawing/2014/main" id="{9469AD7F-E667-EF7D-F6A4-6D9C17E36C71}"/>
                </a:ext>
              </a:extLst>
            </p:cNvPr>
            <p:cNvSpPr/>
            <p:nvPr/>
          </p:nvSpPr>
          <p:spPr>
            <a:xfrm>
              <a:off x="6620617" y="2790208"/>
              <a:ext cx="454623" cy="357025"/>
            </a:xfrm>
            <a:prstGeom prst="flowChartProcess">
              <a:avLst/>
            </a:prstGeom>
            <a:solidFill>
              <a:schemeClr val="accent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ja-JP" altLang="en-US" sz="800">
                  <a:solidFill>
                    <a:schemeClr val="tx1">
                      <a:lumMod val="65000"/>
                      <a:lumOff val="35000"/>
                    </a:schemeClr>
                  </a:solidFill>
                  <a:latin typeface="+mj-ea"/>
                  <a:ea typeface="+mj-ea"/>
                </a:rPr>
                <a:t>資産登録ツール</a:t>
              </a:r>
              <a:endParaRPr lang="en-US" altLang="ja-JP" sz="800">
                <a:solidFill>
                  <a:schemeClr val="tx1">
                    <a:lumMod val="65000"/>
                    <a:lumOff val="35000"/>
                  </a:schemeClr>
                </a:solidFill>
                <a:latin typeface="+mj-ea"/>
                <a:ea typeface="+mj-ea"/>
              </a:endParaRPr>
            </a:p>
          </p:txBody>
        </p:sp>
        <p:sp>
          <p:nvSpPr>
            <p:cNvPr id="7" name="フローチャート: 処理 6">
              <a:extLst>
                <a:ext uri="{FF2B5EF4-FFF2-40B4-BE49-F238E27FC236}">
                  <a16:creationId xmlns:a16="http://schemas.microsoft.com/office/drawing/2014/main" id="{003617A8-3CC8-E210-EA5B-4F9A20B15C1D}"/>
                </a:ext>
              </a:extLst>
            </p:cNvPr>
            <p:cNvSpPr/>
            <p:nvPr/>
          </p:nvSpPr>
          <p:spPr>
            <a:xfrm>
              <a:off x="7410575" y="2787588"/>
              <a:ext cx="1026382" cy="386777"/>
            </a:xfrm>
            <a:prstGeom prst="flowChartProcess">
              <a:avLst/>
            </a:prstGeom>
            <a:solidFill>
              <a:srgbClr val="5AD49D"/>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lang="ja-JP" altLang="en-US" sz="800">
                  <a:solidFill>
                    <a:schemeClr val="tx1">
                      <a:lumMod val="65000"/>
                      <a:lumOff val="35000"/>
                    </a:schemeClr>
                  </a:solidFill>
                  <a:latin typeface="+mj-ea"/>
                  <a:ea typeface="+mj-ea"/>
                </a:rPr>
                <a:t>資産登録</a:t>
              </a:r>
              <a:r>
                <a:rPr lang="en-US" altLang="ja-JP" sz="800">
                  <a:solidFill>
                    <a:schemeClr val="tx1">
                      <a:lumMod val="65000"/>
                      <a:lumOff val="35000"/>
                    </a:schemeClr>
                  </a:solidFill>
                  <a:latin typeface="+mj-ea"/>
                  <a:ea typeface="+mj-ea"/>
                </a:rPr>
                <a:t>FMT</a:t>
              </a:r>
            </a:p>
          </p:txBody>
        </p:sp>
        <p:sp>
          <p:nvSpPr>
            <p:cNvPr id="8" name="フローチャート: 処理 7">
              <a:extLst>
                <a:ext uri="{FF2B5EF4-FFF2-40B4-BE49-F238E27FC236}">
                  <a16:creationId xmlns:a16="http://schemas.microsoft.com/office/drawing/2014/main" id="{54D50D8A-C5DA-0BEE-5C9A-C71FE336FBD4}"/>
                </a:ext>
              </a:extLst>
            </p:cNvPr>
            <p:cNvSpPr/>
            <p:nvPr/>
          </p:nvSpPr>
          <p:spPr>
            <a:xfrm>
              <a:off x="5855731" y="1838025"/>
              <a:ext cx="1228239" cy="757736"/>
            </a:xfrm>
            <a:prstGeom prst="flowChartProcess">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kumimoji="1" lang="ja-JP" altLang="en-US" sz="800">
                  <a:solidFill>
                    <a:schemeClr val="tx1">
                      <a:lumMod val="65000"/>
                      <a:lumOff val="35000"/>
                    </a:schemeClr>
                  </a:solidFill>
                  <a:latin typeface="+mj-ea"/>
                  <a:ea typeface="+mj-ea"/>
                </a:rPr>
                <a:t>支払予定データ</a:t>
              </a:r>
              <a:endParaRPr kumimoji="1" lang="en-US" altLang="ja-JP" sz="800">
                <a:solidFill>
                  <a:schemeClr val="tx1">
                    <a:lumMod val="65000"/>
                    <a:lumOff val="35000"/>
                  </a:schemeClr>
                </a:solidFill>
                <a:latin typeface="+mj-ea"/>
                <a:ea typeface="+mj-ea"/>
              </a:endParaRPr>
            </a:p>
            <a:p>
              <a:pPr algn="ctr"/>
              <a:r>
                <a:rPr kumimoji="1" lang="en-US" altLang="ja-JP" sz="800">
                  <a:solidFill>
                    <a:schemeClr val="tx1">
                      <a:lumMod val="65000"/>
                      <a:lumOff val="35000"/>
                    </a:schemeClr>
                  </a:solidFill>
                  <a:latin typeface="+mj-ea"/>
                  <a:ea typeface="+mj-ea"/>
                </a:rPr>
                <a:t>[OP1/OP2</a:t>
              </a:r>
              <a:r>
                <a:rPr kumimoji="1" lang="ja-JP" altLang="en-US" sz="800">
                  <a:solidFill>
                    <a:schemeClr val="tx1">
                      <a:lumMod val="65000"/>
                      <a:lumOff val="35000"/>
                    </a:schemeClr>
                  </a:solidFill>
                  <a:latin typeface="+mj-ea"/>
                  <a:ea typeface="+mj-ea"/>
                </a:rPr>
                <a:t>兼用</a:t>
              </a:r>
              <a:r>
                <a:rPr kumimoji="1" lang="en-US" altLang="ja-JP" sz="800">
                  <a:solidFill>
                    <a:schemeClr val="tx1">
                      <a:lumMod val="65000"/>
                      <a:lumOff val="35000"/>
                    </a:schemeClr>
                  </a:solidFill>
                  <a:latin typeface="+mj-ea"/>
                  <a:ea typeface="+mj-ea"/>
                </a:rPr>
                <a:t>]</a:t>
              </a:r>
            </a:p>
          </p:txBody>
        </p:sp>
        <p:sp>
          <p:nvSpPr>
            <p:cNvPr id="10" name="フローチャート: 処理 9">
              <a:extLst>
                <a:ext uri="{FF2B5EF4-FFF2-40B4-BE49-F238E27FC236}">
                  <a16:creationId xmlns:a16="http://schemas.microsoft.com/office/drawing/2014/main" id="{25F987B3-A874-6723-1499-98C2518E3EEB}"/>
                </a:ext>
              </a:extLst>
            </p:cNvPr>
            <p:cNvSpPr/>
            <p:nvPr/>
          </p:nvSpPr>
          <p:spPr>
            <a:xfrm>
              <a:off x="6054014" y="2358255"/>
              <a:ext cx="856478" cy="180000"/>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18000" rtlCol="0" anchor="ctr"/>
            <a:lstStyle/>
            <a:p>
              <a:pPr algn="ctr"/>
              <a:r>
                <a:rPr kumimoji="1" lang="ja-JP" altLang="en-US" sz="800">
                  <a:solidFill>
                    <a:schemeClr val="tx1">
                      <a:lumMod val="65000"/>
                      <a:lumOff val="35000"/>
                    </a:schemeClr>
                  </a:solidFill>
                  <a:latin typeface="+mj-ea"/>
                  <a:ea typeface="+mj-ea"/>
                </a:rPr>
                <a:t>予実</a:t>
              </a:r>
            </a:p>
          </p:txBody>
        </p:sp>
        <p:sp>
          <p:nvSpPr>
            <p:cNvPr id="11" name="フローチャート: 処理 10">
              <a:extLst>
                <a:ext uri="{FF2B5EF4-FFF2-40B4-BE49-F238E27FC236}">
                  <a16:creationId xmlns:a16="http://schemas.microsoft.com/office/drawing/2014/main" id="{2ED2DC5E-9953-0B8B-5B3A-762A3F3ABE03}"/>
                </a:ext>
              </a:extLst>
            </p:cNvPr>
            <p:cNvSpPr/>
            <p:nvPr/>
          </p:nvSpPr>
          <p:spPr>
            <a:xfrm>
              <a:off x="918922" y="544165"/>
              <a:ext cx="3270921" cy="4086630"/>
            </a:xfrm>
            <a:prstGeom prst="flowChartProcess">
              <a:avLst/>
            </a:prstGeom>
            <a:solidFill>
              <a:schemeClr val="accent5">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rtlCol="0" anchor="t"/>
            <a:lstStyle/>
            <a:p>
              <a:pPr algn="ctr"/>
              <a:r>
                <a:rPr kumimoji="1" lang="ja-JP" altLang="en-US" sz="800">
                  <a:solidFill>
                    <a:schemeClr val="tx1">
                      <a:lumMod val="65000"/>
                      <a:lumOff val="35000"/>
                    </a:schemeClr>
                  </a:solidFill>
                  <a:latin typeface="+mj-ea"/>
                  <a:ea typeface="+mj-ea"/>
                </a:rPr>
                <a:t>見積</a:t>
              </a:r>
              <a:r>
                <a:rPr kumimoji="1" lang="en-US" altLang="ja-JP" sz="800">
                  <a:solidFill>
                    <a:schemeClr val="tx1">
                      <a:lumMod val="65000"/>
                      <a:lumOff val="35000"/>
                    </a:schemeClr>
                  </a:solidFill>
                  <a:latin typeface="+mj-ea"/>
                  <a:ea typeface="+mj-ea"/>
                </a:rPr>
                <a:t>/</a:t>
              </a:r>
              <a:r>
                <a:rPr kumimoji="1" lang="ja-JP" altLang="en-US" sz="800">
                  <a:solidFill>
                    <a:schemeClr val="tx1">
                      <a:lumMod val="65000"/>
                      <a:lumOff val="35000"/>
                    </a:schemeClr>
                  </a:solidFill>
                  <a:latin typeface="+mj-ea"/>
                  <a:ea typeface="+mj-ea"/>
                </a:rPr>
                <a:t>請求提出</a:t>
              </a:r>
              <a:r>
                <a:rPr kumimoji="1" lang="en-US" altLang="ja-JP" sz="800">
                  <a:solidFill>
                    <a:schemeClr val="tx1">
                      <a:lumMod val="65000"/>
                      <a:lumOff val="35000"/>
                    </a:schemeClr>
                  </a:solidFill>
                  <a:latin typeface="+mj-ea"/>
                  <a:ea typeface="+mj-ea"/>
                </a:rPr>
                <a:t>App</a:t>
              </a:r>
              <a:endParaRPr kumimoji="1" lang="ja-JP" altLang="en-US" sz="800">
                <a:solidFill>
                  <a:schemeClr val="tx1">
                    <a:lumMod val="65000"/>
                    <a:lumOff val="35000"/>
                  </a:schemeClr>
                </a:solidFill>
                <a:latin typeface="+mj-ea"/>
                <a:ea typeface="+mj-ea"/>
              </a:endParaRPr>
            </a:p>
          </p:txBody>
        </p:sp>
        <p:sp>
          <p:nvSpPr>
            <p:cNvPr id="12" name="フローチャート: 処理 11">
              <a:extLst>
                <a:ext uri="{FF2B5EF4-FFF2-40B4-BE49-F238E27FC236}">
                  <a16:creationId xmlns:a16="http://schemas.microsoft.com/office/drawing/2014/main" id="{DCF4A40C-1429-B8E8-E97A-3E26DD58621A}"/>
                </a:ext>
              </a:extLst>
            </p:cNvPr>
            <p:cNvSpPr/>
            <p:nvPr/>
          </p:nvSpPr>
          <p:spPr>
            <a:xfrm>
              <a:off x="4326310" y="4551304"/>
              <a:ext cx="4318836" cy="483242"/>
            </a:xfrm>
            <a:prstGeom prst="flowChartProcess">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rtlCol="0" anchor="b"/>
            <a:lstStyle/>
            <a:p>
              <a:pPr algn="ctr"/>
              <a:r>
                <a:rPr kumimoji="1" lang="en-US" altLang="ja-JP" sz="800">
                  <a:solidFill>
                    <a:schemeClr val="tx1">
                      <a:lumMod val="65000"/>
                      <a:lumOff val="35000"/>
                    </a:schemeClr>
                  </a:solidFill>
                  <a:latin typeface="+mj-ea"/>
                  <a:ea typeface="+mj-ea"/>
                </a:rPr>
                <a:t>Google</a:t>
              </a:r>
            </a:p>
            <a:p>
              <a:pPr algn="ctr"/>
              <a:r>
                <a:rPr kumimoji="1" lang="ja-JP" altLang="en-US" sz="800">
                  <a:solidFill>
                    <a:schemeClr val="tx1">
                      <a:lumMod val="65000"/>
                      <a:lumOff val="35000"/>
                    </a:schemeClr>
                  </a:solidFill>
                  <a:latin typeface="+mj-ea"/>
                  <a:ea typeface="+mj-ea"/>
                </a:rPr>
                <a:t>ドライブ</a:t>
              </a:r>
            </a:p>
          </p:txBody>
        </p:sp>
        <p:sp>
          <p:nvSpPr>
            <p:cNvPr id="13" name="フローチャート: 処理 12">
              <a:extLst>
                <a:ext uri="{FF2B5EF4-FFF2-40B4-BE49-F238E27FC236}">
                  <a16:creationId xmlns:a16="http://schemas.microsoft.com/office/drawing/2014/main" id="{8E942899-E4FE-9073-FCCF-0145775C0CAA}"/>
                </a:ext>
              </a:extLst>
            </p:cNvPr>
            <p:cNvSpPr/>
            <p:nvPr/>
          </p:nvSpPr>
          <p:spPr>
            <a:xfrm>
              <a:off x="5858112" y="3179032"/>
              <a:ext cx="1228239" cy="773657"/>
            </a:xfrm>
            <a:prstGeom prst="flowChartProcess">
              <a:avLst/>
            </a:prstGeom>
            <a:solidFill>
              <a:schemeClr val="accent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kumimoji="1" lang="ja-JP" altLang="en-US" sz="800">
                  <a:solidFill>
                    <a:schemeClr val="tx1">
                      <a:lumMod val="65000"/>
                      <a:lumOff val="35000"/>
                    </a:schemeClr>
                  </a:solidFill>
                  <a:latin typeface="+mj-ea"/>
                  <a:ea typeface="+mj-ea"/>
                </a:rPr>
                <a:t>支払依頼</a:t>
              </a:r>
              <a:r>
                <a:rPr kumimoji="1" lang="en-US" altLang="ja-JP" sz="800">
                  <a:solidFill>
                    <a:schemeClr val="tx1">
                      <a:lumMod val="65000"/>
                      <a:lumOff val="35000"/>
                    </a:schemeClr>
                  </a:solidFill>
                  <a:latin typeface="+mj-ea"/>
                  <a:ea typeface="+mj-ea"/>
                </a:rPr>
                <a:t>WS</a:t>
              </a:r>
            </a:p>
            <a:p>
              <a:pPr algn="ctr"/>
              <a:r>
                <a:rPr kumimoji="1" lang="en-US" altLang="ja-JP" sz="700">
                  <a:solidFill>
                    <a:schemeClr val="tx1">
                      <a:lumMod val="65000"/>
                      <a:lumOff val="35000"/>
                    </a:schemeClr>
                  </a:solidFill>
                  <a:latin typeface="+mj-ea"/>
                  <a:ea typeface="+mj-ea"/>
                </a:rPr>
                <a:t>[SaaS</a:t>
              </a:r>
              <a:r>
                <a:rPr kumimoji="1" lang="ja-JP" altLang="en-US" sz="700">
                  <a:solidFill>
                    <a:schemeClr val="tx1">
                      <a:lumMod val="65000"/>
                      <a:lumOff val="35000"/>
                    </a:schemeClr>
                  </a:solidFill>
                  <a:latin typeface="+mj-ea"/>
                  <a:ea typeface="+mj-ea"/>
                </a:rPr>
                <a:t>他</a:t>
              </a:r>
              <a:r>
                <a:rPr kumimoji="1" lang="en-US" altLang="ja-JP" sz="700">
                  <a:solidFill>
                    <a:schemeClr val="tx1">
                      <a:lumMod val="65000"/>
                      <a:lumOff val="35000"/>
                    </a:schemeClr>
                  </a:solidFill>
                  <a:latin typeface="+mj-ea"/>
                  <a:ea typeface="+mj-ea"/>
                </a:rPr>
                <a:t>]</a:t>
              </a:r>
            </a:p>
            <a:p>
              <a:pPr algn="ctr"/>
              <a:r>
                <a:rPr kumimoji="1" lang="en-US" altLang="ja-JP" sz="700">
                  <a:solidFill>
                    <a:schemeClr val="tx1">
                      <a:lumMod val="65000"/>
                      <a:lumOff val="35000"/>
                    </a:schemeClr>
                  </a:solidFill>
                  <a:latin typeface="+mj-ea"/>
                  <a:ea typeface="+mj-ea"/>
                </a:rPr>
                <a:t>[</a:t>
              </a:r>
              <a:r>
                <a:rPr kumimoji="1" lang="ja-JP" altLang="en-US" sz="700">
                  <a:solidFill>
                    <a:schemeClr val="tx1">
                      <a:lumMod val="65000"/>
                      <a:lumOff val="35000"/>
                    </a:schemeClr>
                  </a:solidFill>
                  <a:latin typeface="+mj-ea"/>
                  <a:ea typeface="+mj-ea"/>
                </a:rPr>
                <a:t>販促</a:t>
              </a:r>
              <a:r>
                <a:rPr kumimoji="1" lang="en-US" altLang="ja-JP" sz="700">
                  <a:solidFill>
                    <a:schemeClr val="tx1">
                      <a:lumMod val="65000"/>
                      <a:lumOff val="35000"/>
                    </a:schemeClr>
                  </a:solidFill>
                  <a:latin typeface="+mj-ea"/>
                  <a:ea typeface="+mj-ea"/>
                </a:rPr>
                <a:t>+AG]</a:t>
              </a:r>
            </a:p>
            <a:p>
              <a:pPr algn="ctr"/>
              <a:r>
                <a:rPr kumimoji="1" lang="en-US" altLang="ja-JP" sz="700">
                  <a:solidFill>
                    <a:schemeClr val="tx1">
                      <a:lumMod val="65000"/>
                      <a:lumOff val="35000"/>
                    </a:schemeClr>
                  </a:solidFill>
                  <a:latin typeface="+mj-ea"/>
                  <a:ea typeface="+mj-ea"/>
                </a:rPr>
                <a:t>[BD</a:t>
              </a:r>
              <a:r>
                <a:rPr kumimoji="1" lang="ja-JP" altLang="en-US" sz="700">
                  <a:solidFill>
                    <a:schemeClr val="tx1">
                      <a:lumMod val="65000"/>
                      <a:lumOff val="35000"/>
                    </a:schemeClr>
                  </a:solidFill>
                  <a:latin typeface="+mj-ea"/>
                  <a:ea typeface="+mj-ea"/>
                </a:rPr>
                <a:t>室</a:t>
              </a:r>
              <a:r>
                <a:rPr kumimoji="1" lang="en-US" altLang="ja-JP" sz="700">
                  <a:solidFill>
                    <a:schemeClr val="tx1">
                      <a:lumMod val="65000"/>
                      <a:lumOff val="35000"/>
                    </a:schemeClr>
                  </a:solidFill>
                  <a:latin typeface="+mj-ea"/>
                  <a:ea typeface="+mj-ea"/>
                </a:rPr>
                <a:t>]</a:t>
              </a:r>
            </a:p>
          </p:txBody>
        </p:sp>
        <p:pic>
          <p:nvPicPr>
            <p:cNvPr id="15" name="Picture 10" descr="PNGとSVGの Googleスプレッドシート カラーアイコン">
              <a:extLst>
                <a:ext uri="{FF2B5EF4-FFF2-40B4-BE49-F238E27FC236}">
                  <a16:creationId xmlns:a16="http://schemas.microsoft.com/office/drawing/2014/main" id="{A37855FE-9AFC-13FC-13C9-D5DFC53FD77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9898" y="3176923"/>
              <a:ext cx="197275" cy="185670"/>
            </a:xfrm>
            <a:prstGeom prst="rect">
              <a:avLst/>
            </a:prstGeom>
            <a:noFill/>
            <a:extLst>
              <a:ext uri="{909E8E84-426E-40DD-AFC4-6F175D3DCCD1}">
                <a14:hiddenFill xmlns:a14="http://schemas.microsoft.com/office/drawing/2010/main">
                  <a:solidFill>
                    <a:srgbClr val="FFFFFF"/>
                  </a:solidFill>
                </a14:hiddenFill>
              </a:ext>
            </a:extLst>
          </p:spPr>
        </p:pic>
        <p:sp>
          <p:nvSpPr>
            <p:cNvPr id="18" name="フローチャート: 処理 17">
              <a:extLst>
                <a:ext uri="{FF2B5EF4-FFF2-40B4-BE49-F238E27FC236}">
                  <a16:creationId xmlns:a16="http://schemas.microsoft.com/office/drawing/2014/main" id="{F4E3E397-7FD4-A556-B4BF-B2DD1D38D039}"/>
                </a:ext>
              </a:extLst>
            </p:cNvPr>
            <p:cNvSpPr/>
            <p:nvPr/>
          </p:nvSpPr>
          <p:spPr>
            <a:xfrm>
              <a:off x="5987081" y="3642182"/>
              <a:ext cx="486000" cy="234392"/>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18000" rtlCol="0" anchor="ctr"/>
            <a:lstStyle/>
            <a:p>
              <a:pPr algn="ctr"/>
              <a:r>
                <a:rPr kumimoji="1" lang="ja-JP" altLang="en-US" sz="800">
                  <a:solidFill>
                    <a:schemeClr val="tx1">
                      <a:lumMod val="65000"/>
                      <a:lumOff val="35000"/>
                    </a:schemeClr>
                  </a:solidFill>
                  <a:latin typeface="+mj-ea"/>
                  <a:ea typeface="+mj-ea"/>
                </a:rPr>
                <a:t>入力</a:t>
              </a:r>
            </a:p>
          </p:txBody>
        </p:sp>
        <p:sp>
          <p:nvSpPr>
            <p:cNvPr id="19" name="フローチャート: 処理 18">
              <a:extLst>
                <a:ext uri="{FF2B5EF4-FFF2-40B4-BE49-F238E27FC236}">
                  <a16:creationId xmlns:a16="http://schemas.microsoft.com/office/drawing/2014/main" id="{C8FE1ED1-193F-1E67-672F-D3BFEDCB4B9D}"/>
                </a:ext>
              </a:extLst>
            </p:cNvPr>
            <p:cNvSpPr/>
            <p:nvPr/>
          </p:nvSpPr>
          <p:spPr>
            <a:xfrm>
              <a:off x="5853239" y="1007101"/>
              <a:ext cx="1228239" cy="357025"/>
            </a:xfrm>
            <a:prstGeom prst="flowChartProcess">
              <a:avLst/>
            </a:prstGeom>
            <a:solidFill>
              <a:schemeClr val="accent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kumimoji="1" lang="ja-JP" altLang="en-US" sz="800">
                  <a:solidFill>
                    <a:schemeClr val="tx1">
                      <a:lumMod val="65000"/>
                      <a:lumOff val="35000"/>
                    </a:schemeClr>
                  </a:solidFill>
                  <a:latin typeface="+mj-ea"/>
                  <a:ea typeface="+mj-ea"/>
                </a:rPr>
                <a:t>発注決裁</a:t>
              </a:r>
              <a:r>
                <a:rPr kumimoji="1" lang="en-US" altLang="ja-JP" sz="800">
                  <a:solidFill>
                    <a:schemeClr val="tx1">
                      <a:lumMod val="65000"/>
                      <a:lumOff val="35000"/>
                    </a:schemeClr>
                  </a:solidFill>
                  <a:latin typeface="+mj-ea"/>
                  <a:ea typeface="+mj-ea"/>
                </a:rPr>
                <a:t>WS[OP1]</a:t>
              </a:r>
            </a:p>
          </p:txBody>
        </p:sp>
        <p:sp>
          <p:nvSpPr>
            <p:cNvPr id="20" name="フローチャート: 処理 19">
              <a:extLst>
                <a:ext uri="{FF2B5EF4-FFF2-40B4-BE49-F238E27FC236}">
                  <a16:creationId xmlns:a16="http://schemas.microsoft.com/office/drawing/2014/main" id="{952E1C05-BC1D-2881-AF68-39BB1EAD4162}"/>
                </a:ext>
              </a:extLst>
            </p:cNvPr>
            <p:cNvSpPr/>
            <p:nvPr/>
          </p:nvSpPr>
          <p:spPr>
            <a:xfrm>
              <a:off x="5853239" y="1397908"/>
              <a:ext cx="1228239" cy="357025"/>
            </a:xfrm>
            <a:prstGeom prst="flowChartProcess">
              <a:avLst/>
            </a:prstGeom>
            <a:solidFill>
              <a:schemeClr val="accent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kumimoji="1" lang="ja-JP" altLang="en-US" sz="800">
                  <a:solidFill>
                    <a:schemeClr val="tx1">
                      <a:lumMod val="65000"/>
                      <a:lumOff val="35000"/>
                    </a:schemeClr>
                  </a:solidFill>
                  <a:latin typeface="+mj-ea"/>
                  <a:ea typeface="+mj-ea"/>
                </a:rPr>
                <a:t>発注決裁</a:t>
              </a:r>
              <a:r>
                <a:rPr kumimoji="1" lang="en-US" altLang="ja-JP" sz="800">
                  <a:solidFill>
                    <a:schemeClr val="tx1">
                      <a:lumMod val="65000"/>
                      <a:lumOff val="35000"/>
                    </a:schemeClr>
                  </a:solidFill>
                  <a:latin typeface="+mj-ea"/>
                  <a:ea typeface="+mj-ea"/>
                </a:rPr>
                <a:t>WS[OP2]</a:t>
              </a:r>
            </a:p>
          </p:txBody>
        </p:sp>
        <p:sp>
          <p:nvSpPr>
            <p:cNvPr id="21" name="フローチャート: 処理 20">
              <a:extLst>
                <a:ext uri="{FF2B5EF4-FFF2-40B4-BE49-F238E27FC236}">
                  <a16:creationId xmlns:a16="http://schemas.microsoft.com/office/drawing/2014/main" id="{00BCB9F8-99B6-0594-9409-311D4754999E}"/>
                </a:ext>
              </a:extLst>
            </p:cNvPr>
            <p:cNvSpPr/>
            <p:nvPr/>
          </p:nvSpPr>
          <p:spPr>
            <a:xfrm>
              <a:off x="4326310" y="2800784"/>
              <a:ext cx="1228239" cy="1139996"/>
            </a:xfrm>
            <a:prstGeom prst="flowChartProcess">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kumimoji="1" lang="ja-JP" altLang="en-US" sz="800">
                  <a:solidFill>
                    <a:schemeClr val="tx1">
                      <a:lumMod val="65000"/>
                      <a:lumOff val="35000"/>
                    </a:schemeClr>
                  </a:solidFill>
                  <a:latin typeface="+mj-ea"/>
                  <a:ea typeface="+mj-ea"/>
                </a:rPr>
                <a:t>請求書提出データ</a:t>
              </a:r>
              <a:endParaRPr kumimoji="1" lang="en-US" altLang="ja-JP" sz="800">
                <a:solidFill>
                  <a:schemeClr val="tx1">
                    <a:lumMod val="65000"/>
                    <a:lumOff val="35000"/>
                  </a:schemeClr>
                </a:solidFill>
                <a:latin typeface="+mj-ea"/>
                <a:ea typeface="+mj-ea"/>
              </a:endParaRPr>
            </a:p>
            <a:p>
              <a:pPr algn="ctr"/>
              <a:r>
                <a:rPr kumimoji="1" lang="en-US" altLang="ja-JP" sz="800">
                  <a:solidFill>
                    <a:schemeClr val="tx1">
                      <a:lumMod val="65000"/>
                      <a:lumOff val="35000"/>
                    </a:schemeClr>
                  </a:solidFill>
                  <a:latin typeface="+mj-ea"/>
                  <a:ea typeface="+mj-ea"/>
                </a:rPr>
                <a:t>[OP1/OP2</a:t>
              </a:r>
              <a:r>
                <a:rPr kumimoji="1" lang="ja-JP" altLang="en-US" sz="800">
                  <a:solidFill>
                    <a:schemeClr val="tx1">
                      <a:lumMod val="65000"/>
                      <a:lumOff val="35000"/>
                    </a:schemeClr>
                  </a:solidFill>
                  <a:latin typeface="+mj-ea"/>
                  <a:ea typeface="+mj-ea"/>
                </a:rPr>
                <a:t>兼用</a:t>
              </a:r>
              <a:r>
                <a:rPr kumimoji="1" lang="en-US" altLang="ja-JP" sz="800">
                  <a:solidFill>
                    <a:schemeClr val="tx1">
                      <a:lumMod val="65000"/>
                      <a:lumOff val="35000"/>
                    </a:schemeClr>
                  </a:solidFill>
                  <a:latin typeface="+mj-ea"/>
                  <a:ea typeface="+mj-ea"/>
                </a:rPr>
                <a:t>]</a:t>
              </a:r>
            </a:p>
          </p:txBody>
        </p:sp>
        <p:sp>
          <p:nvSpPr>
            <p:cNvPr id="22" name="フローチャート: 処理 21">
              <a:extLst>
                <a:ext uri="{FF2B5EF4-FFF2-40B4-BE49-F238E27FC236}">
                  <a16:creationId xmlns:a16="http://schemas.microsoft.com/office/drawing/2014/main" id="{88A1971E-6832-2433-EBEE-C9A883D1B248}"/>
                </a:ext>
              </a:extLst>
            </p:cNvPr>
            <p:cNvSpPr/>
            <p:nvPr/>
          </p:nvSpPr>
          <p:spPr>
            <a:xfrm>
              <a:off x="168920" y="633004"/>
              <a:ext cx="540000" cy="311975"/>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800">
                  <a:solidFill>
                    <a:schemeClr val="tx1">
                      <a:lumMod val="65000"/>
                      <a:lumOff val="35000"/>
                    </a:schemeClr>
                  </a:solidFill>
                  <a:latin typeface="+mj-ea"/>
                  <a:ea typeface="+mj-ea"/>
                </a:rPr>
                <a:t>発注先</a:t>
              </a:r>
              <a:endParaRPr kumimoji="1" lang="en-US" altLang="ja-JP" sz="800">
                <a:solidFill>
                  <a:schemeClr val="tx1">
                    <a:lumMod val="65000"/>
                    <a:lumOff val="35000"/>
                  </a:schemeClr>
                </a:solidFill>
                <a:latin typeface="+mj-ea"/>
                <a:ea typeface="+mj-ea"/>
              </a:endParaRPr>
            </a:p>
            <a:p>
              <a:pPr algn="ctr"/>
              <a:r>
                <a:rPr kumimoji="1" lang="ja-JP" altLang="en-US" sz="800">
                  <a:solidFill>
                    <a:schemeClr val="tx1">
                      <a:lumMod val="65000"/>
                      <a:lumOff val="35000"/>
                    </a:schemeClr>
                  </a:solidFill>
                  <a:latin typeface="+mj-ea"/>
                  <a:ea typeface="+mj-ea"/>
                </a:rPr>
                <a:t>請求先</a:t>
              </a:r>
            </a:p>
          </p:txBody>
        </p:sp>
        <p:sp>
          <p:nvSpPr>
            <p:cNvPr id="23" name="フローチャート: 処理 22">
              <a:extLst>
                <a:ext uri="{FF2B5EF4-FFF2-40B4-BE49-F238E27FC236}">
                  <a16:creationId xmlns:a16="http://schemas.microsoft.com/office/drawing/2014/main" id="{4DA2FFDB-FCDE-CBF9-7F7D-DA30DFABBEE7}"/>
                </a:ext>
              </a:extLst>
            </p:cNvPr>
            <p:cNvSpPr/>
            <p:nvPr/>
          </p:nvSpPr>
          <p:spPr>
            <a:xfrm>
              <a:off x="168920" y="1856862"/>
              <a:ext cx="540000" cy="311975"/>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800">
                  <a:solidFill>
                    <a:schemeClr val="tx1">
                      <a:lumMod val="65000"/>
                      <a:lumOff val="35000"/>
                    </a:schemeClr>
                  </a:solidFill>
                  <a:latin typeface="+mj-ea"/>
                  <a:ea typeface="+mj-ea"/>
                </a:rPr>
                <a:t>案件担当者</a:t>
              </a:r>
              <a:endParaRPr kumimoji="1" lang="en-US" altLang="ja-JP" sz="800">
                <a:solidFill>
                  <a:schemeClr val="tx1">
                    <a:lumMod val="65000"/>
                    <a:lumOff val="35000"/>
                  </a:schemeClr>
                </a:solidFill>
                <a:latin typeface="+mj-ea"/>
                <a:ea typeface="+mj-ea"/>
              </a:endParaRPr>
            </a:p>
            <a:p>
              <a:pPr algn="ctr"/>
              <a:r>
                <a:rPr kumimoji="1" lang="en-US" altLang="ja-JP" sz="800">
                  <a:solidFill>
                    <a:schemeClr val="tx1">
                      <a:lumMod val="65000"/>
                      <a:lumOff val="35000"/>
                    </a:schemeClr>
                  </a:solidFill>
                  <a:latin typeface="+mj-ea"/>
                  <a:ea typeface="+mj-ea"/>
                </a:rPr>
                <a:t>OPT</a:t>
              </a:r>
            </a:p>
          </p:txBody>
        </p:sp>
        <p:pic>
          <p:nvPicPr>
            <p:cNvPr id="24" name="Picture 2" descr="AppSheet - Google Play のアプリ">
              <a:extLst>
                <a:ext uri="{FF2B5EF4-FFF2-40B4-BE49-F238E27FC236}">
                  <a16:creationId xmlns:a16="http://schemas.microsoft.com/office/drawing/2014/main" id="{F075B12C-6BA6-58D1-7CF7-A84A774F161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8430" r="18430"/>
            <a:stretch/>
          </p:blipFill>
          <p:spPr bwMode="auto">
            <a:xfrm>
              <a:off x="1580101" y="475573"/>
              <a:ext cx="243382" cy="38545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a:extLst>
                <a:ext uri="{FF2B5EF4-FFF2-40B4-BE49-F238E27FC236}">
                  <a16:creationId xmlns:a16="http://schemas.microsoft.com/office/drawing/2014/main" id="{93F9D820-7B75-DCD9-40FE-4B19FA548AD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6323" y="4836363"/>
              <a:ext cx="197275" cy="185670"/>
            </a:xfrm>
            <a:prstGeom prst="rect">
              <a:avLst/>
            </a:prstGeom>
            <a:noFill/>
            <a:extLst>
              <a:ext uri="{909E8E84-426E-40DD-AFC4-6F175D3DCCD1}">
                <a14:hiddenFill xmlns:a14="http://schemas.microsoft.com/office/drawing/2010/main">
                  <a:solidFill>
                    <a:srgbClr val="FFFFFF"/>
                  </a:solidFill>
                </a14:hiddenFill>
              </a:ext>
            </a:extLst>
          </p:spPr>
        </p:pic>
        <p:sp>
          <p:nvSpPr>
            <p:cNvPr id="27" name="フローチャート: 処理 26">
              <a:extLst>
                <a:ext uri="{FF2B5EF4-FFF2-40B4-BE49-F238E27FC236}">
                  <a16:creationId xmlns:a16="http://schemas.microsoft.com/office/drawing/2014/main" id="{41F9408B-3D84-03BE-3450-5BE1C5C7B19F}"/>
                </a:ext>
              </a:extLst>
            </p:cNvPr>
            <p:cNvSpPr/>
            <p:nvPr/>
          </p:nvSpPr>
          <p:spPr>
            <a:xfrm>
              <a:off x="4524593" y="4621329"/>
              <a:ext cx="1008000" cy="311975"/>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18000" rtlCol="0" anchor="ctr"/>
            <a:lstStyle/>
            <a:p>
              <a:pPr algn="ctr"/>
              <a:r>
                <a:rPr kumimoji="1" lang="ja-JP" altLang="en-US" sz="800">
                  <a:solidFill>
                    <a:schemeClr val="tx1">
                      <a:lumMod val="65000"/>
                      <a:lumOff val="35000"/>
                    </a:schemeClr>
                  </a:solidFill>
                  <a:latin typeface="+mj-ea"/>
                  <a:ea typeface="+mj-ea"/>
                </a:rPr>
                <a:t>請求書等格納フォルダ</a:t>
              </a:r>
              <a:r>
                <a:rPr kumimoji="1" lang="en-US" altLang="ja-JP" sz="800">
                  <a:solidFill>
                    <a:schemeClr val="tx1">
                      <a:lumMod val="65000"/>
                      <a:lumOff val="35000"/>
                    </a:schemeClr>
                  </a:solidFill>
                  <a:latin typeface="+mj-ea"/>
                  <a:ea typeface="+mj-ea"/>
                </a:rPr>
                <a:t>(AppSheet</a:t>
              </a:r>
              <a:r>
                <a:rPr kumimoji="1" lang="ja-JP" altLang="en-US" sz="800">
                  <a:solidFill>
                    <a:schemeClr val="tx1">
                      <a:lumMod val="65000"/>
                      <a:lumOff val="35000"/>
                    </a:schemeClr>
                  </a:solidFill>
                  <a:latin typeface="+mj-ea"/>
                  <a:ea typeface="+mj-ea"/>
                </a:rPr>
                <a:t>連携</a:t>
              </a:r>
              <a:r>
                <a:rPr kumimoji="1" lang="en-US" altLang="ja-JP" sz="800">
                  <a:solidFill>
                    <a:schemeClr val="tx1">
                      <a:lumMod val="65000"/>
                      <a:lumOff val="35000"/>
                    </a:schemeClr>
                  </a:solidFill>
                  <a:latin typeface="+mj-ea"/>
                  <a:ea typeface="+mj-ea"/>
                </a:rPr>
                <a:t>)</a:t>
              </a:r>
              <a:endParaRPr kumimoji="1" lang="ja-JP" altLang="en-US" sz="800">
                <a:solidFill>
                  <a:schemeClr val="tx1">
                    <a:lumMod val="65000"/>
                    <a:lumOff val="35000"/>
                  </a:schemeClr>
                </a:solidFill>
                <a:latin typeface="+mj-ea"/>
                <a:ea typeface="+mj-ea"/>
              </a:endParaRPr>
            </a:p>
          </p:txBody>
        </p:sp>
        <p:sp>
          <p:nvSpPr>
            <p:cNvPr id="29" name="フローチャート: 処理 28">
              <a:extLst>
                <a:ext uri="{FF2B5EF4-FFF2-40B4-BE49-F238E27FC236}">
                  <a16:creationId xmlns:a16="http://schemas.microsoft.com/office/drawing/2014/main" id="{DF3CE08E-484F-9738-1300-0B1D8058A033}"/>
                </a:ext>
              </a:extLst>
            </p:cNvPr>
            <p:cNvSpPr/>
            <p:nvPr/>
          </p:nvSpPr>
          <p:spPr>
            <a:xfrm>
              <a:off x="4326310" y="999769"/>
              <a:ext cx="1228239" cy="757736"/>
            </a:xfrm>
            <a:prstGeom prst="flowChartProcess">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kumimoji="1" lang="ja-JP" altLang="en-US" sz="800">
                  <a:solidFill>
                    <a:schemeClr val="tx1">
                      <a:lumMod val="65000"/>
                      <a:lumOff val="35000"/>
                    </a:schemeClr>
                  </a:solidFill>
                  <a:latin typeface="+mj-ea"/>
                  <a:ea typeface="+mj-ea"/>
                </a:rPr>
                <a:t>見積書提出データ</a:t>
              </a:r>
              <a:endParaRPr kumimoji="1" lang="en-US" altLang="ja-JP" sz="800">
                <a:solidFill>
                  <a:schemeClr val="tx1">
                    <a:lumMod val="65000"/>
                    <a:lumOff val="35000"/>
                  </a:schemeClr>
                </a:solidFill>
                <a:latin typeface="+mj-ea"/>
                <a:ea typeface="+mj-ea"/>
              </a:endParaRPr>
            </a:p>
            <a:p>
              <a:pPr algn="ctr"/>
              <a:r>
                <a:rPr kumimoji="1" lang="en-US" altLang="ja-JP" sz="800">
                  <a:solidFill>
                    <a:schemeClr val="tx1">
                      <a:lumMod val="65000"/>
                      <a:lumOff val="35000"/>
                    </a:schemeClr>
                  </a:solidFill>
                  <a:latin typeface="+mj-ea"/>
                  <a:ea typeface="+mj-ea"/>
                </a:rPr>
                <a:t>[OP1/OP2</a:t>
              </a:r>
              <a:r>
                <a:rPr kumimoji="1" lang="ja-JP" altLang="en-US" sz="800">
                  <a:solidFill>
                    <a:schemeClr val="tx1">
                      <a:lumMod val="65000"/>
                      <a:lumOff val="35000"/>
                    </a:schemeClr>
                  </a:solidFill>
                  <a:latin typeface="+mj-ea"/>
                  <a:ea typeface="+mj-ea"/>
                </a:rPr>
                <a:t>兼用</a:t>
              </a:r>
              <a:r>
                <a:rPr kumimoji="1" lang="en-US" altLang="ja-JP" sz="800">
                  <a:solidFill>
                    <a:schemeClr val="tx1">
                      <a:lumMod val="65000"/>
                      <a:lumOff val="35000"/>
                    </a:schemeClr>
                  </a:solidFill>
                  <a:latin typeface="+mj-ea"/>
                  <a:ea typeface="+mj-ea"/>
                </a:rPr>
                <a:t>]</a:t>
              </a:r>
            </a:p>
          </p:txBody>
        </p:sp>
        <p:pic>
          <p:nvPicPr>
            <p:cNvPr id="30" name="Picture 10" descr="PNGとSVGの Googleスプレッドシート カラーアイコン">
              <a:extLst>
                <a:ext uri="{FF2B5EF4-FFF2-40B4-BE49-F238E27FC236}">
                  <a16:creationId xmlns:a16="http://schemas.microsoft.com/office/drawing/2014/main" id="{566D6660-4CF7-E21B-F2FF-6F4AD3D1ED8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07492" y="992483"/>
              <a:ext cx="262573" cy="247127"/>
            </a:xfrm>
            <a:prstGeom prst="rect">
              <a:avLst/>
            </a:prstGeom>
            <a:noFill/>
            <a:extLst>
              <a:ext uri="{909E8E84-426E-40DD-AFC4-6F175D3DCCD1}">
                <a14:hiddenFill xmlns:a14="http://schemas.microsoft.com/office/drawing/2010/main">
                  <a:solidFill>
                    <a:srgbClr val="FFFFFF"/>
                  </a:solidFill>
                </a14:hiddenFill>
              </a:ext>
            </a:extLst>
          </p:spPr>
        </p:pic>
        <p:sp>
          <p:nvSpPr>
            <p:cNvPr id="31" name="フローチャート: 処理 30">
              <a:extLst>
                <a:ext uri="{FF2B5EF4-FFF2-40B4-BE49-F238E27FC236}">
                  <a16:creationId xmlns:a16="http://schemas.microsoft.com/office/drawing/2014/main" id="{58CD5E94-F492-88DD-3AA1-8FCEFE487878}"/>
                </a:ext>
              </a:extLst>
            </p:cNvPr>
            <p:cNvSpPr/>
            <p:nvPr/>
          </p:nvSpPr>
          <p:spPr>
            <a:xfrm>
              <a:off x="4524593" y="1321105"/>
              <a:ext cx="856478" cy="180000"/>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18000" rtlCol="0" anchor="ctr"/>
            <a:lstStyle/>
            <a:p>
              <a:pPr algn="ctr"/>
              <a:r>
                <a:rPr kumimoji="1" lang="ja-JP" altLang="en-US" sz="800">
                  <a:solidFill>
                    <a:schemeClr val="tx1">
                      <a:lumMod val="65000"/>
                      <a:lumOff val="35000"/>
                    </a:schemeClr>
                  </a:solidFill>
                  <a:latin typeface="+mj-ea"/>
                  <a:ea typeface="+mj-ea"/>
                </a:rPr>
                <a:t>見積提出</a:t>
              </a:r>
            </a:p>
          </p:txBody>
        </p:sp>
        <p:sp>
          <p:nvSpPr>
            <p:cNvPr id="32" name="フローチャート: 処理 31">
              <a:extLst>
                <a:ext uri="{FF2B5EF4-FFF2-40B4-BE49-F238E27FC236}">
                  <a16:creationId xmlns:a16="http://schemas.microsoft.com/office/drawing/2014/main" id="{725F78EB-86FB-7A5B-223A-14F4D98ABD64}"/>
                </a:ext>
              </a:extLst>
            </p:cNvPr>
            <p:cNvSpPr/>
            <p:nvPr/>
          </p:nvSpPr>
          <p:spPr>
            <a:xfrm>
              <a:off x="6187268" y="1570371"/>
              <a:ext cx="584986" cy="145540"/>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18000" rtlCol="0" anchor="ctr"/>
            <a:lstStyle/>
            <a:p>
              <a:pPr algn="ctr"/>
              <a:r>
                <a:rPr kumimoji="1" lang="ja-JP" altLang="en-US" sz="800">
                  <a:solidFill>
                    <a:schemeClr val="tx1">
                      <a:lumMod val="65000"/>
                      <a:lumOff val="35000"/>
                    </a:schemeClr>
                  </a:solidFill>
                  <a:latin typeface="+mj-ea"/>
                  <a:ea typeface="+mj-ea"/>
                </a:rPr>
                <a:t>入力</a:t>
              </a:r>
            </a:p>
          </p:txBody>
        </p:sp>
        <p:cxnSp>
          <p:nvCxnSpPr>
            <p:cNvPr id="33" name="コネクタ: カギ線 32">
              <a:extLst>
                <a:ext uri="{FF2B5EF4-FFF2-40B4-BE49-F238E27FC236}">
                  <a16:creationId xmlns:a16="http://schemas.microsoft.com/office/drawing/2014/main" id="{B9C9CF8B-E8A3-BC44-BB7D-08D3B250AC69}"/>
                </a:ext>
              </a:extLst>
            </p:cNvPr>
            <p:cNvCxnSpPr>
              <a:cxnSpLocks/>
              <a:stCxn id="31" idx="3"/>
              <a:endCxn id="32" idx="1"/>
            </p:cNvCxnSpPr>
            <p:nvPr/>
          </p:nvCxnSpPr>
          <p:spPr>
            <a:xfrm>
              <a:off x="5381071" y="1411105"/>
              <a:ext cx="806197" cy="232036"/>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4" name="コネクタ: カギ線 33">
              <a:extLst>
                <a:ext uri="{FF2B5EF4-FFF2-40B4-BE49-F238E27FC236}">
                  <a16:creationId xmlns:a16="http://schemas.microsoft.com/office/drawing/2014/main" id="{48FACD4A-7DF0-FAF3-DEE8-0F52E5F7F3B3}"/>
                </a:ext>
              </a:extLst>
            </p:cNvPr>
            <p:cNvCxnSpPr>
              <a:cxnSpLocks/>
              <a:stCxn id="27" idx="3"/>
              <a:endCxn id="38" idx="1"/>
            </p:cNvCxnSpPr>
            <p:nvPr/>
          </p:nvCxnSpPr>
          <p:spPr>
            <a:xfrm>
              <a:off x="5532593" y="4777317"/>
              <a:ext cx="1979610" cy="16611"/>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pic>
          <p:nvPicPr>
            <p:cNvPr id="35" name="Picture 10" descr="PNGとSVGの Googleスプレッドシート カラーアイコン">
              <a:extLst>
                <a:ext uri="{FF2B5EF4-FFF2-40B4-BE49-F238E27FC236}">
                  <a16:creationId xmlns:a16="http://schemas.microsoft.com/office/drawing/2014/main" id="{1A1A0C12-224D-267D-7A21-1456351124D2}"/>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07492" y="2786864"/>
              <a:ext cx="262573" cy="247127"/>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コネクタ: カギ線 35">
              <a:extLst>
                <a:ext uri="{FF2B5EF4-FFF2-40B4-BE49-F238E27FC236}">
                  <a16:creationId xmlns:a16="http://schemas.microsoft.com/office/drawing/2014/main" id="{410CE73D-6AE3-4BAA-7198-4CBEBEDF181C}"/>
                </a:ext>
              </a:extLst>
            </p:cNvPr>
            <p:cNvCxnSpPr>
              <a:cxnSpLocks/>
              <a:endCxn id="31" idx="1"/>
            </p:cNvCxnSpPr>
            <p:nvPr/>
          </p:nvCxnSpPr>
          <p:spPr>
            <a:xfrm flipV="1">
              <a:off x="3002220" y="1411105"/>
              <a:ext cx="1522373" cy="759"/>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7539CA89-0B90-D67B-6230-3BC000B375AB}"/>
                </a:ext>
              </a:extLst>
            </p:cNvPr>
            <p:cNvCxnSpPr>
              <a:cxnSpLocks/>
              <a:stCxn id="13" idx="0"/>
              <a:endCxn id="93" idx="1"/>
            </p:cNvCxnSpPr>
            <p:nvPr/>
          </p:nvCxnSpPr>
          <p:spPr>
            <a:xfrm rot="5400000" flipH="1" flipV="1">
              <a:off x="6541797" y="3016901"/>
              <a:ext cx="92567" cy="231696"/>
            </a:xfrm>
            <a:prstGeom prst="bentConnector2">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38" name="フローチャート: 処理 37">
              <a:extLst>
                <a:ext uri="{FF2B5EF4-FFF2-40B4-BE49-F238E27FC236}">
                  <a16:creationId xmlns:a16="http://schemas.microsoft.com/office/drawing/2014/main" id="{3DBCD78C-2DFA-FF84-E998-CA19811C4498}"/>
                </a:ext>
              </a:extLst>
            </p:cNvPr>
            <p:cNvSpPr/>
            <p:nvPr/>
          </p:nvSpPr>
          <p:spPr>
            <a:xfrm>
              <a:off x="7512203" y="4595928"/>
              <a:ext cx="1080000" cy="396000"/>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0" bIns="18000" rtlCol="0" anchor="ctr"/>
            <a:lstStyle/>
            <a:p>
              <a:r>
                <a:rPr kumimoji="1" lang="ja-JP" altLang="en-US" sz="700">
                  <a:solidFill>
                    <a:schemeClr val="tx1">
                      <a:lumMod val="65000"/>
                      <a:lumOff val="35000"/>
                    </a:schemeClr>
                  </a:solidFill>
                  <a:latin typeface="+mj-ea"/>
                  <a:ea typeface="+mj-ea"/>
                </a:rPr>
                <a:t>各領域フォルダに下記を追加</a:t>
              </a:r>
              <a:endParaRPr kumimoji="1" lang="en-US" altLang="ja-JP" sz="700">
                <a:solidFill>
                  <a:schemeClr val="tx1">
                    <a:lumMod val="65000"/>
                    <a:lumOff val="35000"/>
                  </a:schemeClr>
                </a:solidFill>
                <a:latin typeface="+mj-ea"/>
                <a:ea typeface="+mj-ea"/>
              </a:endParaRPr>
            </a:p>
            <a:p>
              <a:r>
                <a:rPr kumimoji="1" lang="ja-JP" altLang="en-US" sz="700">
                  <a:solidFill>
                    <a:schemeClr val="tx1">
                      <a:lumMod val="65000"/>
                      <a:lumOff val="35000"/>
                    </a:schemeClr>
                  </a:solidFill>
                  <a:latin typeface="+mj-ea"/>
                  <a:ea typeface="+mj-ea"/>
                </a:rPr>
                <a:t>・請求書フォルダ</a:t>
              </a:r>
              <a:endParaRPr kumimoji="1" lang="en-US" altLang="ja-JP" sz="700">
                <a:solidFill>
                  <a:schemeClr val="tx1">
                    <a:lumMod val="65000"/>
                    <a:lumOff val="35000"/>
                  </a:schemeClr>
                </a:solidFill>
                <a:latin typeface="+mj-ea"/>
                <a:ea typeface="+mj-ea"/>
              </a:endParaRPr>
            </a:p>
            <a:p>
              <a:r>
                <a:rPr kumimoji="1" lang="ja-JP" altLang="en-US" sz="700">
                  <a:solidFill>
                    <a:schemeClr val="tx1">
                      <a:lumMod val="65000"/>
                      <a:lumOff val="35000"/>
                    </a:schemeClr>
                  </a:solidFill>
                  <a:latin typeface="+mj-ea"/>
                  <a:ea typeface="+mj-ea"/>
                </a:rPr>
                <a:t>・関連書類フォルダ</a:t>
              </a:r>
            </a:p>
          </p:txBody>
        </p:sp>
        <p:cxnSp>
          <p:nvCxnSpPr>
            <p:cNvPr id="39" name="コネクタ: カギ線 38">
              <a:extLst>
                <a:ext uri="{FF2B5EF4-FFF2-40B4-BE49-F238E27FC236}">
                  <a16:creationId xmlns:a16="http://schemas.microsoft.com/office/drawing/2014/main" id="{C34546D5-E82F-95D5-51AE-4D374FE0BDE7}"/>
                </a:ext>
              </a:extLst>
            </p:cNvPr>
            <p:cNvCxnSpPr>
              <a:cxnSpLocks/>
            </p:cNvCxnSpPr>
            <p:nvPr/>
          </p:nvCxnSpPr>
          <p:spPr>
            <a:xfrm rot="5400000" flipH="1" flipV="1">
              <a:off x="7725656" y="4391591"/>
              <a:ext cx="206606" cy="204116"/>
            </a:xfrm>
            <a:prstGeom prst="bentConnector2">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40" name="フローチャート: 処理 39">
              <a:extLst>
                <a:ext uri="{FF2B5EF4-FFF2-40B4-BE49-F238E27FC236}">
                  <a16:creationId xmlns:a16="http://schemas.microsoft.com/office/drawing/2014/main" id="{CF3F7742-C9C8-2CFB-55ED-EB3456029085}"/>
                </a:ext>
              </a:extLst>
            </p:cNvPr>
            <p:cNvSpPr/>
            <p:nvPr/>
          </p:nvSpPr>
          <p:spPr>
            <a:xfrm>
              <a:off x="7698369" y="1238179"/>
              <a:ext cx="576000" cy="311975"/>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18000" rtlCol="0" anchor="ctr"/>
            <a:lstStyle/>
            <a:p>
              <a:pPr algn="ctr"/>
              <a:r>
                <a:rPr kumimoji="1" lang="en-US" altLang="ja-JP" sz="1050">
                  <a:solidFill>
                    <a:schemeClr val="tx1">
                      <a:lumMod val="65000"/>
                      <a:lumOff val="35000"/>
                    </a:schemeClr>
                  </a:solidFill>
                  <a:latin typeface="+mj-ea"/>
                  <a:ea typeface="+mj-ea"/>
                </a:rPr>
                <a:t>OASYS</a:t>
              </a:r>
              <a:endParaRPr kumimoji="1" lang="ja-JP" altLang="en-US" sz="1050">
                <a:solidFill>
                  <a:schemeClr val="tx1">
                    <a:lumMod val="65000"/>
                    <a:lumOff val="35000"/>
                  </a:schemeClr>
                </a:solidFill>
                <a:latin typeface="+mj-ea"/>
                <a:ea typeface="+mj-ea"/>
              </a:endParaRPr>
            </a:p>
          </p:txBody>
        </p:sp>
        <p:cxnSp>
          <p:nvCxnSpPr>
            <p:cNvPr id="41" name="コネクタ: カギ線 40">
              <a:extLst>
                <a:ext uri="{FF2B5EF4-FFF2-40B4-BE49-F238E27FC236}">
                  <a16:creationId xmlns:a16="http://schemas.microsoft.com/office/drawing/2014/main" id="{5FBE1AD7-391C-73E1-D323-D2752888B39F}"/>
                </a:ext>
              </a:extLst>
            </p:cNvPr>
            <p:cNvCxnSpPr>
              <a:cxnSpLocks/>
              <a:stCxn id="32" idx="3"/>
              <a:endCxn id="135" idx="3"/>
            </p:cNvCxnSpPr>
            <p:nvPr/>
          </p:nvCxnSpPr>
          <p:spPr>
            <a:xfrm>
              <a:off x="6772254" y="1643141"/>
              <a:ext cx="138238" cy="593345"/>
            </a:xfrm>
            <a:prstGeom prst="bentConnector3">
              <a:avLst>
                <a:gd name="adj1" fmla="val 265367"/>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43" name="フローチャート: 処理 42">
              <a:extLst>
                <a:ext uri="{FF2B5EF4-FFF2-40B4-BE49-F238E27FC236}">
                  <a16:creationId xmlns:a16="http://schemas.microsoft.com/office/drawing/2014/main" id="{F2380F0F-94CA-0424-7280-ABFE57B61A02}"/>
                </a:ext>
              </a:extLst>
            </p:cNvPr>
            <p:cNvSpPr/>
            <p:nvPr/>
          </p:nvSpPr>
          <p:spPr>
            <a:xfrm>
              <a:off x="6187329" y="1190370"/>
              <a:ext cx="584986" cy="145540"/>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18000" rtlCol="0" anchor="ctr"/>
            <a:lstStyle/>
            <a:p>
              <a:pPr algn="ctr"/>
              <a:r>
                <a:rPr kumimoji="1" lang="ja-JP" altLang="en-US" sz="800">
                  <a:solidFill>
                    <a:schemeClr val="tx1">
                      <a:lumMod val="65000"/>
                      <a:lumOff val="35000"/>
                    </a:schemeClr>
                  </a:solidFill>
                  <a:latin typeface="+mj-ea"/>
                  <a:ea typeface="+mj-ea"/>
                </a:rPr>
                <a:t>入力</a:t>
              </a:r>
            </a:p>
          </p:txBody>
        </p:sp>
        <p:cxnSp>
          <p:nvCxnSpPr>
            <p:cNvPr id="44" name="コネクタ: カギ線 43">
              <a:extLst>
                <a:ext uri="{FF2B5EF4-FFF2-40B4-BE49-F238E27FC236}">
                  <a16:creationId xmlns:a16="http://schemas.microsoft.com/office/drawing/2014/main" id="{14859976-949C-2534-1772-A1471A408818}"/>
                </a:ext>
              </a:extLst>
            </p:cNvPr>
            <p:cNvCxnSpPr>
              <a:cxnSpLocks/>
              <a:stCxn id="43" idx="3"/>
              <a:endCxn id="135" idx="3"/>
            </p:cNvCxnSpPr>
            <p:nvPr/>
          </p:nvCxnSpPr>
          <p:spPr>
            <a:xfrm>
              <a:off x="6772315" y="1263140"/>
              <a:ext cx="138177" cy="973346"/>
            </a:xfrm>
            <a:prstGeom prst="bentConnector3">
              <a:avLst>
                <a:gd name="adj1" fmla="val 26544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5" name="コネクタ: カギ線 44">
              <a:extLst>
                <a:ext uri="{FF2B5EF4-FFF2-40B4-BE49-F238E27FC236}">
                  <a16:creationId xmlns:a16="http://schemas.microsoft.com/office/drawing/2014/main" id="{DA204859-6E7F-E881-B40D-A7CE9B24F5E0}"/>
                </a:ext>
              </a:extLst>
            </p:cNvPr>
            <p:cNvCxnSpPr>
              <a:cxnSpLocks/>
              <a:stCxn id="31" idx="3"/>
              <a:endCxn id="43" idx="1"/>
            </p:cNvCxnSpPr>
            <p:nvPr/>
          </p:nvCxnSpPr>
          <p:spPr>
            <a:xfrm flipV="1">
              <a:off x="5381071" y="1263140"/>
              <a:ext cx="806258" cy="147965"/>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46" name="グループ化 45">
              <a:extLst>
                <a:ext uri="{FF2B5EF4-FFF2-40B4-BE49-F238E27FC236}">
                  <a16:creationId xmlns:a16="http://schemas.microsoft.com/office/drawing/2014/main" id="{30E57BBE-52BC-6A2E-5DD4-7FE472A0DBB7}"/>
                </a:ext>
              </a:extLst>
            </p:cNvPr>
            <p:cNvGrpSpPr/>
            <p:nvPr/>
          </p:nvGrpSpPr>
          <p:grpSpPr>
            <a:xfrm>
              <a:off x="5354140" y="1170218"/>
              <a:ext cx="433862" cy="414998"/>
              <a:chOff x="3479504" y="1605487"/>
              <a:chExt cx="394420" cy="377271"/>
            </a:xfrm>
          </p:grpSpPr>
          <p:pic>
            <p:nvPicPr>
              <p:cNvPr id="47" name="Picture 14" descr="GAS（Google Apps Script）を使ってみましょう | utelecon">
                <a:extLst>
                  <a:ext uri="{FF2B5EF4-FFF2-40B4-BE49-F238E27FC236}">
                    <a16:creationId xmlns:a16="http://schemas.microsoft.com/office/drawing/2014/main" id="{B9E96AA4-62CD-D2A9-F2F0-CA7A01D92AA0}"/>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47139" y="1719484"/>
                <a:ext cx="263274" cy="263274"/>
              </a:xfrm>
              <a:prstGeom prst="rect">
                <a:avLst/>
              </a:prstGeom>
              <a:noFill/>
              <a:extLst>
                <a:ext uri="{909E8E84-426E-40DD-AFC4-6F175D3DCCD1}">
                  <a14:hiddenFill xmlns:a14="http://schemas.microsoft.com/office/drawing/2010/main">
                    <a:solidFill>
                      <a:srgbClr val="FFFFFF"/>
                    </a:solidFill>
                  </a14:hiddenFill>
                </a:ext>
              </a:extLst>
            </p:spPr>
          </p:pic>
          <p:sp>
            <p:nvSpPr>
              <p:cNvPr id="48" name="テキスト ボックス 47">
                <a:extLst>
                  <a:ext uri="{FF2B5EF4-FFF2-40B4-BE49-F238E27FC236}">
                    <a16:creationId xmlns:a16="http://schemas.microsoft.com/office/drawing/2014/main" id="{A7FEC61B-84BF-A06D-51A6-EDCD047E69E0}"/>
                  </a:ext>
                </a:extLst>
              </p:cNvPr>
              <p:cNvSpPr txBox="1"/>
              <p:nvPr/>
            </p:nvSpPr>
            <p:spPr>
              <a:xfrm>
                <a:off x="3479504" y="1605487"/>
                <a:ext cx="394420" cy="176583"/>
              </a:xfrm>
              <a:prstGeom prst="rect">
                <a:avLst/>
              </a:prstGeom>
              <a:noFill/>
            </p:spPr>
            <p:txBody>
              <a:bodyPr wrap="none" rtlCol="0">
                <a:spAutoFit/>
              </a:bodyPr>
              <a:lstStyle/>
              <a:p>
                <a:pPr algn="ctr"/>
                <a:r>
                  <a:rPr kumimoji="1" lang="en-US" altLang="ja-JP" sz="800">
                    <a:solidFill>
                      <a:schemeClr val="tx1">
                        <a:lumMod val="65000"/>
                        <a:lumOff val="35000"/>
                      </a:schemeClr>
                    </a:solidFill>
                    <a:latin typeface="+mj-ea"/>
                    <a:ea typeface="+mj-ea"/>
                  </a:rPr>
                  <a:t>GAS</a:t>
                </a:r>
                <a:r>
                  <a:rPr kumimoji="1" lang="ja-JP" altLang="en-US" sz="800">
                    <a:solidFill>
                      <a:schemeClr val="tx1">
                        <a:lumMod val="65000"/>
                        <a:lumOff val="35000"/>
                      </a:schemeClr>
                    </a:solidFill>
                    <a:latin typeface="+mj-ea"/>
                    <a:ea typeface="+mj-ea"/>
                  </a:rPr>
                  <a:t>①</a:t>
                </a:r>
                <a:endParaRPr kumimoji="1" lang="en-US" altLang="ja-JP" sz="800">
                  <a:solidFill>
                    <a:schemeClr val="tx1">
                      <a:lumMod val="65000"/>
                      <a:lumOff val="35000"/>
                    </a:schemeClr>
                  </a:solidFill>
                  <a:latin typeface="+mj-ea"/>
                  <a:ea typeface="+mj-ea"/>
                </a:endParaRPr>
              </a:p>
            </p:txBody>
          </p:sp>
        </p:grpSp>
        <p:cxnSp>
          <p:nvCxnSpPr>
            <p:cNvPr id="49" name="直線矢印コネクタ 48">
              <a:extLst>
                <a:ext uri="{FF2B5EF4-FFF2-40B4-BE49-F238E27FC236}">
                  <a16:creationId xmlns:a16="http://schemas.microsoft.com/office/drawing/2014/main" id="{723AA68B-8A34-3428-7D46-21019061622A}"/>
                </a:ext>
              </a:extLst>
            </p:cNvPr>
            <p:cNvCxnSpPr>
              <a:cxnSpLocks/>
              <a:stCxn id="22" idx="2"/>
              <a:endCxn id="23" idx="0"/>
            </p:cNvCxnSpPr>
            <p:nvPr/>
          </p:nvCxnSpPr>
          <p:spPr>
            <a:xfrm>
              <a:off x="438920" y="944979"/>
              <a:ext cx="0" cy="911883"/>
            </a:xfrm>
            <a:prstGeom prst="straightConnector1">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0" name="コネクタ: カギ線 49">
              <a:extLst>
                <a:ext uri="{FF2B5EF4-FFF2-40B4-BE49-F238E27FC236}">
                  <a16:creationId xmlns:a16="http://schemas.microsoft.com/office/drawing/2014/main" id="{85E92606-DCB8-5E10-DC5A-0133B2916AE6}"/>
                </a:ext>
              </a:extLst>
            </p:cNvPr>
            <p:cNvCxnSpPr>
              <a:cxnSpLocks/>
              <a:stCxn id="189" idx="3"/>
              <a:endCxn id="18" idx="1"/>
            </p:cNvCxnSpPr>
            <p:nvPr/>
          </p:nvCxnSpPr>
          <p:spPr>
            <a:xfrm>
              <a:off x="5381071" y="3758074"/>
              <a:ext cx="606010" cy="1304"/>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pic>
          <p:nvPicPr>
            <p:cNvPr id="51" name="Picture 10" descr="PNGとSVGの Googleスプレッドシート カラーアイコン">
              <a:extLst>
                <a:ext uri="{FF2B5EF4-FFF2-40B4-BE49-F238E27FC236}">
                  <a16:creationId xmlns:a16="http://schemas.microsoft.com/office/drawing/2014/main" id="{407C6A73-D9F9-A230-3586-6B9B0AF62AE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76526" y="1013990"/>
              <a:ext cx="197275" cy="18567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PNGとSVGの Googleスプレッドシート カラーアイコン">
              <a:extLst>
                <a:ext uri="{FF2B5EF4-FFF2-40B4-BE49-F238E27FC236}">
                  <a16:creationId xmlns:a16="http://schemas.microsoft.com/office/drawing/2014/main" id="{350B4C67-9149-B3C7-3C81-F87F38E84EF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76526" y="1405661"/>
              <a:ext cx="197275" cy="185670"/>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コネクタ: カギ線 55">
              <a:extLst>
                <a:ext uri="{FF2B5EF4-FFF2-40B4-BE49-F238E27FC236}">
                  <a16:creationId xmlns:a16="http://schemas.microsoft.com/office/drawing/2014/main" id="{E6D235C1-CE71-F176-29D4-F02BF5760F04}"/>
                </a:ext>
              </a:extLst>
            </p:cNvPr>
            <p:cNvCxnSpPr>
              <a:cxnSpLocks/>
            </p:cNvCxnSpPr>
            <p:nvPr/>
          </p:nvCxnSpPr>
          <p:spPr>
            <a:xfrm>
              <a:off x="8220618" y="4390346"/>
              <a:ext cx="152793" cy="206606"/>
            </a:xfrm>
            <a:prstGeom prst="bentConnector2">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7" name="コネクタ: カギ線 56">
              <a:extLst>
                <a:ext uri="{FF2B5EF4-FFF2-40B4-BE49-F238E27FC236}">
                  <a16:creationId xmlns:a16="http://schemas.microsoft.com/office/drawing/2014/main" id="{8DE46041-CB75-B0B4-6973-86A2385AA262}"/>
                </a:ext>
              </a:extLst>
            </p:cNvPr>
            <p:cNvCxnSpPr>
              <a:cxnSpLocks/>
              <a:stCxn id="38" idx="3"/>
              <a:endCxn id="108" idx="2"/>
            </p:cNvCxnSpPr>
            <p:nvPr/>
          </p:nvCxnSpPr>
          <p:spPr>
            <a:xfrm flipV="1">
              <a:off x="8592203" y="4507531"/>
              <a:ext cx="241630" cy="286397"/>
            </a:xfrm>
            <a:prstGeom prst="bentConnector2">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BE3AD461-37CF-806D-854D-C7A31DFC3200}"/>
                </a:ext>
              </a:extLst>
            </p:cNvPr>
            <p:cNvSpPr txBox="1"/>
            <p:nvPr/>
          </p:nvSpPr>
          <p:spPr>
            <a:xfrm>
              <a:off x="-4239" y="999769"/>
              <a:ext cx="443979" cy="416230"/>
            </a:xfrm>
            <a:prstGeom prst="rect">
              <a:avLst/>
            </a:prstGeom>
            <a:noFill/>
          </p:spPr>
          <p:txBody>
            <a:bodyPr wrap="none" rtlCol="0">
              <a:spAutoFit/>
            </a:bodyPr>
            <a:lstStyle/>
            <a:p>
              <a:r>
                <a:rPr kumimoji="1" lang="ja-JP" altLang="en-US" sz="800">
                  <a:solidFill>
                    <a:schemeClr val="tx1">
                      <a:lumMod val="65000"/>
                      <a:lumOff val="35000"/>
                    </a:schemeClr>
                  </a:solidFill>
                  <a:latin typeface="+mj-ea"/>
                  <a:ea typeface="+mj-ea"/>
                </a:rPr>
                <a:t>メール</a:t>
              </a:r>
              <a:endParaRPr kumimoji="1" lang="en-US" altLang="ja-JP" sz="800">
                <a:solidFill>
                  <a:schemeClr val="tx1">
                    <a:lumMod val="65000"/>
                    <a:lumOff val="35000"/>
                  </a:schemeClr>
                </a:solidFill>
                <a:latin typeface="+mj-ea"/>
                <a:ea typeface="+mj-ea"/>
              </a:endParaRPr>
            </a:p>
            <a:p>
              <a:r>
                <a:rPr kumimoji="1" lang="en-US" altLang="ja-JP" sz="800">
                  <a:solidFill>
                    <a:schemeClr val="tx1">
                      <a:lumMod val="65000"/>
                      <a:lumOff val="35000"/>
                    </a:schemeClr>
                  </a:solidFill>
                  <a:latin typeface="+mj-ea"/>
                  <a:ea typeface="+mj-ea"/>
                </a:rPr>
                <a:t>BtoB</a:t>
              </a:r>
            </a:p>
            <a:p>
              <a:r>
                <a:rPr kumimoji="1" lang="ja-JP" altLang="en-US" sz="800">
                  <a:solidFill>
                    <a:schemeClr val="tx1">
                      <a:lumMod val="65000"/>
                      <a:lumOff val="35000"/>
                    </a:schemeClr>
                  </a:solidFill>
                  <a:latin typeface="+mj-ea"/>
                  <a:ea typeface="+mj-ea"/>
                </a:rPr>
                <a:t>納付書</a:t>
              </a:r>
              <a:endParaRPr kumimoji="1" lang="en-US" altLang="ja-JP" sz="800">
                <a:solidFill>
                  <a:schemeClr val="tx1">
                    <a:lumMod val="65000"/>
                    <a:lumOff val="35000"/>
                  </a:schemeClr>
                </a:solidFill>
                <a:latin typeface="+mj-ea"/>
                <a:ea typeface="+mj-ea"/>
              </a:endParaRPr>
            </a:p>
          </p:txBody>
        </p:sp>
        <p:sp>
          <p:nvSpPr>
            <p:cNvPr id="62" name="フローチャート: 処理 61">
              <a:extLst>
                <a:ext uri="{FF2B5EF4-FFF2-40B4-BE49-F238E27FC236}">
                  <a16:creationId xmlns:a16="http://schemas.microsoft.com/office/drawing/2014/main" id="{7DA72877-A1B0-64F0-66CA-4A58F80C4448}"/>
                </a:ext>
              </a:extLst>
            </p:cNvPr>
            <p:cNvSpPr/>
            <p:nvPr/>
          </p:nvSpPr>
          <p:spPr>
            <a:xfrm>
              <a:off x="4330028" y="444822"/>
              <a:ext cx="4318836" cy="505145"/>
            </a:xfrm>
            <a:prstGeom prst="flowChartProcess">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rtlCol="0" anchor="t"/>
            <a:lstStyle/>
            <a:p>
              <a:pPr algn="ctr"/>
              <a:r>
                <a:rPr kumimoji="1" lang="en-US" altLang="ja-JP" sz="800">
                  <a:solidFill>
                    <a:schemeClr val="tx1">
                      <a:lumMod val="65000"/>
                      <a:lumOff val="35000"/>
                    </a:schemeClr>
                  </a:solidFill>
                  <a:latin typeface="+mj-ea"/>
                  <a:ea typeface="+mj-ea"/>
                </a:rPr>
                <a:t>Google</a:t>
              </a:r>
            </a:p>
            <a:p>
              <a:pPr algn="ctr"/>
              <a:r>
                <a:rPr kumimoji="1" lang="ja-JP" altLang="en-US" sz="800">
                  <a:solidFill>
                    <a:schemeClr val="tx1">
                      <a:lumMod val="65000"/>
                      <a:lumOff val="35000"/>
                    </a:schemeClr>
                  </a:solidFill>
                  <a:latin typeface="+mj-ea"/>
                  <a:ea typeface="+mj-ea"/>
                </a:rPr>
                <a:t>ドライブ</a:t>
              </a:r>
            </a:p>
          </p:txBody>
        </p:sp>
        <p:sp>
          <p:nvSpPr>
            <p:cNvPr id="63" name="フローチャート: 処理 62">
              <a:extLst>
                <a:ext uri="{FF2B5EF4-FFF2-40B4-BE49-F238E27FC236}">
                  <a16:creationId xmlns:a16="http://schemas.microsoft.com/office/drawing/2014/main" id="{43D3A8D9-1B68-3159-7D90-30B8D622C4C0}"/>
                </a:ext>
              </a:extLst>
            </p:cNvPr>
            <p:cNvSpPr/>
            <p:nvPr/>
          </p:nvSpPr>
          <p:spPr>
            <a:xfrm>
              <a:off x="4524593" y="576870"/>
              <a:ext cx="1008000" cy="311975"/>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18000" rtlCol="0" anchor="ctr"/>
            <a:lstStyle/>
            <a:p>
              <a:pPr algn="ctr"/>
              <a:r>
                <a:rPr kumimoji="1" lang="ja-JP" altLang="en-US" sz="800">
                  <a:solidFill>
                    <a:schemeClr val="tx1">
                      <a:lumMod val="65000"/>
                      <a:lumOff val="35000"/>
                    </a:schemeClr>
                  </a:solidFill>
                  <a:latin typeface="+mj-ea"/>
                  <a:ea typeface="+mj-ea"/>
                </a:rPr>
                <a:t>見積書等格納フォルダ</a:t>
              </a:r>
              <a:r>
                <a:rPr kumimoji="1" lang="en-US" altLang="ja-JP" sz="800">
                  <a:solidFill>
                    <a:schemeClr val="tx1">
                      <a:lumMod val="65000"/>
                      <a:lumOff val="35000"/>
                    </a:schemeClr>
                  </a:solidFill>
                  <a:latin typeface="+mj-ea"/>
                  <a:ea typeface="+mj-ea"/>
                </a:rPr>
                <a:t>(AppSheet</a:t>
              </a:r>
              <a:r>
                <a:rPr kumimoji="1" lang="ja-JP" altLang="en-US" sz="800">
                  <a:solidFill>
                    <a:schemeClr val="tx1">
                      <a:lumMod val="65000"/>
                      <a:lumOff val="35000"/>
                    </a:schemeClr>
                  </a:solidFill>
                  <a:latin typeface="+mj-ea"/>
                  <a:ea typeface="+mj-ea"/>
                </a:rPr>
                <a:t>連携</a:t>
              </a:r>
              <a:r>
                <a:rPr kumimoji="1" lang="en-US" altLang="ja-JP" sz="800">
                  <a:solidFill>
                    <a:schemeClr val="tx1">
                      <a:lumMod val="65000"/>
                      <a:lumOff val="35000"/>
                    </a:schemeClr>
                  </a:solidFill>
                  <a:latin typeface="+mj-ea"/>
                  <a:ea typeface="+mj-ea"/>
                </a:rPr>
                <a:t>)</a:t>
              </a:r>
              <a:endParaRPr kumimoji="1" lang="ja-JP" altLang="en-US" sz="800">
                <a:solidFill>
                  <a:schemeClr val="tx1">
                    <a:lumMod val="65000"/>
                    <a:lumOff val="35000"/>
                  </a:schemeClr>
                </a:solidFill>
                <a:latin typeface="+mj-ea"/>
                <a:ea typeface="+mj-ea"/>
              </a:endParaRPr>
            </a:p>
          </p:txBody>
        </p:sp>
        <p:sp>
          <p:nvSpPr>
            <p:cNvPr id="64" name="フローチャート: 処理 63">
              <a:extLst>
                <a:ext uri="{FF2B5EF4-FFF2-40B4-BE49-F238E27FC236}">
                  <a16:creationId xmlns:a16="http://schemas.microsoft.com/office/drawing/2014/main" id="{FFD2239B-AA9A-DB30-B9BA-000EC8EC5060}"/>
                </a:ext>
              </a:extLst>
            </p:cNvPr>
            <p:cNvSpPr/>
            <p:nvPr/>
          </p:nvSpPr>
          <p:spPr>
            <a:xfrm>
              <a:off x="7643927" y="560252"/>
              <a:ext cx="856478" cy="311975"/>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18000" rtlCol="0" anchor="ctr"/>
            <a:lstStyle/>
            <a:p>
              <a:pPr algn="ctr"/>
              <a:r>
                <a:rPr kumimoji="1" lang="ja-JP" altLang="en-US" sz="800">
                  <a:solidFill>
                    <a:schemeClr val="tx1">
                      <a:lumMod val="65000"/>
                      <a:lumOff val="35000"/>
                    </a:schemeClr>
                  </a:solidFill>
                  <a:latin typeface="+mj-ea"/>
                  <a:ea typeface="+mj-ea"/>
                </a:rPr>
                <a:t>各領域の見積書</a:t>
              </a:r>
              <a:endParaRPr kumimoji="1" lang="en-US" altLang="ja-JP" sz="800">
                <a:solidFill>
                  <a:schemeClr val="tx1">
                    <a:lumMod val="65000"/>
                    <a:lumOff val="35000"/>
                  </a:schemeClr>
                </a:solidFill>
                <a:latin typeface="+mj-ea"/>
                <a:ea typeface="+mj-ea"/>
              </a:endParaRPr>
            </a:p>
            <a:p>
              <a:pPr algn="ctr"/>
              <a:r>
                <a:rPr kumimoji="1" lang="ja-JP" altLang="en-US" sz="800">
                  <a:solidFill>
                    <a:schemeClr val="tx1">
                      <a:lumMod val="65000"/>
                      <a:lumOff val="35000"/>
                    </a:schemeClr>
                  </a:solidFill>
                  <a:latin typeface="+mj-ea"/>
                  <a:ea typeface="+mj-ea"/>
                </a:rPr>
                <a:t>格納フォルダ</a:t>
              </a:r>
            </a:p>
          </p:txBody>
        </p:sp>
        <p:cxnSp>
          <p:nvCxnSpPr>
            <p:cNvPr id="67" name="コネクタ: カギ線 66">
              <a:extLst>
                <a:ext uri="{FF2B5EF4-FFF2-40B4-BE49-F238E27FC236}">
                  <a16:creationId xmlns:a16="http://schemas.microsoft.com/office/drawing/2014/main" id="{E855077B-B0C3-70E0-3735-866BC96DB91E}"/>
                </a:ext>
              </a:extLst>
            </p:cNvPr>
            <p:cNvCxnSpPr>
              <a:cxnSpLocks/>
              <a:stCxn id="63" idx="3"/>
              <a:endCxn id="64" idx="1"/>
            </p:cNvCxnSpPr>
            <p:nvPr/>
          </p:nvCxnSpPr>
          <p:spPr>
            <a:xfrm flipV="1">
              <a:off x="5532593" y="716240"/>
              <a:ext cx="2111334" cy="16618"/>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pic>
          <p:nvPicPr>
            <p:cNvPr id="70" name="Picture 12">
              <a:extLst>
                <a:ext uri="{FF2B5EF4-FFF2-40B4-BE49-F238E27FC236}">
                  <a16:creationId xmlns:a16="http://schemas.microsoft.com/office/drawing/2014/main" id="{19E8FAF9-2886-C8A4-4382-16473C9E88F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4092" y="482585"/>
              <a:ext cx="197275" cy="185670"/>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グループ化 73">
              <a:extLst>
                <a:ext uri="{FF2B5EF4-FFF2-40B4-BE49-F238E27FC236}">
                  <a16:creationId xmlns:a16="http://schemas.microsoft.com/office/drawing/2014/main" id="{CDEFB9FD-A53A-B1A1-46E9-92E1BD451451}"/>
                </a:ext>
              </a:extLst>
            </p:cNvPr>
            <p:cNvGrpSpPr/>
            <p:nvPr/>
          </p:nvGrpSpPr>
          <p:grpSpPr>
            <a:xfrm>
              <a:off x="7023797" y="469322"/>
              <a:ext cx="433862" cy="414998"/>
              <a:chOff x="3479508" y="1605487"/>
              <a:chExt cx="394420" cy="377271"/>
            </a:xfrm>
          </p:grpSpPr>
          <p:pic>
            <p:nvPicPr>
              <p:cNvPr id="75" name="Picture 14" descr="GAS（Google Apps Script）を使ってみましょう | utelecon">
                <a:extLst>
                  <a:ext uri="{FF2B5EF4-FFF2-40B4-BE49-F238E27FC236}">
                    <a16:creationId xmlns:a16="http://schemas.microsoft.com/office/drawing/2014/main" id="{0D35D574-99CD-EB8B-592D-16E08DD58A23}"/>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47139" y="1719484"/>
                <a:ext cx="263274" cy="263274"/>
              </a:xfrm>
              <a:prstGeom prst="rect">
                <a:avLst/>
              </a:prstGeom>
              <a:noFill/>
              <a:extLst>
                <a:ext uri="{909E8E84-426E-40DD-AFC4-6F175D3DCCD1}">
                  <a14:hiddenFill xmlns:a14="http://schemas.microsoft.com/office/drawing/2010/main">
                    <a:solidFill>
                      <a:srgbClr val="FFFFFF"/>
                    </a:solidFill>
                  </a14:hiddenFill>
                </a:ext>
              </a:extLst>
            </p:spPr>
          </p:pic>
          <p:sp>
            <p:nvSpPr>
              <p:cNvPr id="76" name="テキスト ボックス 75">
                <a:extLst>
                  <a:ext uri="{FF2B5EF4-FFF2-40B4-BE49-F238E27FC236}">
                    <a16:creationId xmlns:a16="http://schemas.microsoft.com/office/drawing/2014/main" id="{61CCEEF6-8CE8-7806-4FB7-41BA39A31466}"/>
                  </a:ext>
                </a:extLst>
              </p:cNvPr>
              <p:cNvSpPr txBox="1"/>
              <p:nvPr/>
            </p:nvSpPr>
            <p:spPr>
              <a:xfrm>
                <a:off x="3479508" y="1605487"/>
                <a:ext cx="394420" cy="176583"/>
              </a:xfrm>
              <a:prstGeom prst="rect">
                <a:avLst/>
              </a:prstGeom>
              <a:noFill/>
            </p:spPr>
            <p:txBody>
              <a:bodyPr wrap="none" rtlCol="0">
                <a:spAutoFit/>
              </a:bodyPr>
              <a:lstStyle/>
              <a:p>
                <a:pPr algn="ctr"/>
                <a:r>
                  <a:rPr kumimoji="1" lang="en-US" altLang="ja-JP" sz="800">
                    <a:solidFill>
                      <a:schemeClr val="tx1">
                        <a:lumMod val="65000"/>
                        <a:lumOff val="35000"/>
                      </a:schemeClr>
                    </a:solidFill>
                    <a:latin typeface="+mj-ea"/>
                    <a:ea typeface="+mj-ea"/>
                  </a:rPr>
                  <a:t>GAS</a:t>
                </a:r>
                <a:r>
                  <a:rPr kumimoji="1" lang="ja-JP" altLang="en-US" sz="800">
                    <a:solidFill>
                      <a:schemeClr val="tx1">
                        <a:lumMod val="65000"/>
                        <a:lumOff val="35000"/>
                      </a:schemeClr>
                    </a:solidFill>
                    <a:latin typeface="+mj-ea"/>
                    <a:ea typeface="+mj-ea"/>
                  </a:rPr>
                  <a:t>①</a:t>
                </a:r>
                <a:endParaRPr kumimoji="1" lang="en-US" altLang="ja-JP" sz="800">
                  <a:solidFill>
                    <a:schemeClr val="tx1">
                      <a:lumMod val="65000"/>
                      <a:lumOff val="35000"/>
                    </a:schemeClr>
                  </a:solidFill>
                  <a:latin typeface="+mj-ea"/>
                  <a:ea typeface="+mj-ea"/>
                </a:endParaRPr>
              </a:p>
            </p:txBody>
          </p:sp>
        </p:grpSp>
        <p:grpSp>
          <p:nvGrpSpPr>
            <p:cNvPr id="77" name="グループ化 76">
              <a:extLst>
                <a:ext uri="{FF2B5EF4-FFF2-40B4-BE49-F238E27FC236}">
                  <a16:creationId xmlns:a16="http://schemas.microsoft.com/office/drawing/2014/main" id="{7A809974-31F6-BE06-7E40-13D014F3A002}"/>
                </a:ext>
              </a:extLst>
            </p:cNvPr>
            <p:cNvGrpSpPr/>
            <p:nvPr/>
          </p:nvGrpSpPr>
          <p:grpSpPr>
            <a:xfrm>
              <a:off x="6780750" y="4633132"/>
              <a:ext cx="597101" cy="217582"/>
              <a:chOff x="3547139" y="1719484"/>
              <a:chExt cx="722493" cy="263274"/>
            </a:xfrm>
          </p:grpSpPr>
          <p:pic>
            <p:nvPicPr>
              <p:cNvPr id="80" name="Picture 14" descr="GAS（Google Apps Script）を使ってみましょう | utelecon">
                <a:extLst>
                  <a:ext uri="{FF2B5EF4-FFF2-40B4-BE49-F238E27FC236}">
                    <a16:creationId xmlns:a16="http://schemas.microsoft.com/office/drawing/2014/main" id="{9912E432-6945-DF6D-3928-5036FDDAF875}"/>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47139" y="1719484"/>
                <a:ext cx="263274" cy="263274"/>
              </a:xfrm>
              <a:prstGeom prst="rect">
                <a:avLst/>
              </a:prstGeom>
              <a:noFill/>
              <a:extLst>
                <a:ext uri="{909E8E84-426E-40DD-AFC4-6F175D3DCCD1}">
                  <a14:hiddenFill xmlns:a14="http://schemas.microsoft.com/office/drawing/2010/main">
                    <a:solidFill>
                      <a:srgbClr val="FFFFFF"/>
                    </a:solidFill>
                  </a14:hiddenFill>
                </a:ext>
              </a:extLst>
            </p:spPr>
          </p:pic>
          <p:sp>
            <p:nvSpPr>
              <p:cNvPr id="81" name="テキスト ボックス 80">
                <a:extLst>
                  <a:ext uri="{FF2B5EF4-FFF2-40B4-BE49-F238E27FC236}">
                    <a16:creationId xmlns:a16="http://schemas.microsoft.com/office/drawing/2014/main" id="{1E4734D5-95B8-E712-E5DD-9CAA9E82759D}"/>
                  </a:ext>
                </a:extLst>
              </p:cNvPr>
              <p:cNvSpPr txBox="1"/>
              <p:nvPr/>
            </p:nvSpPr>
            <p:spPr>
              <a:xfrm>
                <a:off x="3744659" y="1744319"/>
                <a:ext cx="524973" cy="235031"/>
              </a:xfrm>
              <a:prstGeom prst="rect">
                <a:avLst/>
              </a:prstGeom>
              <a:noFill/>
            </p:spPr>
            <p:txBody>
              <a:bodyPr wrap="none" rtlCol="0">
                <a:spAutoFit/>
              </a:bodyPr>
              <a:lstStyle/>
              <a:p>
                <a:pPr algn="ctr"/>
                <a:r>
                  <a:rPr kumimoji="1" lang="en-US" altLang="ja-JP" sz="800">
                    <a:solidFill>
                      <a:schemeClr val="tx1">
                        <a:lumMod val="65000"/>
                        <a:lumOff val="35000"/>
                      </a:schemeClr>
                    </a:solidFill>
                    <a:latin typeface="+mj-ea"/>
                    <a:ea typeface="+mj-ea"/>
                  </a:rPr>
                  <a:t>GAS</a:t>
                </a:r>
                <a:r>
                  <a:rPr kumimoji="1" lang="ja-JP" altLang="en-US" sz="800">
                    <a:solidFill>
                      <a:schemeClr val="tx1">
                        <a:lumMod val="65000"/>
                        <a:lumOff val="35000"/>
                      </a:schemeClr>
                    </a:solidFill>
                    <a:latin typeface="+mj-ea"/>
                    <a:ea typeface="+mj-ea"/>
                  </a:rPr>
                  <a:t>③</a:t>
                </a:r>
                <a:endParaRPr kumimoji="1" lang="en-US" altLang="ja-JP" sz="800">
                  <a:solidFill>
                    <a:schemeClr val="tx1">
                      <a:lumMod val="65000"/>
                      <a:lumOff val="35000"/>
                    </a:schemeClr>
                  </a:solidFill>
                  <a:latin typeface="+mj-ea"/>
                  <a:ea typeface="+mj-ea"/>
                </a:endParaRPr>
              </a:p>
            </p:txBody>
          </p:sp>
        </p:grpSp>
        <p:pic>
          <p:nvPicPr>
            <p:cNvPr id="82" name="Picture 10" descr="PNGとSVGの Googleスプレッドシート カラーアイコン">
              <a:extLst>
                <a:ext uri="{FF2B5EF4-FFF2-40B4-BE49-F238E27FC236}">
                  <a16:creationId xmlns:a16="http://schemas.microsoft.com/office/drawing/2014/main" id="{68C7A9A5-5646-7971-04FE-2672D348C8E1}"/>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61931" y="1845745"/>
              <a:ext cx="262573" cy="247127"/>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グループ化 85">
              <a:extLst>
                <a:ext uri="{FF2B5EF4-FFF2-40B4-BE49-F238E27FC236}">
                  <a16:creationId xmlns:a16="http://schemas.microsoft.com/office/drawing/2014/main" id="{E899BD8A-8D7C-02BC-C42B-9B5B3EBA645B}"/>
                </a:ext>
              </a:extLst>
            </p:cNvPr>
            <p:cNvGrpSpPr/>
            <p:nvPr/>
          </p:nvGrpSpPr>
          <p:grpSpPr>
            <a:xfrm>
              <a:off x="6941883" y="1744270"/>
              <a:ext cx="433861" cy="352287"/>
              <a:chOff x="3442767" y="1719484"/>
              <a:chExt cx="524971" cy="426269"/>
            </a:xfrm>
          </p:grpSpPr>
          <p:pic>
            <p:nvPicPr>
              <p:cNvPr id="87" name="Picture 14" descr="GAS（Google Apps Script）を使ってみましょう | utelecon">
                <a:extLst>
                  <a:ext uri="{FF2B5EF4-FFF2-40B4-BE49-F238E27FC236}">
                    <a16:creationId xmlns:a16="http://schemas.microsoft.com/office/drawing/2014/main" id="{D5DAA76C-1800-3AE8-72BD-E93B0A18BC5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47139" y="1719484"/>
                <a:ext cx="263274" cy="263274"/>
              </a:xfrm>
              <a:prstGeom prst="rect">
                <a:avLst/>
              </a:prstGeom>
              <a:noFill/>
              <a:extLst>
                <a:ext uri="{909E8E84-426E-40DD-AFC4-6F175D3DCCD1}">
                  <a14:hiddenFill xmlns:a14="http://schemas.microsoft.com/office/drawing/2010/main">
                    <a:solidFill>
                      <a:srgbClr val="FFFFFF"/>
                    </a:solidFill>
                  </a14:hiddenFill>
                </a:ext>
              </a:extLst>
            </p:spPr>
          </p:pic>
          <p:sp>
            <p:nvSpPr>
              <p:cNvPr id="88" name="テキスト ボックス 87">
                <a:extLst>
                  <a:ext uri="{FF2B5EF4-FFF2-40B4-BE49-F238E27FC236}">
                    <a16:creationId xmlns:a16="http://schemas.microsoft.com/office/drawing/2014/main" id="{196A6385-8F5D-FE7C-301D-24EC44B49B1A}"/>
                  </a:ext>
                </a:extLst>
              </p:cNvPr>
              <p:cNvSpPr txBox="1"/>
              <p:nvPr/>
            </p:nvSpPr>
            <p:spPr>
              <a:xfrm>
                <a:off x="3442767" y="1910720"/>
                <a:ext cx="524971" cy="235033"/>
              </a:xfrm>
              <a:prstGeom prst="rect">
                <a:avLst/>
              </a:prstGeom>
              <a:noFill/>
            </p:spPr>
            <p:txBody>
              <a:bodyPr wrap="none" rtlCol="0">
                <a:spAutoFit/>
              </a:bodyPr>
              <a:lstStyle/>
              <a:p>
                <a:pPr algn="ctr"/>
                <a:r>
                  <a:rPr kumimoji="1" lang="en-US" altLang="ja-JP" sz="800">
                    <a:solidFill>
                      <a:schemeClr val="tx1">
                        <a:lumMod val="65000"/>
                        <a:lumOff val="35000"/>
                      </a:schemeClr>
                    </a:solidFill>
                    <a:latin typeface="+mj-ea"/>
                    <a:ea typeface="+mj-ea"/>
                  </a:rPr>
                  <a:t>GAS</a:t>
                </a:r>
                <a:r>
                  <a:rPr kumimoji="1" lang="ja-JP" altLang="en-US" sz="800">
                    <a:solidFill>
                      <a:schemeClr val="tx1">
                        <a:lumMod val="65000"/>
                        <a:lumOff val="35000"/>
                      </a:schemeClr>
                    </a:solidFill>
                    <a:latin typeface="+mj-ea"/>
                    <a:ea typeface="+mj-ea"/>
                  </a:rPr>
                  <a:t>②</a:t>
                </a:r>
                <a:endParaRPr kumimoji="1" lang="en-US" altLang="ja-JP" sz="800">
                  <a:solidFill>
                    <a:schemeClr val="tx1">
                      <a:lumMod val="65000"/>
                      <a:lumOff val="35000"/>
                    </a:schemeClr>
                  </a:solidFill>
                  <a:latin typeface="+mj-ea"/>
                  <a:ea typeface="+mj-ea"/>
                </a:endParaRPr>
              </a:p>
            </p:txBody>
          </p:sp>
        </p:grpSp>
        <p:sp>
          <p:nvSpPr>
            <p:cNvPr id="90" name="テキスト ボックス 89">
              <a:extLst>
                <a:ext uri="{FF2B5EF4-FFF2-40B4-BE49-F238E27FC236}">
                  <a16:creationId xmlns:a16="http://schemas.microsoft.com/office/drawing/2014/main" id="{0CA5BA27-B824-3B46-5175-8F3EA5DB70E5}"/>
                </a:ext>
              </a:extLst>
            </p:cNvPr>
            <p:cNvSpPr txBox="1"/>
            <p:nvPr/>
          </p:nvSpPr>
          <p:spPr>
            <a:xfrm>
              <a:off x="7302798" y="1299211"/>
              <a:ext cx="351483" cy="194241"/>
            </a:xfrm>
            <a:prstGeom prst="rect">
              <a:avLst/>
            </a:prstGeom>
            <a:noFill/>
          </p:spPr>
          <p:txBody>
            <a:bodyPr wrap="none" rtlCol="0">
              <a:spAutoFit/>
            </a:bodyPr>
            <a:lstStyle/>
            <a:p>
              <a:r>
                <a:rPr kumimoji="1" lang="ja-JP" altLang="en-US" sz="800">
                  <a:solidFill>
                    <a:schemeClr val="tx1">
                      <a:lumMod val="65000"/>
                      <a:lumOff val="35000"/>
                    </a:schemeClr>
                  </a:solidFill>
                  <a:latin typeface="+mj-ea"/>
                  <a:ea typeface="+mj-ea"/>
                </a:rPr>
                <a:t>入力</a:t>
              </a:r>
              <a:endParaRPr kumimoji="1" lang="en-US" altLang="ja-JP" sz="800">
                <a:solidFill>
                  <a:schemeClr val="tx1">
                    <a:lumMod val="65000"/>
                    <a:lumOff val="35000"/>
                  </a:schemeClr>
                </a:solidFill>
                <a:latin typeface="+mj-ea"/>
                <a:ea typeface="+mj-ea"/>
              </a:endParaRPr>
            </a:p>
          </p:txBody>
        </p:sp>
        <p:pic>
          <p:nvPicPr>
            <p:cNvPr id="91" name="Picture 6">
              <a:extLst>
                <a:ext uri="{FF2B5EF4-FFF2-40B4-BE49-F238E27FC236}">
                  <a16:creationId xmlns:a16="http://schemas.microsoft.com/office/drawing/2014/main" id="{38C301D4-DC01-CF04-ECFC-52236BCF9816}"/>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54146" y="2768146"/>
              <a:ext cx="180545" cy="157180"/>
            </a:xfrm>
            <a:prstGeom prst="rect">
              <a:avLst/>
            </a:prstGeom>
            <a:noFill/>
            <a:extLst>
              <a:ext uri="{909E8E84-426E-40DD-AFC4-6F175D3DCCD1}">
                <a14:hiddenFill xmlns:a14="http://schemas.microsoft.com/office/drawing/2010/main">
                  <a:solidFill>
                    <a:srgbClr val="FFFFFF"/>
                  </a:solidFill>
                </a14:hiddenFill>
              </a:ext>
            </a:extLst>
          </p:spPr>
        </p:pic>
        <p:sp>
          <p:nvSpPr>
            <p:cNvPr id="92" name="フローチャート: 処理 91">
              <a:extLst>
                <a:ext uri="{FF2B5EF4-FFF2-40B4-BE49-F238E27FC236}">
                  <a16:creationId xmlns:a16="http://schemas.microsoft.com/office/drawing/2014/main" id="{C54CD042-E9BA-1CC5-1415-C099CA1A4793}"/>
                </a:ext>
              </a:extLst>
            </p:cNvPr>
            <p:cNvSpPr/>
            <p:nvPr/>
          </p:nvSpPr>
          <p:spPr>
            <a:xfrm>
              <a:off x="7496557" y="2960928"/>
              <a:ext cx="856479" cy="193713"/>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18000" rtlCol="0" anchor="ctr"/>
            <a:lstStyle/>
            <a:p>
              <a:pPr algn="ctr"/>
              <a:r>
                <a:rPr lang="en-US" altLang="ja-JP" sz="800">
                  <a:solidFill>
                    <a:schemeClr val="tx1">
                      <a:lumMod val="65000"/>
                      <a:lumOff val="35000"/>
                    </a:schemeClr>
                  </a:solidFill>
                  <a:latin typeface="+mj-ea"/>
                  <a:ea typeface="+mj-ea"/>
                </a:rPr>
                <a:t>XXX</a:t>
              </a:r>
            </a:p>
          </p:txBody>
        </p:sp>
        <p:sp>
          <p:nvSpPr>
            <p:cNvPr id="93" name="フローチャート: 処理 92">
              <a:extLst>
                <a:ext uri="{FF2B5EF4-FFF2-40B4-BE49-F238E27FC236}">
                  <a16:creationId xmlns:a16="http://schemas.microsoft.com/office/drawing/2014/main" id="{9E440EBF-7A93-1E38-F4F4-6015158FDCBE}"/>
                </a:ext>
              </a:extLst>
            </p:cNvPr>
            <p:cNvSpPr/>
            <p:nvPr/>
          </p:nvSpPr>
          <p:spPr>
            <a:xfrm>
              <a:off x="6703928" y="3036762"/>
              <a:ext cx="288000" cy="99405"/>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18000" rtlCol="0" anchor="ctr"/>
            <a:lstStyle/>
            <a:p>
              <a:pPr algn="ctr"/>
              <a:r>
                <a:rPr lang="ja-JP" altLang="en-US" sz="800">
                  <a:solidFill>
                    <a:schemeClr val="tx1">
                      <a:lumMod val="65000"/>
                      <a:lumOff val="35000"/>
                    </a:schemeClr>
                  </a:solidFill>
                  <a:latin typeface="+mj-ea"/>
                  <a:ea typeface="+mj-ea"/>
                </a:rPr>
                <a:t>資産</a:t>
              </a:r>
            </a:p>
          </p:txBody>
        </p:sp>
        <p:pic>
          <p:nvPicPr>
            <p:cNvPr id="94" name="Picture 10" descr="PNGとSVGの Googleスプレッドシート カラーアイコン">
              <a:extLst>
                <a:ext uri="{FF2B5EF4-FFF2-40B4-BE49-F238E27FC236}">
                  <a16:creationId xmlns:a16="http://schemas.microsoft.com/office/drawing/2014/main" id="{75F47B3C-04DF-6392-8C3A-CCB179EC225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00225" y="2790933"/>
              <a:ext cx="197275" cy="185670"/>
            </a:xfrm>
            <a:prstGeom prst="rect">
              <a:avLst/>
            </a:prstGeom>
            <a:noFill/>
            <a:extLst>
              <a:ext uri="{909E8E84-426E-40DD-AFC4-6F175D3DCCD1}">
                <a14:hiddenFill xmlns:a14="http://schemas.microsoft.com/office/drawing/2010/main">
                  <a:solidFill>
                    <a:srgbClr val="FFFFFF"/>
                  </a:solidFill>
                </a14:hiddenFill>
              </a:ext>
            </a:extLst>
          </p:spPr>
        </p:pic>
        <p:sp>
          <p:nvSpPr>
            <p:cNvPr id="95" name="フローチャート: 処理 94">
              <a:extLst>
                <a:ext uri="{FF2B5EF4-FFF2-40B4-BE49-F238E27FC236}">
                  <a16:creationId xmlns:a16="http://schemas.microsoft.com/office/drawing/2014/main" id="{38EBFBAF-0DFB-219F-C042-B0A95B9683C6}"/>
                </a:ext>
              </a:extLst>
            </p:cNvPr>
            <p:cNvSpPr/>
            <p:nvPr/>
          </p:nvSpPr>
          <p:spPr>
            <a:xfrm>
              <a:off x="6501144" y="3642182"/>
              <a:ext cx="486517" cy="234392"/>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18000" rtlCol="0" anchor="ctr"/>
            <a:lstStyle/>
            <a:p>
              <a:pPr algn="ctr"/>
              <a:r>
                <a:rPr kumimoji="1" lang="en-US" altLang="ja-JP" sz="800">
                  <a:solidFill>
                    <a:schemeClr val="tx1">
                      <a:lumMod val="65000"/>
                      <a:lumOff val="35000"/>
                    </a:schemeClr>
                  </a:solidFill>
                  <a:latin typeface="+mj-ea"/>
                  <a:ea typeface="+mj-ea"/>
                </a:rPr>
                <a:t>RPA</a:t>
              </a:r>
            </a:p>
            <a:p>
              <a:pPr algn="ctr"/>
              <a:r>
                <a:rPr kumimoji="1" lang="ja-JP" altLang="en-US" sz="800">
                  <a:solidFill>
                    <a:schemeClr val="tx1">
                      <a:lumMod val="65000"/>
                      <a:lumOff val="35000"/>
                    </a:schemeClr>
                  </a:solidFill>
                  <a:latin typeface="+mj-ea"/>
                  <a:ea typeface="+mj-ea"/>
                </a:rPr>
                <a:t>ツール</a:t>
              </a:r>
            </a:p>
          </p:txBody>
        </p:sp>
        <p:cxnSp>
          <p:nvCxnSpPr>
            <p:cNvPr id="96" name="コネクタ: カギ線 95">
              <a:extLst>
                <a:ext uri="{FF2B5EF4-FFF2-40B4-BE49-F238E27FC236}">
                  <a16:creationId xmlns:a16="http://schemas.microsoft.com/office/drawing/2014/main" id="{680AE959-527F-F0DF-302E-6AC4EF7AF6A2}"/>
                </a:ext>
              </a:extLst>
            </p:cNvPr>
            <p:cNvCxnSpPr>
              <a:cxnSpLocks/>
              <a:stCxn id="103" idx="3"/>
              <a:endCxn id="155" idx="0"/>
            </p:cNvCxnSpPr>
            <p:nvPr/>
          </p:nvCxnSpPr>
          <p:spPr>
            <a:xfrm>
              <a:off x="8436957" y="3419837"/>
              <a:ext cx="390527" cy="285028"/>
            </a:xfrm>
            <a:prstGeom prst="bentConnector2">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99" name="矢印: 下 98">
              <a:extLst>
                <a:ext uri="{FF2B5EF4-FFF2-40B4-BE49-F238E27FC236}">
                  <a16:creationId xmlns:a16="http://schemas.microsoft.com/office/drawing/2014/main" id="{F84EFA80-F1FA-F5E5-5E05-8CDD46EEDE82}"/>
                </a:ext>
              </a:extLst>
            </p:cNvPr>
            <p:cNvSpPr/>
            <p:nvPr/>
          </p:nvSpPr>
          <p:spPr>
            <a:xfrm rot="16200000">
              <a:off x="6771914" y="3033064"/>
              <a:ext cx="956710" cy="242736"/>
            </a:xfrm>
            <a:prstGeom prst="downArrow">
              <a:avLst>
                <a:gd name="adj1" fmla="val 58867"/>
                <a:gd name="adj2" fmla="val 50000"/>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kumimoji="1" lang="ja-JP" altLang="en-US" sz="900">
                <a:solidFill>
                  <a:srgbClr val="FF0000"/>
                </a:solidFill>
              </a:endParaRPr>
            </a:p>
          </p:txBody>
        </p:sp>
        <p:sp>
          <p:nvSpPr>
            <p:cNvPr id="102" name="テキスト ボックス 101">
              <a:extLst>
                <a:ext uri="{FF2B5EF4-FFF2-40B4-BE49-F238E27FC236}">
                  <a16:creationId xmlns:a16="http://schemas.microsoft.com/office/drawing/2014/main" id="{F8DBA0F1-0FE5-4541-D98A-DCC63C50AF6A}"/>
                </a:ext>
              </a:extLst>
            </p:cNvPr>
            <p:cNvSpPr txBox="1"/>
            <p:nvPr/>
          </p:nvSpPr>
          <p:spPr>
            <a:xfrm>
              <a:off x="7077414" y="3015746"/>
              <a:ext cx="311071" cy="262877"/>
            </a:xfrm>
            <a:prstGeom prst="rect">
              <a:avLst/>
            </a:prstGeom>
            <a:noFill/>
          </p:spPr>
          <p:txBody>
            <a:bodyPr wrap="none" rtlCol="0">
              <a:spAutoFit/>
            </a:bodyPr>
            <a:lstStyle/>
            <a:p>
              <a:pPr algn="ctr"/>
              <a:r>
                <a:rPr lang="ja-JP" altLang="en-US" sz="700">
                  <a:solidFill>
                    <a:schemeClr val="tx1">
                      <a:lumMod val="65000"/>
                      <a:lumOff val="35000"/>
                    </a:schemeClr>
                  </a:solidFill>
                  <a:latin typeface="+mj-ea"/>
                  <a:ea typeface="+mj-ea"/>
                </a:rPr>
                <a:t>手動</a:t>
              </a:r>
              <a:endParaRPr lang="en-US" altLang="ja-JP" sz="700">
                <a:solidFill>
                  <a:schemeClr val="tx1">
                    <a:lumMod val="65000"/>
                    <a:lumOff val="35000"/>
                  </a:schemeClr>
                </a:solidFill>
                <a:latin typeface="+mj-ea"/>
                <a:ea typeface="+mj-ea"/>
              </a:endParaRPr>
            </a:p>
            <a:p>
              <a:pPr algn="ctr"/>
              <a:r>
                <a:rPr lang="ja-JP" altLang="en-US" sz="700">
                  <a:solidFill>
                    <a:schemeClr val="tx1">
                      <a:lumMod val="65000"/>
                      <a:lumOff val="35000"/>
                    </a:schemeClr>
                  </a:solidFill>
                  <a:latin typeface="+mj-ea"/>
                  <a:ea typeface="+mj-ea"/>
                </a:rPr>
                <a:t>転記</a:t>
              </a:r>
              <a:endParaRPr lang="en-US" altLang="ja-JP" sz="700">
                <a:solidFill>
                  <a:schemeClr val="tx1">
                    <a:lumMod val="65000"/>
                    <a:lumOff val="35000"/>
                  </a:schemeClr>
                </a:solidFill>
                <a:latin typeface="+mj-ea"/>
                <a:ea typeface="+mj-ea"/>
              </a:endParaRPr>
            </a:p>
          </p:txBody>
        </p:sp>
        <p:sp>
          <p:nvSpPr>
            <p:cNvPr id="103" name="フローチャート: 処理 102">
              <a:extLst>
                <a:ext uri="{FF2B5EF4-FFF2-40B4-BE49-F238E27FC236}">
                  <a16:creationId xmlns:a16="http://schemas.microsoft.com/office/drawing/2014/main" id="{E2144B09-D91C-3939-F1B9-E9EE61EFA507}"/>
                </a:ext>
              </a:extLst>
            </p:cNvPr>
            <p:cNvSpPr/>
            <p:nvPr/>
          </p:nvSpPr>
          <p:spPr>
            <a:xfrm>
              <a:off x="7421883" y="3226448"/>
              <a:ext cx="1015074" cy="386777"/>
            </a:xfrm>
            <a:prstGeom prst="flowChartProcess">
              <a:avLst/>
            </a:prstGeom>
            <a:solidFill>
              <a:srgbClr val="5AD49D"/>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kumimoji="1" lang="en-US" altLang="ja-JP" sz="800">
                  <a:solidFill>
                    <a:schemeClr val="tx1">
                      <a:lumMod val="65000"/>
                      <a:lumOff val="35000"/>
                    </a:schemeClr>
                  </a:solidFill>
                  <a:latin typeface="+mj-ea"/>
                  <a:ea typeface="+mj-ea"/>
                </a:rPr>
                <a:t>RPAFMT</a:t>
              </a:r>
            </a:p>
          </p:txBody>
        </p:sp>
        <p:pic>
          <p:nvPicPr>
            <p:cNvPr id="105" name="Picture 6">
              <a:extLst>
                <a:ext uri="{FF2B5EF4-FFF2-40B4-BE49-F238E27FC236}">
                  <a16:creationId xmlns:a16="http://schemas.microsoft.com/office/drawing/2014/main" id="{071D76D5-2F91-C6F7-67C3-DC2D1C3AF0B1}"/>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65454" y="3202135"/>
              <a:ext cx="180545" cy="157180"/>
            </a:xfrm>
            <a:prstGeom prst="rect">
              <a:avLst/>
            </a:prstGeom>
            <a:noFill/>
            <a:extLst>
              <a:ext uri="{909E8E84-426E-40DD-AFC4-6F175D3DCCD1}">
                <a14:hiddenFill xmlns:a14="http://schemas.microsoft.com/office/drawing/2010/main">
                  <a:solidFill>
                    <a:srgbClr val="FFFFFF"/>
                  </a:solidFill>
                </a14:hiddenFill>
              </a:ext>
            </a:extLst>
          </p:spPr>
        </p:pic>
        <p:cxnSp>
          <p:nvCxnSpPr>
            <p:cNvPr id="107" name="コネクタ: カギ線 106">
              <a:extLst>
                <a:ext uri="{FF2B5EF4-FFF2-40B4-BE49-F238E27FC236}">
                  <a16:creationId xmlns:a16="http://schemas.microsoft.com/office/drawing/2014/main" id="{5C95A0CC-CCC6-D75E-BB34-E475D91EC0AB}"/>
                </a:ext>
              </a:extLst>
            </p:cNvPr>
            <p:cNvCxnSpPr>
              <a:cxnSpLocks/>
              <a:endCxn id="63" idx="1"/>
            </p:cNvCxnSpPr>
            <p:nvPr/>
          </p:nvCxnSpPr>
          <p:spPr>
            <a:xfrm flipV="1">
              <a:off x="3002220" y="732858"/>
              <a:ext cx="1522373" cy="679006"/>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08" name="フローチャート: 処理 107">
              <a:extLst>
                <a:ext uri="{FF2B5EF4-FFF2-40B4-BE49-F238E27FC236}">
                  <a16:creationId xmlns:a16="http://schemas.microsoft.com/office/drawing/2014/main" id="{E8344EBD-A389-FAD4-CA51-9B97C4DE958F}"/>
                </a:ext>
              </a:extLst>
            </p:cNvPr>
            <p:cNvSpPr/>
            <p:nvPr/>
          </p:nvSpPr>
          <p:spPr>
            <a:xfrm>
              <a:off x="8572015" y="4249700"/>
              <a:ext cx="523636" cy="257831"/>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18000" rtlCol="0" anchor="ctr"/>
            <a:lstStyle/>
            <a:p>
              <a:pPr algn="ctr"/>
              <a:r>
                <a:rPr kumimoji="1" lang="en-US" altLang="ja-JP" sz="800">
                  <a:solidFill>
                    <a:schemeClr val="tx1">
                      <a:lumMod val="65000"/>
                      <a:lumOff val="35000"/>
                    </a:schemeClr>
                  </a:solidFill>
                  <a:latin typeface="+mj-ea"/>
                  <a:ea typeface="+mj-ea"/>
                </a:rPr>
                <a:t>BPS</a:t>
              </a:r>
              <a:r>
                <a:rPr kumimoji="1" lang="ja-JP" altLang="en-US" sz="800">
                  <a:solidFill>
                    <a:schemeClr val="tx1">
                      <a:lumMod val="65000"/>
                      <a:lumOff val="35000"/>
                    </a:schemeClr>
                  </a:solidFill>
                  <a:latin typeface="+mj-ea"/>
                  <a:ea typeface="+mj-ea"/>
                </a:rPr>
                <a:t>共有</a:t>
              </a:r>
              <a:endParaRPr kumimoji="1" lang="en-US" altLang="ja-JP" sz="800">
                <a:solidFill>
                  <a:schemeClr val="tx1">
                    <a:lumMod val="65000"/>
                    <a:lumOff val="35000"/>
                  </a:schemeClr>
                </a:solidFill>
                <a:latin typeface="+mj-ea"/>
                <a:ea typeface="+mj-ea"/>
              </a:endParaRPr>
            </a:p>
            <a:p>
              <a:pPr algn="ctr"/>
              <a:r>
                <a:rPr kumimoji="1" lang="ja-JP" altLang="en-US" sz="800">
                  <a:solidFill>
                    <a:schemeClr val="tx1">
                      <a:lumMod val="65000"/>
                      <a:lumOff val="35000"/>
                    </a:schemeClr>
                  </a:solidFill>
                  <a:latin typeface="+mj-ea"/>
                  <a:ea typeface="+mj-ea"/>
                </a:rPr>
                <a:t>フォルダ</a:t>
              </a:r>
            </a:p>
          </p:txBody>
        </p:sp>
        <p:cxnSp>
          <p:nvCxnSpPr>
            <p:cNvPr id="111" name="コネクタ: カギ線 110">
              <a:extLst>
                <a:ext uri="{FF2B5EF4-FFF2-40B4-BE49-F238E27FC236}">
                  <a16:creationId xmlns:a16="http://schemas.microsoft.com/office/drawing/2014/main" id="{4E61F25F-9F2D-A6EE-8C31-7E7669523F30}"/>
                </a:ext>
              </a:extLst>
            </p:cNvPr>
            <p:cNvCxnSpPr>
              <a:cxnSpLocks/>
              <a:stCxn id="108" idx="0"/>
              <a:endCxn id="155" idx="2"/>
            </p:cNvCxnSpPr>
            <p:nvPr/>
          </p:nvCxnSpPr>
          <p:spPr>
            <a:xfrm rot="16200000" flipV="1">
              <a:off x="8664784" y="4080650"/>
              <a:ext cx="331751" cy="6349"/>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112" name="グループ化 111">
              <a:extLst>
                <a:ext uri="{FF2B5EF4-FFF2-40B4-BE49-F238E27FC236}">
                  <a16:creationId xmlns:a16="http://schemas.microsoft.com/office/drawing/2014/main" id="{6B8D1FC2-4DD7-8394-0F35-609880296DCD}"/>
                </a:ext>
              </a:extLst>
            </p:cNvPr>
            <p:cNvGrpSpPr/>
            <p:nvPr/>
          </p:nvGrpSpPr>
          <p:grpSpPr>
            <a:xfrm>
              <a:off x="7899812" y="4153361"/>
              <a:ext cx="433862" cy="397758"/>
              <a:chOff x="3509340" y="1621160"/>
              <a:chExt cx="394420" cy="361598"/>
            </a:xfrm>
          </p:grpSpPr>
          <p:pic>
            <p:nvPicPr>
              <p:cNvPr id="113" name="Picture 14" descr="GAS（Google Apps Script）を使ってみましょう | utelecon">
                <a:extLst>
                  <a:ext uri="{FF2B5EF4-FFF2-40B4-BE49-F238E27FC236}">
                    <a16:creationId xmlns:a16="http://schemas.microsoft.com/office/drawing/2014/main" id="{8AE3C2E0-FDA3-70CE-E426-FDDF99BE150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47139" y="1719484"/>
                <a:ext cx="263274" cy="263274"/>
              </a:xfrm>
              <a:prstGeom prst="rect">
                <a:avLst/>
              </a:prstGeom>
              <a:noFill/>
              <a:extLst>
                <a:ext uri="{909E8E84-426E-40DD-AFC4-6F175D3DCCD1}">
                  <a14:hiddenFill xmlns:a14="http://schemas.microsoft.com/office/drawing/2010/main">
                    <a:solidFill>
                      <a:srgbClr val="FFFFFF"/>
                    </a:solidFill>
                  </a14:hiddenFill>
                </a:ext>
              </a:extLst>
            </p:spPr>
          </p:pic>
          <p:sp>
            <p:nvSpPr>
              <p:cNvPr id="114" name="テキスト ボックス 113">
                <a:extLst>
                  <a:ext uri="{FF2B5EF4-FFF2-40B4-BE49-F238E27FC236}">
                    <a16:creationId xmlns:a16="http://schemas.microsoft.com/office/drawing/2014/main" id="{B798E48A-F967-8431-28C5-98A60E11CD5D}"/>
                  </a:ext>
                </a:extLst>
              </p:cNvPr>
              <p:cNvSpPr txBox="1"/>
              <p:nvPr/>
            </p:nvSpPr>
            <p:spPr>
              <a:xfrm>
                <a:off x="3509340" y="1621160"/>
                <a:ext cx="394420" cy="176583"/>
              </a:xfrm>
              <a:prstGeom prst="rect">
                <a:avLst/>
              </a:prstGeom>
              <a:noFill/>
            </p:spPr>
            <p:txBody>
              <a:bodyPr wrap="none" rtlCol="0">
                <a:spAutoFit/>
              </a:bodyPr>
              <a:lstStyle/>
              <a:p>
                <a:pPr algn="ctr"/>
                <a:r>
                  <a:rPr kumimoji="1" lang="en-US" altLang="ja-JP" sz="800">
                    <a:solidFill>
                      <a:schemeClr val="tx1">
                        <a:lumMod val="65000"/>
                        <a:lumOff val="35000"/>
                      </a:schemeClr>
                    </a:solidFill>
                    <a:latin typeface="+mj-ea"/>
                    <a:ea typeface="+mj-ea"/>
                  </a:rPr>
                  <a:t>GAS</a:t>
                </a:r>
                <a:r>
                  <a:rPr kumimoji="1" lang="ja-JP" altLang="en-US" sz="800">
                    <a:solidFill>
                      <a:schemeClr val="tx1">
                        <a:lumMod val="65000"/>
                        <a:lumOff val="35000"/>
                      </a:schemeClr>
                    </a:solidFill>
                    <a:latin typeface="+mj-ea"/>
                    <a:ea typeface="+mj-ea"/>
                  </a:rPr>
                  <a:t>④</a:t>
                </a:r>
                <a:endParaRPr kumimoji="1" lang="en-US" altLang="ja-JP" sz="800">
                  <a:solidFill>
                    <a:schemeClr val="tx1">
                      <a:lumMod val="65000"/>
                      <a:lumOff val="35000"/>
                    </a:schemeClr>
                  </a:solidFill>
                  <a:latin typeface="+mj-ea"/>
                  <a:ea typeface="+mj-ea"/>
                </a:endParaRPr>
              </a:p>
            </p:txBody>
          </p:sp>
        </p:grpSp>
        <p:sp>
          <p:nvSpPr>
            <p:cNvPr id="115" name="フローチャート: 処理 114">
              <a:extLst>
                <a:ext uri="{FF2B5EF4-FFF2-40B4-BE49-F238E27FC236}">
                  <a16:creationId xmlns:a16="http://schemas.microsoft.com/office/drawing/2014/main" id="{89423076-B19A-64CA-54F9-FE8B5F6721FD}"/>
                </a:ext>
              </a:extLst>
            </p:cNvPr>
            <p:cNvSpPr/>
            <p:nvPr/>
          </p:nvSpPr>
          <p:spPr>
            <a:xfrm>
              <a:off x="7496556" y="3379803"/>
              <a:ext cx="856479" cy="193713"/>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18000" rtlCol="0" anchor="ctr"/>
            <a:lstStyle/>
            <a:p>
              <a:pPr algn="ctr"/>
              <a:r>
                <a:rPr kumimoji="1" lang="ja-JP" altLang="en-US" sz="700">
                  <a:solidFill>
                    <a:schemeClr val="tx1">
                      <a:lumMod val="65000"/>
                      <a:lumOff val="35000"/>
                    </a:schemeClr>
                  </a:solidFill>
                  <a:latin typeface="+mj-ea"/>
                  <a:ea typeface="+mj-ea"/>
                </a:rPr>
                <a:t>一括登録添付用</a:t>
              </a:r>
              <a:endParaRPr kumimoji="1" lang="en-US" altLang="ja-JP" sz="700">
                <a:solidFill>
                  <a:schemeClr val="tx1">
                    <a:lumMod val="65000"/>
                    <a:lumOff val="35000"/>
                  </a:schemeClr>
                </a:solidFill>
                <a:latin typeface="+mj-ea"/>
                <a:ea typeface="+mj-ea"/>
              </a:endParaRPr>
            </a:p>
            <a:p>
              <a:pPr algn="ctr"/>
              <a:r>
                <a:rPr kumimoji="1" lang="ja-JP" altLang="en-US" sz="700">
                  <a:solidFill>
                    <a:schemeClr val="tx1">
                      <a:lumMod val="65000"/>
                      <a:lumOff val="35000"/>
                    </a:schemeClr>
                  </a:solidFill>
                  <a:latin typeface="+mj-ea"/>
                  <a:ea typeface="+mj-ea"/>
                </a:rPr>
                <a:t>（経費</a:t>
              </a:r>
              <a:r>
                <a:rPr kumimoji="1" lang="en-US" altLang="ja-JP" sz="700">
                  <a:solidFill>
                    <a:schemeClr val="tx1">
                      <a:lumMod val="65000"/>
                      <a:lumOff val="35000"/>
                    </a:schemeClr>
                  </a:solidFill>
                  <a:latin typeface="+mj-ea"/>
                  <a:ea typeface="+mj-ea"/>
                </a:rPr>
                <a:t>/</a:t>
              </a:r>
              <a:r>
                <a:rPr kumimoji="1" lang="ja-JP" altLang="en-US" sz="700">
                  <a:solidFill>
                    <a:schemeClr val="tx1">
                      <a:lumMod val="65000"/>
                      <a:lumOff val="35000"/>
                    </a:schemeClr>
                  </a:solidFill>
                  <a:latin typeface="+mj-ea"/>
                  <a:ea typeface="+mj-ea"/>
                </a:rPr>
                <a:t>原価）</a:t>
              </a:r>
            </a:p>
          </p:txBody>
        </p:sp>
        <p:sp>
          <p:nvSpPr>
            <p:cNvPr id="116" name="フローチャート: 処理 115">
              <a:extLst>
                <a:ext uri="{FF2B5EF4-FFF2-40B4-BE49-F238E27FC236}">
                  <a16:creationId xmlns:a16="http://schemas.microsoft.com/office/drawing/2014/main" id="{68DA5081-8495-978A-9B31-558C5008663A}"/>
                </a:ext>
              </a:extLst>
            </p:cNvPr>
            <p:cNvSpPr/>
            <p:nvPr/>
          </p:nvSpPr>
          <p:spPr>
            <a:xfrm>
              <a:off x="8611105" y="2922084"/>
              <a:ext cx="432757" cy="213084"/>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18000" rtlCol="0" anchor="ctr"/>
            <a:lstStyle/>
            <a:p>
              <a:pPr algn="ctr"/>
              <a:r>
                <a:rPr lang="en-US" altLang="ja-JP" sz="900">
                  <a:solidFill>
                    <a:schemeClr val="tx1">
                      <a:lumMod val="65000"/>
                      <a:lumOff val="35000"/>
                    </a:schemeClr>
                  </a:solidFill>
                  <a:latin typeface="+mj-ea"/>
                  <a:ea typeface="+mj-ea"/>
                </a:rPr>
                <a:t>Neko</a:t>
              </a:r>
              <a:endParaRPr lang="ja-JP" altLang="en-US" sz="900">
                <a:solidFill>
                  <a:schemeClr val="tx1">
                    <a:lumMod val="65000"/>
                    <a:lumOff val="35000"/>
                  </a:schemeClr>
                </a:solidFill>
                <a:latin typeface="+mj-ea"/>
                <a:ea typeface="+mj-ea"/>
              </a:endParaRPr>
            </a:p>
          </p:txBody>
        </p:sp>
        <p:cxnSp>
          <p:nvCxnSpPr>
            <p:cNvPr id="117" name="コネクタ: カギ線 116">
              <a:extLst>
                <a:ext uri="{FF2B5EF4-FFF2-40B4-BE49-F238E27FC236}">
                  <a16:creationId xmlns:a16="http://schemas.microsoft.com/office/drawing/2014/main" id="{D857D57B-77D0-E559-0758-14E7DA70CA23}"/>
                </a:ext>
              </a:extLst>
            </p:cNvPr>
            <p:cNvCxnSpPr>
              <a:cxnSpLocks/>
              <a:stCxn id="7" idx="3"/>
              <a:endCxn id="116" idx="1"/>
            </p:cNvCxnSpPr>
            <p:nvPr/>
          </p:nvCxnSpPr>
          <p:spPr>
            <a:xfrm>
              <a:off x="8436957" y="2980977"/>
              <a:ext cx="174148" cy="47649"/>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18" name="テキスト ボックス 117">
              <a:extLst>
                <a:ext uri="{FF2B5EF4-FFF2-40B4-BE49-F238E27FC236}">
                  <a16:creationId xmlns:a16="http://schemas.microsoft.com/office/drawing/2014/main" id="{7D78F144-CA5B-6934-D241-FBB913FA381D}"/>
                </a:ext>
              </a:extLst>
            </p:cNvPr>
            <p:cNvSpPr txBox="1"/>
            <p:nvPr/>
          </p:nvSpPr>
          <p:spPr>
            <a:xfrm>
              <a:off x="4127278" y="1255740"/>
              <a:ext cx="443979" cy="194241"/>
            </a:xfrm>
            <a:prstGeom prst="rect">
              <a:avLst/>
            </a:prstGeom>
            <a:noFill/>
          </p:spPr>
          <p:txBody>
            <a:bodyPr wrap="none" rtlCol="0">
              <a:spAutoFit/>
            </a:bodyPr>
            <a:lstStyle/>
            <a:p>
              <a:r>
                <a:rPr kumimoji="1" lang="ja-JP" altLang="en-US" sz="800">
                  <a:solidFill>
                    <a:schemeClr val="tx1">
                      <a:lumMod val="65000"/>
                      <a:lumOff val="35000"/>
                    </a:schemeClr>
                  </a:solidFill>
                  <a:latin typeface="+mj-ea"/>
                  <a:ea typeface="+mj-ea"/>
                </a:rPr>
                <a:t>書込み</a:t>
              </a:r>
              <a:endParaRPr kumimoji="1" lang="en-US" altLang="ja-JP" sz="800">
                <a:solidFill>
                  <a:schemeClr val="tx1">
                    <a:lumMod val="65000"/>
                    <a:lumOff val="35000"/>
                  </a:schemeClr>
                </a:solidFill>
                <a:latin typeface="+mj-ea"/>
                <a:ea typeface="+mj-ea"/>
              </a:endParaRPr>
            </a:p>
          </p:txBody>
        </p:sp>
        <p:sp>
          <p:nvSpPr>
            <p:cNvPr id="119" name="テキスト ボックス 118">
              <a:extLst>
                <a:ext uri="{FF2B5EF4-FFF2-40B4-BE49-F238E27FC236}">
                  <a16:creationId xmlns:a16="http://schemas.microsoft.com/office/drawing/2014/main" id="{CCB9C169-A00E-7962-9486-682AD11697BA}"/>
                </a:ext>
              </a:extLst>
            </p:cNvPr>
            <p:cNvSpPr txBox="1"/>
            <p:nvPr/>
          </p:nvSpPr>
          <p:spPr>
            <a:xfrm>
              <a:off x="4127278" y="564206"/>
              <a:ext cx="351483" cy="194241"/>
            </a:xfrm>
            <a:prstGeom prst="rect">
              <a:avLst/>
            </a:prstGeom>
            <a:noFill/>
          </p:spPr>
          <p:txBody>
            <a:bodyPr wrap="none" rtlCol="0">
              <a:spAutoFit/>
            </a:bodyPr>
            <a:lstStyle/>
            <a:p>
              <a:r>
                <a:rPr kumimoji="1" lang="ja-JP" altLang="en-US" sz="800">
                  <a:solidFill>
                    <a:schemeClr val="tx1">
                      <a:lumMod val="65000"/>
                      <a:lumOff val="35000"/>
                    </a:schemeClr>
                  </a:solidFill>
                  <a:latin typeface="+mj-ea"/>
                  <a:ea typeface="+mj-ea"/>
                </a:rPr>
                <a:t>格納</a:t>
              </a:r>
              <a:endParaRPr kumimoji="1" lang="en-US" altLang="ja-JP" sz="800">
                <a:solidFill>
                  <a:schemeClr val="tx1">
                    <a:lumMod val="65000"/>
                    <a:lumOff val="35000"/>
                  </a:schemeClr>
                </a:solidFill>
                <a:latin typeface="+mj-ea"/>
                <a:ea typeface="+mj-ea"/>
              </a:endParaRPr>
            </a:p>
          </p:txBody>
        </p:sp>
        <p:sp>
          <p:nvSpPr>
            <p:cNvPr id="120" name="テキスト ボックス 119">
              <a:extLst>
                <a:ext uri="{FF2B5EF4-FFF2-40B4-BE49-F238E27FC236}">
                  <a16:creationId xmlns:a16="http://schemas.microsoft.com/office/drawing/2014/main" id="{048F2FA4-5E26-6428-BA3C-2C88A32BAD43}"/>
                </a:ext>
              </a:extLst>
            </p:cNvPr>
            <p:cNvSpPr txBox="1"/>
            <p:nvPr/>
          </p:nvSpPr>
          <p:spPr>
            <a:xfrm>
              <a:off x="4127278" y="4617394"/>
              <a:ext cx="351483" cy="194241"/>
            </a:xfrm>
            <a:prstGeom prst="rect">
              <a:avLst/>
            </a:prstGeom>
            <a:noFill/>
          </p:spPr>
          <p:txBody>
            <a:bodyPr wrap="none" rtlCol="0">
              <a:spAutoFit/>
            </a:bodyPr>
            <a:lstStyle/>
            <a:p>
              <a:r>
                <a:rPr kumimoji="1" lang="ja-JP" altLang="en-US" sz="800">
                  <a:solidFill>
                    <a:schemeClr val="tx1">
                      <a:lumMod val="65000"/>
                      <a:lumOff val="35000"/>
                    </a:schemeClr>
                  </a:solidFill>
                  <a:latin typeface="+mj-ea"/>
                  <a:ea typeface="+mj-ea"/>
                </a:rPr>
                <a:t>格納</a:t>
              </a:r>
              <a:endParaRPr kumimoji="1" lang="en-US" altLang="ja-JP" sz="800">
                <a:solidFill>
                  <a:schemeClr val="tx1">
                    <a:lumMod val="65000"/>
                    <a:lumOff val="35000"/>
                  </a:schemeClr>
                </a:solidFill>
                <a:latin typeface="+mj-ea"/>
                <a:ea typeface="+mj-ea"/>
              </a:endParaRPr>
            </a:p>
          </p:txBody>
        </p:sp>
        <p:sp>
          <p:nvSpPr>
            <p:cNvPr id="121" name="フローチャート: 処理 120">
              <a:extLst>
                <a:ext uri="{FF2B5EF4-FFF2-40B4-BE49-F238E27FC236}">
                  <a16:creationId xmlns:a16="http://schemas.microsoft.com/office/drawing/2014/main" id="{E21A6462-472C-AC1E-9D35-571D1727C1A5}"/>
                </a:ext>
              </a:extLst>
            </p:cNvPr>
            <p:cNvSpPr/>
            <p:nvPr/>
          </p:nvSpPr>
          <p:spPr>
            <a:xfrm>
              <a:off x="913589" y="4679447"/>
              <a:ext cx="1228239" cy="357025"/>
            </a:xfrm>
            <a:prstGeom prst="flowChartProcess">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kumimoji="1" lang="en-US" altLang="ja-JP" sz="800">
                  <a:solidFill>
                    <a:schemeClr val="tx1">
                      <a:lumMod val="65000"/>
                      <a:lumOff val="35000"/>
                    </a:schemeClr>
                  </a:solidFill>
                  <a:latin typeface="+mj-ea"/>
                  <a:ea typeface="+mj-ea"/>
                </a:rPr>
                <a:t>AppSheet</a:t>
              </a:r>
              <a:r>
                <a:rPr kumimoji="1" lang="ja-JP" altLang="en-US" sz="800">
                  <a:solidFill>
                    <a:schemeClr val="tx1">
                      <a:lumMod val="65000"/>
                      <a:lumOff val="35000"/>
                    </a:schemeClr>
                  </a:solidFill>
                  <a:latin typeface="+mj-ea"/>
                  <a:ea typeface="+mj-ea"/>
                </a:rPr>
                <a:t>権限管理</a:t>
              </a:r>
              <a:endParaRPr kumimoji="1" lang="en-US" altLang="ja-JP" sz="800">
                <a:solidFill>
                  <a:schemeClr val="tx1">
                    <a:lumMod val="65000"/>
                    <a:lumOff val="35000"/>
                  </a:schemeClr>
                </a:solidFill>
                <a:latin typeface="+mj-ea"/>
                <a:ea typeface="+mj-ea"/>
              </a:endParaRPr>
            </a:p>
          </p:txBody>
        </p:sp>
        <p:sp>
          <p:nvSpPr>
            <p:cNvPr id="123" name="フローチャート: 処理 122">
              <a:extLst>
                <a:ext uri="{FF2B5EF4-FFF2-40B4-BE49-F238E27FC236}">
                  <a16:creationId xmlns:a16="http://schemas.microsoft.com/office/drawing/2014/main" id="{5CBAACB8-3309-17DA-DD3E-DF0E417A5F28}"/>
                </a:ext>
              </a:extLst>
            </p:cNvPr>
            <p:cNvSpPr/>
            <p:nvPr/>
          </p:nvSpPr>
          <p:spPr>
            <a:xfrm>
              <a:off x="1247618" y="4851910"/>
              <a:ext cx="584986" cy="145540"/>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ja-JP" altLang="en-US" sz="800">
                  <a:solidFill>
                    <a:schemeClr val="tx1">
                      <a:lumMod val="65000"/>
                      <a:lumOff val="35000"/>
                    </a:schemeClr>
                  </a:solidFill>
                  <a:latin typeface="+mj-ea"/>
                  <a:ea typeface="+mj-ea"/>
                </a:rPr>
                <a:t>部門</a:t>
              </a:r>
            </a:p>
          </p:txBody>
        </p:sp>
        <p:pic>
          <p:nvPicPr>
            <p:cNvPr id="124" name="Picture 10" descr="PNGとSVGの Googleスプレッドシート カラーアイコン">
              <a:extLst>
                <a:ext uri="{FF2B5EF4-FFF2-40B4-BE49-F238E27FC236}">
                  <a16:creationId xmlns:a16="http://schemas.microsoft.com/office/drawing/2014/main" id="{FCA89D4C-135C-27B2-7320-75F4A3CCA8D2}"/>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6876" y="4687200"/>
              <a:ext cx="197275" cy="185670"/>
            </a:xfrm>
            <a:prstGeom prst="rect">
              <a:avLst/>
            </a:prstGeom>
            <a:noFill/>
            <a:extLst>
              <a:ext uri="{909E8E84-426E-40DD-AFC4-6F175D3DCCD1}">
                <a14:hiddenFill xmlns:a14="http://schemas.microsoft.com/office/drawing/2010/main">
                  <a:solidFill>
                    <a:srgbClr val="FFFFFF"/>
                  </a:solidFill>
                </a14:hiddenFill>
              </a:ext>
            </a:extLst>
          </p:spPr>
        </p:pic>
        <p:sp>
          <p:nvSpPr>
            <p:cNvPr id="125" name="矢印: 下 124">
              <a:extLst>
                <a:ext uri="{FF2B5EF4-FFF2-40B4-BE49-F238E27FC236}">
                  <a16:creationId xmlns:a16="http://schemas.microsoft.com/office/drawing/2014/main" id="{ABB3719C-A869-2A80-F7FE-64ECCBDD9B8B}"/>
                </a:ext>
              </a:extLst>
            </p:cNvPr>
            <p:cNvSpPr/>
            <p:nvPr/>
          </p:nvSpPr>
          <p:spPr>
            <a:xfrm rot="16200000">
              <a:off x="518823" y="1888986"/>
              <a:ext cx="718790" cy="242736"/>
            </a:xfrm>
            <a:prstGeom prst="downArrow">
              <a:avLst>
                <a:gd name="adj1" fmla="val 58867"/>
                <a:gd name="adj2" fmla="val 50000"/>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kumimoji="1" lang="ja-JP" altLang="en-US" sz="900">
                <a:solidFill>
                  <a:srgbClr val="FF0000"/>
                </a:solidFill>
              </a:endParaRPr>
            </a:p>
          </p:txBody>
        </p:sp>
        <p:sp>
          <p:nvSpPr>
            <p:cNvPr id="126" name="テキスト ボックス 125">
              <a:extLst>
                <a:ext uri="{FF2B5EF4-FFF2-40B4-BE49-F238E27FC236}">
                  <a16:creationId xmlns:a16="http://schemas.microsoft.com/office/drawing/2014/main" id="{E5C53AAB-AFA5-B875-F0AE-1513248933EA}"/>
                </a:ext>
              </a:extLst>
            </p:cNvPr>
            <p:cNvSpPr txBox="1"/>
            <p:nvPr/>
          </p:nvSpPr>
          <p:spPr>
            <a:xfrm>
              <a:off x="694194" y="1908761"/>
              <a:ext cx="351483" cy="194241"/>
            </a:xfrm>
            <a:prstGeom prst="rect">
              <a:avLst/>
            </a:prstGeom>
            <a:noFill/>
          </p:spPr>
          <p:txBody>
            <a:bodyPr wrap="none" rtlCol="0">
              <a:spAutoFit/>
            </a:bodyPr>
            <a:lstStyle/>
            <a:p>
              <a:r>
                <a:rPr kumimoji="1" lang="ja-JP" altLang="en-US" sz="800">
                  <a:solidFill>
                    <a:schemeClr val="tx1">
                      <a:lumMod val="65000"/>
                      <a:lumOff val="35000"/>
                    </a:schemeClr>
                  </a:solidFill>
                  <a:latin typeface="+mj-ea"/>
                  <a:ea typeface="+mj-ea"/>
                </a:rPr>
                <a:t>入力</a:t>
              </a:r>
              <a:endParaRPr kumimoji="1" lang="en-US" altLang="ja-JP" sz="800">
                <a:solidFill>
                  <a:schemeClr val="tx1">
                    <a:lumMod val="65000"/>
                    <a:lumOff val="35000"/>
                  </a:schemeClr>
                </a:solidFill>
                <a:latin typeface="+mj-ea"/>
                <a:ea typeface="+mj-ea"/>
              </a:endParaRPr>
            </a:p>
          </p:txBody>
        </p:sp>
        <p:cxnSp>
          <p:nvCxnSpPr>
            <p:cNvPr id="128" name="コネクタ: カギ線 127">
              <a:extLst>
                <a:ext uri="{FF2B5EF4-FFF2-40B4-BE49-F238E27FC236}">
                  <a16:creationId xmlns:a16="http://schemas.microsoft.com/office/drawing/2014/main" id="{A210C996-095C-A59D-E710-A709B78334C5}"/>
                </a:ext>
              </a:extLst>
            </p:cNvPr>
            <p:cNvCxnSpPr>
              <a:cxnSpLocks/>
              <a:stCxn id="167" idx="3"/>
              <a:endCxn id="189" idx="1"/>
            </p:cNvCxnSpPr>
            <p:nvPr/>
          </p:nvCxnSpPr>
          <p:spPr>
            <a:xfrm>
              <a:off x="3002220" y="2493084"/>
              <a:ext cx="1522373" cy="1264990"/>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32" name="コネクタ: カギ線 131">
              <a:extLst>
                <a:ext uri="{FF2B5EF4-FFF2-40B4-BE49-F238E27FC236}">
                  <a16:creationId xmlns:a16="http://schemas.microsoft.com/office/drawing/2014/main" id="{93D7D993-D2C3-990C-AB50-2BA97AA49E98}"/>
                </a:ext>
              </a:extLst>
            </p:cNvPr>
            <p:cNvCxnSpPr>
              <a:cxnSpLocks/>
              <a:stCxn id="176" idx="3"/>
              <a:endCxn id="27" idx="1"/>
            </p:cNvCxnSpPr>
            <p:nvPr/>
          </p:nvCxnSpPr>
          <p:spPr>
            <a:xfrm>
              <a:off x="3002220" y="2260640"/>
              <a:ext cx="1522373" cy="2516677"/>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33" name="フローチャート: 処理 132">
              <a:extLst>
                <a:ext uri="{FF2B5EF4-FFF2-40B4-BE49-F238E27FC236}">
                  <a16:creationId xmlns:a16="http://schemas.microsoft.com/office/drawing/2014/main" id="{3502D1F7-0A81-5E1D-83C4-2630A13F6450}"/>
                </a:ext>
              </a:extLst>
            </p:cNvPr>
            <p:cNvSpPr/>
            <p:nvPr/>
          </p:nvSpPr>
          <p:spPr>
            <a:xfrm>
              <a:off x="4531107" y="1535957"/>
              <a:ext cx="856478" cy="180000"/>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18000" rtlCol="0" anchor="ctr"/>
            <a:lstStyle/>
            <a:p>
              <a:pPr algn="ctr"/>
              <a:r>
                <a:rPr kumimoji="1" lang="ja-JP" altLang="en-US" sz="800">
                  <a:solidFill>
                    <a:schemeClr val="tx1">
                      <a:lumMod val="65000"/>
                      <a:lumOff val="35000"/>
                    </a:schemeClr>
                  </a:solidFill>
                  <a:latin typeface="+mj-ea"/>
                  <a:ea typeface="+mj-ea"/>
                </a:rPr>
                <a:t>予実</a:t>
              </a:r>
            </a:p>
          </p:txBody>
        </p:sp>
        <p:sp>
          <p:nvSpPr>
            <p:cNvPr id="135" name="フローチャート: 処理 134">
              <a:extLst>
                <a:ext uri="{FF2B5EF4-FFF2-40B4-BE49-F238E27FC236}">
                  <a16:creationId xmlns:a16="http://schemas.microsoft.com/office/drawing/2014/main" id="{68BCFC8A-8C40-2F94-325A-0F368D7FA6EE}"/>
                </a:ext>
              </a:extLst>
            </p:cNvPr>
            <p:cNvSpPr/>
            <p:nvPr/>
          </p:nvSpPr>
          <p:spPr>
            <a:xfrm>
              <a:off x="6054014" y="2146486"/>
              <a:ext cx="856478" cy="180000"/>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18000" rtlCol="0" anchor="ctr"/>
            <a:lstStyle/>
            <a:p>
              <a:pPr algn="ctr"/>
              <a:r>
                <a:rPr kumimoji="1" lang="ja-JP" altLang="en-US" sz="800">
                  <a:solidFill>
                    <a:schemeClr val="tx1">
                      <a:lumMod val="65000"/>
                      <a:lumOff val="35000"/>
                    </a:schemeClr>
                  </a:solidFill>
                  <a:latin typeface="+mj-ea"/>
                  <a:ea typeface="+mj-ea"/>
                </a:rPr>
                <a:t>支払予定データ</a:t>
              </a:r>
            </a:p>
          </p:txBody>
        </p:sp>
        <p:sp>
          <p:nvSpPr>
            <p:cNvPr id="136" name="フローチャート: 処理 135">
              <a:extLst>
                <a:ext uri="{FF2B5EF4-FFF2-40B4-BE49-F238E27FC236}">
                  <a16:creationId xmlns:a16="http://schemas.microsoft.com/office/drawing/2014/main" id="{362D0EEA-BE4A-117A-2C58-0BB9D9634E4E}"/>
                </a:ext>
              </a:extLst>
            </p:cNvPr>
            <p:cNvSpPr/>
            <p:nvPr/>
          </p:nvSpPr>
          <p:spPr>
            <a:xfrm>
              <a:off x="6039172" y="4184658"/>
              <a:ext cx="841527" cy="383435"/>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kumimoji="1" lang="ja-JP" altLang="en-US" sz="800">
                <a:solidFill>
                  <a:schemeClr val="tx1">
                    <a:lumMod val="65000"/>
                    <a:lumOff val="35000"/>
                  </a:schemeClr>
                </a:solidFill>
                <a:latin typeface="+mj-ea"/>
                <a:ea typeface="+mj-ea"/>
              </a:endParaRPr>
            </a:p>
          </p:txBody>
        </p:sp>
        <p:grpSp>
          <p:nvGrpSpPr>
            <p:cNvPr id="137" name="グループ化 136">
              <a:extLst>
                <a:ext uri="{FF2B5EF4-FFF2-40B4-BE49-F238E27FC236}">
                  <a16:creationId xmlns:a16="http://schemas.microsoft.com/office/drawing/2014/main" id="{AC35FD89-F0D8-B731-4852-795B395093EE}"/>
                </a:ext>
              </a:extLst>
            </p:cNvPr>
            <p:cNvGrpSpPr/>
            <p:nvPr/>
          </p:nvGrpSpPr>
          <p:grpSpPr>
            <a:xfrm>
              <a:off x="6098191" y="4286150"/>
              <a:ext cx="732231" cy="191770"/>
              <a:chOff x="6098191" y="4292500"/>
              <a:chExt cx="732231" cy="191770"/>
            </a:xfrm>
          </p:grpSpPr>
          <p:sp>
            <p:nvSpPr>
              <p:cNvPr id="138" name="四角形: 角を丸くする 137">
                <a:extLst>
                  <a:ext uri="{FF2B5EF4-FFF2-40B4-BE49-F238E27FC236}">
                    <a16:creationId xmlns:a16="http://schemas.microsoft.com/office/drawing/2014/main" id="{8A481A65-2590-A115-6FA9-A61689B6FBED}"/>
                  </a:ext>
                </a:extLst>
              </p:cNvPr>
              <p:cNvSpPr/>
              <p:nvPr/>
            </p:nvSpPr>
            <p:spPr>
              <a:xfrm>
                <a:off x="6098191" y="4292500"/>
                <a:ext cx="732231" cy="191770"/>
              </a:xfrm>
              <a:prstGeom prst="round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ja-JP" altLang="en-US" sz="800">
                    <a:solidFill>
                      <a:schemeClr val="tx1">
                        <a:lumMod val="65000"/>
                        <a:lumOff val="35000"/>
                      </a:schemeClr>
                    </a:solidFill>
                    <a:latin typeface="+mj-ea"/>
                    <a:ea typeface="+mj-ea"/>
                  </a:rPr>
                  <a:t>　生成</a:t>
                </a:r>
                <a:r>
                  <a:rPr kumimoji="1" lang="en-US" altLang="ja-JP" sz="800">
                    <a:solidFill>
                      <a:schemeClr val="tx1">
                        <a:lumMod val="65000"/>
                        <a:lumOff val="35000"/>
                      </a:schemeClr>
                    </a:solidFill>
                    <a:latin typeface="+mj-ea"/>
                    <a:ea typeface="+mj-ea"/>
                  </a:rPr>
                  <a:t>AI</a:t>
                </a:r>
                <a:endParaRPr kumimoji="1" lang="ja-JP" altLang="en-US" sz="800">
                  <a:solidFill>
                    <a:schemeClr val="tx1">
                      <a:lumMod val="65000"/>
                      <a:lumOff val="35000"/>
                    </a:schemeClr>
                  </a:solidFill>
                  <a:latin typeface="+mj-ea"/>
                  <a:ea typeface="+mj-ea"/>
                </a:endParaRPr>
              </a:p>
            </p:txBody>
          </p:sp>
          <p:pic>
            <p:nvPicPr>
              <p:cNvPr id="139" name="Picture 2" descr="Google GeminiのAndroid - UptodownからAPKをダウンロードしよう">
                <a:extLst>
                  <a:ext uri="{FF2B5EF4-FFF2-40B4-BE49-F238E27FC236}">
                    <a16:creationId xmlns:a16="http://schemas.microsoft.com/office/drawing/2014/main" id="{A7C22452-969C-F022-DE25-08AE381DA1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7633" y="4308842"/>
                <a:ext cx="159840" cy="150250"/>
              </a:xfrm>
              <a:prstGeom prst="rect">
                <a:avLst/>
              </a:prstGeom>
              <a:noFill/>
              <a:extLst>
                <a:ext uri="{909E8E84-426E-40DD-AFC4-6F175D3DCCD1}">
                  <a14:hiddenFill xmlns:a14="http://schemas.microsoft.com/office/drawing/2010/main">
                    <a:solidFill>
                      <a:srgbClr val="FFFFFF"/>
                    </a:solidFill>
                  </a14:hiddenFill>
                </a:ext>
              </a:extLst>
            </p:spPr>
          </p:pic>
        </p:grpSp>
        <p:sp>
          <p:nvSpPr>
            <p:cNvPr id="140" name="矢印: 折線 139">
              <a:extLst>
                <a:ext uri="{FF2B5EF4-FFF2-40B4-BE49-F238E27FC236}">
                  <a16:creationId xmlns:a16="http://schemas.microsoft.com/office/drawing/2014/main" id="{1CD191E0-6CE0-69D7-FA35-880DC7D98CB9}"/>
                </a:ext>
              </a:extLst>
            </p:cNvPr>
            <p:cNvSpPr/>
            <p:nvPr/>
          </p:nvSpPr>
          <p:spPr>
            <a:xfrm flipV="1">
              <a:off x="5875924" y="3996880"/>
              <a:ext cx="186570" cy="418289"/>
            </a:xfrm>
            <a:prstGeom prst="bentArrow">
              <a:avLst>
                <a:gd name="adj1" fmla="val 25000"/>
                <a:gd name="adj2" fmla="val 25000"/>
                <a:gd name="adj3" fmla="val 25000"/>
                <a:gd name="adj4" fmla="val 20597"/>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kumimoji="1" lang="ja-JP" altLang="en-US" sz="900">
                <a:solidFill>
                  <a:srgbClr val="FF0000"/>
                </a:solidFill>
              </a:endParaRPr>
            </a:p>
          </p:txBody>
        </p:sp>
        <p:sp>
          <p:nvSpPr>
            <p:cNvPr id="141" name="矢印: 折線 140">
              <a:extLst>
                <a:ext uri="{FF2B5EF4-FFF2-40B4-BE49-F238E27FC236}">
                  <a16:creationId xmlns:a16="http://schemas.microsoft.com/office/drawing/2014/main" id="{4FCEE9C0-711A-6868-2707-E89BDAFAF77C}"/>
                </a:ext>
              </a:extLst>
            </p:cNvPr>
            <p:cNvSpPr/>
            <p:nvPr/>
          </p:nvSpPr>
          <p:spPr>
            <a:xfrm rot="16200000" flipV="1">
              <a:off x="6777313" y="4101480"/>
              <a:ext cx="418235" cy="190095"/>
            </a:xfrm>
            <a:prstGeom prst="bentArrow">
              <a:avLst>
                <a:gd name="adj1" fmla="val 25000"/>
                <a:gd name="adj2" fmla="val 25000"/>
                <a:gd name="adj3" fmla="val 25000"/>
                <a:gd name="adj4" fmla="val 20597"/>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kumimoji="1" lang="ja-JP" altLang="en-US" sz="900">
                <a:solidFill>
                  <a:srgbClr val="FF0000"/>
                </a:solidFill>
              </a:endParaRPr>
            </a:p>
          </p:txBody>
        </p:sp>
        <p:sp>
          <p:nvSpPr>
            <p:cNvPr id="143" name="テキスト ボックス 142">
              <a:extLst>
                <a:ext uri="{FF2B5EF4-FFF2-40B4-BE49-F238E27FC236}">
                  <a16:creationId xmlns:a16="http://schemas.microsoft.com/office/drawing/2014/main" id="{3A81AB44-33E3-BFDF-6480-8B8CC13A7E35}"/>
                </a:ext>
              </a:extLst>
            </p:cNvPr>
            <p:cNvSpPr txBox="1"/>
            <p:nvPr/>
          </p:nvSpPr>
          <p:spPr>
            <a:xfrm>
              <a:off x="5736660" y="4102587"/>
              <a:ext cx="328359" cy="277487"/>
            </a:xfrm>
            <a:prstGeom prst="rect">
              <a:avLst/>
            </a:prstGeom>
            <a:noFill/>
          </p:spPr>
          <p:txBody>
            <a:bodyPr wrap="none" rtlCol="0">
              <a:spAutoFit/>
            </a:bodyPr>
            <a:lstStyle/>
            <a:p>
              <a:r>
                <a:rPr kumimoji="1" lang="ja-JP" altLang="en-US" sz="700">
                  <a:solidFill>
                    <a:schemeClr val="tx1">
                      <a:lumMod val="65000"/>
                      <a:lumOff val="35000"/>
                    </a:schemeClr>
                  </a:solidFill>
                  <a:latin typeface="+mj-ea"/>
                  <a:ea typeface="+mj-ea"/>
                </a:rPr>
                <a:t>手動</a:t>
              </a:r>
              <a:endParaRPr kumimoji="1" lang="en-US" altLang="ja-JP" sz="700">
                <a:solidFill>
                  <a:schemeClr val="tx1">
                    <a:lumMod val="65000"/>
                    <a:lumOff val="35000"/>
                  </a:schemeClr>
                </a:solidFill>
                <a:latin typeface="+mj-ea"/>
                <a:ea typeface="+mj-ea"/>
              </a:endParaRPr>
            </a:p>
            <a:p>
              <a:r>
                <a:rPr kumimoji="1" lang="ja-JP" altLang="en-US" sz="700">
                  <a:solidFill>
                    <a:schemeClr val="tx1">
                      <a:lumMod val="65000"/>
                      <a:lumOff val="35000"/>
                    </a:schemeClr>
                  </a:solidFill>
                  <a:latin typeface="+mj-ea"/>
                  <a:ea typeface="+mj-ea"/>
                </a:rPr>
                <a:t>転記</a:t>
              </a:r>
              <a:endParaRPr kumimoji="1" lang="en-US" altLang="ja-JP" sz="700">
                <a:solidFill>
                  <a:schemeClr val="tx1">
                    <a:lumMod val="65000"/>
                    <a:lumOff val="35000"/>
                  </a:schemeClr>
                </a:solidFill>
                <a:latin typeface="+mj-ea"/>
                <a:ea typeface="+mj-ea"/>
              </a:endParaRPr>
            </a:p>
          </p:txBody>
        </p:sp>
        <p:sp>
          <p:nvSpPr>
            <p:cNvPr id="144" name="テキスト ボックス 143">
              <a:extLst>
                <a:ext uri="{FF2B5EF4-FFF2-40B4-BE49-F238E27FC236}">
                  <a16:creationId xmlns:a16="http://schemas.microsoft.com/office/drawing/2014/main" id="{ADECF4D7-16BA-85DC-4CFE-DD37C72D6D6B}"/>
                </a:ext>
              </a:extLst>
            </p:cNvPr>
            <p:cNvSpPr txBox="1"/>
            <p:nvPr/>
          </p:nvSpPr>
          <p:spPr>
            <a:xfrm>
              <a:off x="6875389" y="4102587"/>
              <a:ext cx="328359" cy="277487"/>
            </a:xfrm>
            <a:prstGeom prst="rect">
              <a:avLst/>
            </a:prstGeom>
            <a:noFill/>
          </p:spPr>
          <p:txBody>
            <a:bodyPr wrap="none" rtlCol="0">
              <a:spAutoFit/>
            </a:bodyPr>
            <a:lstStyle/>
            <a:p>
              <a:r>
                <a:rPr kumimoji="1" lang="ja-JP" altLang="en-US" sz="700">
                  <a:solidFill>
                    <a:schemeClr val="tx1">
                      <a:lumMod val="65000"/>
                      <a:lumOff val="35000"/>
                    </a:schemeClr>
                  </a:solidFill>
                  <a:latin typeface="+mj-ea"/>
                  <a:ea typeface="+mj-ea"/>
                </a:rPr>
                <a:t>手動</a:t>
              </a:r>
              <a:endParaRPr kumimoji="1" lang="en-US" altLang="ja-JP" sz="700">
                <a:solidFill>
                  <a:schemeClr val="tx1">
                    <a:lumMod val="65000"/>
                    <a:lumOff val="35000"/>
                  </a:schemeClr>
                </a:solidFill>
                <a:latin typeface="+mj-ea"/>
                <a:ea typeface="+mj-ea"/>
              </a:endParaRPr>
            </a:p>
            <a:p>
              <a:r>
                <a:rPr kumimoji="1" lang="ja-JP" altLang="en-US" sz="700">
                  <a:solidFill>
                    <a:schemeClr val="tx1">
                      <a:lumMod val="65000"/>
                      <a:lumOff val="35000"/>
                    </a:schemeClr>
                  </a:solidFill>
                  <a:latin typeface="+mj-ea"/>
                  <a:ea typeface="+mj-ea"/>
                </a:rPr>
                <a:t>転記</a:t>
              </a:r>
              <a:endParaRPr kumimoji="1" lang="en-US" altLang="ja-JP" sz="700">
                <a:solidFill>
                  <a:schemeClr val="tx1">
                    <a:lumMod val="65000"/>
                    <a:lumOff val="35000"/>
                  </a:schemeClr>
                </a:solidFill>
                <a:latin typeface="+mj-ea"/>
                <a:ea typeface="+mj-ea"/>
              </a:endParaRPr>
            </a:p>
          </p:txBody>
        </p:sp>
        <p:sp>
          <p:nvSpPr>
            <p:cNvPr id="145" name="テキスト ボックス 144">
              <a:extLst>
                <a:ext uri="{FF2B5EF4-FFF2-40B4-BE49-F238E27FC236}">
                  <a16:creationId xmlns:a16="http://schemas.microsoft.com/office/drawing/2014/main" id="{C187F45F-2959-CF1B-8B28-641B7D5F5555}"/>
                </a:ext>
              </a:extLst>
            </p:cNvPr>
            <p:cNvSpPr txBox="1"/>
            <p:nvPr/>
          </p:nvSpPr>
          <p:spPr>
            <a:xfrm>
              <a:off x="6173580" y="2803841"/>
              <a:ext cx="328359" cy="277487"/>
            </a:xfrm>
            <a:prstGeom prst="rect">
              <a:avLst/>
            </a:prstGeom>
            <a:noFill/>
          </p:spPr>
          <p:txBody>
            <a:bodyPr wrap="none" rtlCol="0">
              <a:spAutoFit/>
            </a:bodyPr>
            <a:lstStyle/>
            <a:p>
              <a:r>
                <a:rPr kumimoji="1" lang="ja-JP" altLang="en-US" sz="700">
                  <a:solidFill>
                    <a:schemeClr val="tx1">
                      <a:lumMod val="65000"/>
                      <a:lumOff val="35000"/>
                    </a:schemeClr>
                  </a:solidFill>
                  <a:latin typeface="+mj-ea"/>
                  <a:ea typeface="+mj-ea"/>
                </a:rPr>
                <a:t>手動</a:t>
              </a:r>
              <a:endParaRPr kumimoji="1" lang="en-US" altLang="ja-JP" sz="700">
                <a:solidFill>
                  <a:schemeClr val="tx1">
                    <a:lumMod val="65000"/>
                    <a:lumOff val="35000"/>
                  </a:schemeClr>
                </a:solidFill>
                <a:latin typeface="+mj-ea"/>
                <a:ea typeface="+mj-ea"/>
              </a:endParaRPr>
            </a:p>
            <a:p>
              <a:r>
                <a:rPr kumimoji="1" lang="ja-JP" altLang="en-US" sz="700">
                  <a:solidFill>
                    <a:schemeClr val="tx1">
                      <a:lumMod val="65000"/>
                      <a:lumOff val="35000"/>
                    </a:schemeClr>
                  </a:solidFill>
                  <a:latin typeface="+mj-ea"/>
                  <a:ea typeface="+mj-ea"/>
                </a:rPr>
                <a:t>修正</a:t>
              </a:r>
              <a:endParaRPr kumimoji="1" lang="en-US" altLang="ja-JP" sz="700">
                <a:solidFill>
                  <a:schemeClr val="tx1">
                    <a:lumMod val="65000"/>
                    <a:lumOff val="35000"/>
                  </a:schemeClr>
                </a:solidFill>
                <a:latin typeface="+mj-ea"/>
                <a:ea typeface="+mj-ea"/>
              </a:endParaRPr>
            </a:p>
          </p:txBody>
        </p:sp>
        <p:sp>
          <p:nvSpPr>
            <p:cNvPr id="147" name="矢印: 下 146">
              <a:extLst>
                <a:ext uri="{FF2B5EF4-FFF2-40B4-BE49-F238E27FC236}">
                  <a16:creationId xmlns:a16="http://schemas.microsoft.com/office/drawing/2014/main" id="{6D421D39-2A04-7AF0-3622-AE45CC6D9C8D}"/>
                </a:ext>
              </a:extLst>
            </p:cNvPr>
            <p:cNvSpPr/>
            <p:nvPr/>
          </p:nvSpPr>
          <p:spPr>
            <a:xfrm rot="5400000" flipH="1">
              <a:off x="7082094" y="3695334"/>
              <a:ext cx="304837" cy="200608"/>
            </a:xfrm>
            <a:prstGeom prst="downArrow">
              <a:avLst>
                <a:gd name="adj1" fmla="val 58867"/>
                <a:gd name="adj2" fmla="val 50000"/>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kumimoji="1" lang="ja-JP" altLang="en-US" sz="900">
                <a:solidFill>
                  <a:srgbClr val="FF0000"/>
                </a:solidFill>
              </a:endParaRPr>
            </a:p>
          </p:txBody>
        </p:sp>
        <p:sp>
          <p:nvSpPr>
            <p:cNvPr id="148" name="テキスト ボックス 147">
              <a:extLst>
                <a:ext uri="{FF2B5EF4-FFF2-40B4-BE49-F238E27FC236}">
                  <a16:creationId xmlns:a16="http://schemas.microsoft.com/office/drawing/2014/main" id="{22ADE415-5AEA-3165-D6B5-E87296D174EE}"/>
                </a:ext>
              </a:extLst>
            </p:cNvPr>
            <p:cNvSpPr txBox="1"/>
            <p:nvPr/>
          </p:nvSpPr>
          <p:spPr>
            <a:xfrm>
              <a:off x="6969850" y="3682210"/>
              <a:ext cx="579832" cy="263613"/>
            </a:xfrm>
            <a:prstGeom prst="rect">
              <a:avLst/>
            </a:prstGeom>
            <a:noFill/>
          </p:spPr>
          <p:txBody>
            <a:bodyPr wrap="none" rtlCol="0">
              <a:spAutoFit/>
            </a:bodyPr>
            <a:lstStyle/>
            <a:p>
              <a:pPr algn="ctr"/>
              <a:r>
                <a:rPr kumimoji="1" lang="ja-JP" altLang="en-US" sz="700">
                  <a:solidFill>
                    <a:schemeClr val="tx1">
                      <a:lumMod val="65000"/>
                      <a:lumOff val="35000"/>
                    </a:schemeClr>
                  </a:solidFill>
                  <a:latin typeface="+mj-ea"/>
                  <a:ea typeface="+mj-ea"/>
                </a:rPr>
                <a:t>手動転記</a:t>
              </a:r>
              <a:endParaRPr kumimoji="1" lang="en-US" altLang="ja-JP" sz="700">
                <a:solidFill>
                  <a:schemeClr val="tx1">
                    <a:lumMod val="65000"/>
                    <a:lumOff val="35000"/>
                  </a:schemeClr>
                </a:solidFill>
                <a:latin typeface="+mj-ea"/>
                <a:ea typeface="+mj-ea"/>
              </a:endParaRPr>
            </a:p>
            <a:p>
              <a:pPr algn="ctr"/>
              <a:r>
                <a:rPr kumimoji="1" lang="ja-JP" altLang="en-US" sz="600">
                  <a:solidFill>
                    <a:schemeClr val="tx1">
                      <a:lumMod val="65000"/>
                      <a:lumOff val="35000"/>
                    </a:schemeClr>
                  </a:solidFill>
                  <a:latin typeface="+mj-ea"/>
                  <a:ea typeface="+mj-ea"/>
                </a:rPr>
                <a:t>（請求書</a:t>
              </a:r>
              <a:r>
                <a:rPr kumimoji="1" lang="en-US" altLang="ja-JP" sz="600">
                  <a:solidFill>
                    <a:schemeClr val="tx1">
                      <a:lumMod val="65000"/>
                      <a:lumOff val="35000"/>
                    </a:schemeClr>
                  </a:solidFill>
                  <a:latin typeface="+mj-ea"/>
                  <a:ea typeface="+mj-ea"/>
                </a:rPr>
                <a:t>ID</a:t>
              </a:r>
              <a:r>
                <a:rPr kumimoji="1" lang="ja-JP" altLang="en-US" sz="600">
                  <a:solidFill>
                    <a:schemeClr val="tx1">
                      <a:lumMod val="65000"/>
                      <a:lumOff val="35000"/>
                    </a:schemeClr>
                  </a:solidFill>
                  <a:latin typeface="+mj-ea"/>
                  <a:ea typeface="+mj-ea"/>
                </a:rPr>
                <a:t>）</a:t>
              </a:r>
              <a:endParaRPr kumimoji="1" lang="en-US" altLang="ja-JP" sz="600">
                <a:solidFill>
                  <a:schemeClr val="tx1">
                    <a:lumMod val="65000"/>
                    <a:lumOff val="35000"/>
                  </a:schemeClr>
                </a:solidFill>
                <a:latin typeface="+mj-ea"/>
                <a:ea typeface="+mj-ea"/>
              </a:endParaRPr>
            </a:p>
          </p:txBody>
        </p:sp>
        <p:grpSp>
          <p:nvGrpSpPr>
            <p:cNvPr id="149" name="グループ化 148">
              <a:extLst>
                <a:ext uri="{FF2B5EF4-FFF2-40B4-BE49-F238E27FC236}">
                  <a16:creationId xmlns:a16="http://schemas.microsoft.com/office/drawing/2014/main" id="{6250E695-91FF-1CBF-8410-9F9BC1F13D54}"/>
                </a:ext>
              </a:extLst>
            </p:cNvPr>
            <p:cNvGrpSpPr/>
            <p:nvPr/>
          </p:nvGrpSpPr>
          <p:grpSpPr>
            <a:xfrm>
              <a:off x="6290882" y="3924743"/>
              <a:ext cx="433861" cy="335719"/>
              <a:chOff x="3445337" y="1719484"/>
              <a:chExt cx="524972" cy="406220"/>
            </a:xfrm>
          </p:grpSpPr>
          <p:pic>
            <p:nvPicPr>
              <p:cNvPr id="150" name="Picture 14" descr="GAS（Google Apps Script）を使ってみましょう | utelecon">
                <a:extLst>
                  <a:ext uri="{FF2B5EF4-FFF2-40B4-BE49-F238E27FC236}">
                    <a16:creationId xmlns:a16="http://schemas.microsoft.com/office/drawing/2014/main" id="{4EA8041A-AE14-37BB-A1EE-00234ABDC43E}"/>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47139" y="1719484"/>
                <a:ext cx="263274" cy="263274"/>
              </a:xfrm>
              <a:prstGeom prst="rect">
                <a:avLst/>
              </a:prstGeom>
              <a:noFill/>
              <a:extLst>
                <a:ext uri="{909E8E84-426E-40DD-AFC4-6F175D3DCCD1}">
                  <a14:hiddenFill xmlns:a14="http://schemas.microsoft.com/office/drawing/2010/main">
                    <a:solidFill>
                      <a:srgbClr val="FFFFFF"/>
                    </a:solidFill>
                  </a14:hiddenFill>
                </a:ext>
              </a:extLst>
            </p:spPr>
          </p:pic>
          <p:sp>
            <p:nvSpPr>
              <p:cNvPr id="151" name="テキスト ボックス 150">
                <a:extLst>
                  <a:ext uri="{FF2B5EF4-FFF2-40B4-BE49-F238E27FC236}">
                    <a16:creationId xmlns:a16="http://schemas.microsoft.com/office/drawing/2014/main" id="{CD911680-362F-9467-A473-8B9709D2BF8F}"/>
                  </a:ext>
                </a:extLst>
              </p:cNvPr>
              <p:cNvSpPr txBox="1"/>
              <p:nvPr/>
            </p:nvSpPr>
            <p:spPr>
              <a:xfrm>
                <a:off x="3445337" y="1890672"/>
                <a:ext cx="524972" cy="235032"/>
              </a:xfrm>
              <a:prstGeom prst="rect">
                <a:avLst/>
              </a:prstGeom>
              <a:noFill/>
            </p:spPr>
            <p:txBody>
              <a:bodyPr wrap="none" rtlCol="0">
                <a:spAutoFit/>
              </a:bodyPr>
              <a:lstStyle/>
              <a:p>
                <a:pPr algn="ctr"/>
                <a:r>
                  <a:rPr kumimoji="1" lang="en-US" altLang="ja-JP" sz="800">
                    <a:solidFill>
                      <a:schemeClr val="tx1">
                        <a:lumMod val="65000"/>
                        <a:lumOff val="35000"/>
                      </a:schemeClr>
                    </a:solidFill>
                    <a:latin typeface="+mj-ea"/>
                    <a:ea typeface="+mj-ea"/>
                  </a:rPr>
                  <a:t>GAS</a:t>
                </a:r>
                <a:r>
                  <a:rPr kumimoji="1" lang="ja-JP" altLang="en-US" sz="800">
                    <a:solidFill>
                      <a:schemeClr val="tx1">
                        <a:lumMod val="65000"/>
                        <a:lumOff val="35000"/>
                      </a:schemeClr>
                    </a:solidFill>
                    <a:latin typeface="+mj-ea"/>
                    <a:ea typeface="+mj-ea"/>
                  </a:rPr>
                  <a:t>④</a:t>
                </a:r>
                <a:endParaRPr kumimoji="1" lang="en-US" altLang="ja-JP" sz="800">
                  <a:solidFill>
                    <a:schemeClr val="tx1">
                      <a:lumMod val="65000"/>
                      <a:lumOff val="35000"/>
                    </a:schemeClr>
                  </a:solidFill>
                  <a:latin typeface="+mj-ea"/>
                  <a:ea typeface="+mj-ea"/>
                </a:endParaRPr>
              </a:p>
            </p:txBody>
          </p:sp>
        </p:grpSp>
        <p:cxnSp>
          <p:nvCxnSpPr>
            <p:cNvPr id="153" name="コネクタ: カギ線 152">
              <a:extLst>
                <a:ext uri="{FF2B5EF4-FFF2-40B4-BE49-F238E27FC236}">
                  <a16:creationId xmlns:a16="http://schemas.microsoft.com/office/drawing/2014/main" id="{CE0DE800-4597-F94B-E525-69A8B838A2DA}"/>
                </a:ext>
              </a:extLst>
            </p:cNvPr>
            <p:cNvCxnSpPr>
              <a:cxnSpLocks/>
              <a:stCxn id="18" idx="2"/>
              <a:endCxn id="150" idx="1"/>
            </p:cNvCxnSpPr>
            <p:nvPr/>
          </p:nvCxnSpPr>
          <p:spPr>
            <a:xfrm rot="16200000" flipH="1">
              <a:off x="6224071" y="3882584"/>
              <a:ext cx="156956" cy="144936"/>
            </a:xfrm>
            <a:prstGeom prst="bentConnector2">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54" name="コネクタ: カギ線 153">
              <a:extLst>
                <a:ext uri="{FF2B5EF4-FFF2-40B4-BE49-F238E27FC236}">
                  <a16:creationId xmlns:a16="http://schemas.microsoft.com/office/drawing/2014/main" id="{5F023D07-ACC0-0DB5-3556-A220357BD5CB}"/>
                </a:ext>
              </a:extLst>
            </p:cNvPr>
            <p:cNvCxnSpPr>
              <a:cxnSpLocks/>
              <a:stCxn id="150" idx="3"/>
              <a:endCxn id="95" idx="2"/>
            </p:cNvCxnSpPr>
            <p:nvPr/>
          </p:nvCxnSpPr>
          <p:spPr>
            <a:xfrm flipV="1">
              <a:off x="6592599" y="3876574"/>
              <a:ext cx="151804" cy="156956"/>
            </a:xfrm>
            <a:prstGeom prst="bentConnector2">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55" name="フローチャート: 処理 154">
              <a:extLst>
                <a:ext uri="{FF2B5EF4-FFF2-40B4-BE49-F238E27FC236}">
                  <a16:creationId xmlns:a16="http://schemas.microsoft.com/office/drawing/2014/main" id="{74709D71-8CDF-6CBF-EC0F-F221623987A8}"/>
                </a:ext>
              </a:extLst>
            </p:cNvPr>
            <p:cNvSpPr/>
            <p:nvPr/>
          </p:nvSpPr>
          <p:spPr>
            <a:xfrm>
              <a:off x="8611105" y="3704865"/>
              <a:ext cx="432757" cy="213084"/>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18000" rtlCol="0" anchor="ctr"/>
            <a:lstStyle/>
            <a:p>
              <a:pPr algn="ctr"/>
              <a:r>
                <a:rPr kumimoji="1" lang="en-US" altLang="ja-JP" sz="900">
                  <a:solidFill>
                    <a:schemeClr val="tx1">
                      <a:lumMod val="65000"/>
                      <a:lumOff val="35000"/>
                    </a:schemeClr>
                  </a:solidFill>
                  <a:latin typeface="+mj-ea"/>
                  <a:ea typeface="+mj-ea"/>
                </a:rPr>
                <a:t>RPA</a:t>
              </a:r>
              <a:endParaRPr kumimoji="1" lang="ja-JP" altLang="en-US" sz="900">
                <a:solidFill>
                  <a:schemeClr val="tx1">
                    <a:lumMod val="65000"/>
                    <a:lumOff val="35000"/>
                  </a:schemeClr>
                </a:solidFill>
                <a:latin typeface="+mj-ea"/>
                <a:ea typeface="+mj-ea"/>
              </a:endParaRPr>
            </a:p>
          </p:txBody>
        </p:sp>
        <p:sp>
          <p:nvSpPr>
            <p:cNvPr id="156" name="フローチャート: 処理 155">
              <a:extLst>
                <a:ext uri="{FF2B5EF4-FFF2-40B4-BE49-F238E27FC236}">
                  <a16:creationId xmlns:a16="http://schemas.microsoft.com/office/drawing/2014/main" id="{6EE2146A-4391-EBB9-0CA3-F10C77B54CBA}"/>
                </a:ext>
              </a:extLst>
            </p:cNvPr>
            <p:cNvSpPr/>
            <p:nvPr/>
          </p:nvSpPr>
          <p:spPr>
            <a:xfrm>
              <a:off x="8012596" y="3706479"/>
              <a:ext cx="432757" cy="213084"/>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18000" rtlCol="0" anchor="ctr"/>
            <a:lstStyle/>
            <a:p>
              <a:pPr algn="ctr"/>
              <a:r>
                <a:rPr kumimoji="1" lang="en-US" altLang="ja-JP" sz="900">
                  <a:solidFill>
                    <a:schemeClr val="tx1">
                      <a:lumMod val="65000"/>
                      <a:lumOff val="35000"/>
                    </a:schemeClr>
                  </a:solidFill>
                  <a:latin typeface="+mj-ea"/>
                  <a:ea typeface="+mj-ea"/>
                </a:rPr>
                <a:t>Concur</a:t>
              </a:r>
              <a:endParaRPr kumimoji="1" lang="ja-JP" altLang="en-US" sz="900">
                <a:solidFill>
                  <a:schemeClr val="tx1">
                    <a:lumMod val="65000"/>
                    <a:lumOff val="35000"/>
                  </a:schemeClr>
                </a:solidFill>
                <a:latin typeface="+mj-ea"/>
                <a:ea typeface="+mj-ea"/>
              </a:endParaRPr>
            </a:p>
          </p:txBody>
        </p:sp>
        <p:cxnSp>
          <p:nvCxnSpPr>
            <p:cNvPr id="157" name="コネクタ: カギ線 156">
              <a:extLst>
                <a:ext uri="{FF2B5EF4-FFF2-40B4-BE49-F238E27FC236}">
                  <a16:creationId xmlns:a16="http://schemas.microsoft.com/office/drawing/2014/main" id="{9703E86A-26A1-CAE5-CF8A-175810DF5218}"/>
                </a:ext>
              </a:extLst>
            </p:cNvPr>
            <p:cNvCxnSpPr>
              <a:cxnSpLocks/>
              <a:stCxn id="155" idx="1"/>
              <a:endCxn id="156" idx="3"/>
            </p:cNvCxnSpPr>
            <p:nvPr/>
          </p:nvCxnSpPr>
          <p:spPr>
            <a:xfrm rot="10800000" flipV="1">
              <a:off x="8445353" y="3811407"/>
              <a:ext cx="165752" cy="1614"/>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58" name="フローチャート: 処理 157">
              <a:extLst>
                <a:ext uri="{FF2B5EF4-FFF2-40B4-BE49-F238E27FC236}">
                  <a16:creationId xmlns:a16="http://schemas.microsoft.com/office/drawing/2014/main" id="{BAA8B2FA-EE46-1BA1-FFDF-05973E1EDDEB}"/>
                </a:ext>
              </a:extLst>
            </p:cNvPr>
            <p:cNvSpPr/>
            <p:nvPr/>
          </p:nvSpPr>
          <p:spPr>
            <a:xfrm>
              <a:off x="7414717" y="3683536"/>
              <a:ext cx="430492" cy="261190"/>
            </a:xfrm>
            <a:prstGeom prst="flowChartProcess">
              <a:avLst/>
            </a:prstGeom>
            <a:solidFill>
              <a:srgbClr val="5AD49D"/>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ja-JP" altLang="en-US" sz="700">
                  <a:solidFill>
                    <a:schemeClr val="tx1">
                      <a:lumMod val="65000"/>
                      <a:lumOff val="35000"/>
                    </a:schemeClr>
                  </a:solidFill>
                  <a:latin typeface="+mj-ea"/>
                  <a:ea typeface="+mj-ea"/>
                </a:rPr>
                <a:t>請求書</a:t>
              </a:r>
              <a:r>
                <a:rPr kumimoji="1" lang="en-US" altLang="ja-JP" sz="700">
                  <a:solidFill>
                    <a:schemeClr val="tx1">
                      <a:lumMod val="65000"/>
                      <a:lumOff val="35000"/>
                    </a:schemeClr>
                  </a:solidFill>
                  <a:latin typeface="+mj-ea"/>
                  <a:ea typeface="+mj-ea"/>
                </a:rPr>
                <a:t>ID</a:t>
              </a:r>
              <a:r>
                <a:rPr kumimoji="1" lang="ja-JP" altLang="en-US" sz="700">
                  <a:solidFill>
                    <a:schemeClr val="tx1">
                      <a:lumMod val="65000"/>
                      <a:lumOff val="35000"/>
                    </a:schemeClr>
                  </a:solidFill>
                  <a:latin typeface="+mj-ea"/>
                  <a:ea typeface="+mj-ea"/>
                </a:rPr>
                <a:t>検索</a:t>
              </a:r>
              <a:endParaRPr kumimoji="1" lang="en-US" altLang="ja-JP" sz="700">
                <a:solidFill>
                  <a:schemeClr val="tx1">
                    <a:lumMod val="65000"/>
                    <a:lumOff val="35000"/>
                  </a:schemeClr>
                </a:solidFill>
                <a:latin typeface="+mj-ea"/>
                <a:ea typeface="+mj-ea"/>
              </a:endParaRPr>
            </a:p>
          </p:txBody>
        </p:sp>
        <p:cxnSp>
          <p:nvCxnSpPr>
            <p:cNvPr id="159" name="コネクタ: カギ線 158">
              <a:extLst>
                <a:ext uri="{FF2B5EF4-FFF2-40B4-BE49-F238E27FC236}">
                  <a16:creationId xmlns:a16="http://schemas.microsoft.com/office/drawing/2014/main" id="{6D304330-BFDF-35F2-C3FD-992113253623}"/>
                </a:ext>
              </a:extLst>
            </p:cNvPr>
            <p:cNvCxnSpPr>
              <a:cxnSpLocks/>
              <a:stCxn id="156" idx="1"/>
              <a:endCxn id="158" idx="3"/>
            </p:cNvCxnSpPr>
            <p:nvPr/>
          </p:nvCxnSpPr>
          <p:spPr>
            <a:xfrm rot="10800000" flipV="1">
              <a:off x="7845210" y="3813021"/>
              <a:ext cx="167387" cy="1110"/>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60" name="フローチャート: 処理 159">
              <a:extLst>
                <a:ext uri="{FF2B5EF4-FFF2-40B4-BE49-F238E27FC236}">
                  <a16:creationId xmlns:a16="http://schemas.microsoft.com/office/drawing/2014/main" id="{50D28F72-21D5-D6C4-2A00-BBB02B4DADB0}"/>
                </a:ext>
              </a:extLst>
            </p:cNvPr>
            <p:cNvSpPr/>
            <p:nvPr/>
          </p:nvSpPr>
          <p:spPr>
            <a:xfrm>
              <a:off x="7414717" y="4043328"/>
              <a:ext cx="432000" cy="261818"/>
            </a:xfrm>
            <a:prstGeom prst="flowChartProcess">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kumimoji="1" lang="ja-JP" altLang="en-US" sz="700">
                  <a:solidFill>
                    <a:schemeClr val="tx1">
                      <a:lumMod val="65000"/>
                      <a:lumOff val="35000"/>
                    </a:schemeClr>
                  </a:solidFill>
                  <a:latin typeface="+mj-ea"/>
                  <a:ea typeface="+mj-ea"/>
                </a:rPr>
                <a:t>チェックツール</a:t>
              </a:r>
              <a:endParaRPr kumimoji="1" lang="en-US" altLang="ja-JP" sz="700">
                <a:solidFill>
                  <a:schemeClr val="tx1">
                    <a:lumMod val="65000"/>
                    <a:lumOff val="35000"/>
                  </a:schemeClr>
                </a:solidFill>
                <a:latin typeface="+mj-ea"/>
                <a:ea typeface="+mj-ea"/>
              </a:endParaRPr>
            </a:p>
          </p:txBody>
        </p:sp>
        <p:pic>
          <p:nvPicPr>
            <p:cNvPr id="161" name="Picture 10" descr="PNGとSVGの Googleスプレッドシート カラーアイコン">
              <a:extLst>
                <a:ext uri="{FF2B5EF4-FFF2-40B4-BE49-F238E27FC236}">
                  <a16:creationId xmlns:a16="http://schemas.microsoft.com/office/drawing/2014/main" id="{78B1515D-1580-6FE2-2821-13DEA49C6C3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34059" y="4025360"/>
              <a:ext cx="148215" cy="139496"/>
            </a:xfrm>
            <a:prstGeom prst="rect">
              <a:avLst/>
            </a:prstGeom>
            <a:noFill/>
            <a:extLst>
              <a:ext uri="{909E8E84-426E-40DD-AFC4-6F175D3DCCD1}">
                <a14:hiddenFill xmlns:a14="http://schemas.microsoft.com/office/drawing/2010/main">
                  <a:solidFill>
                    <a:srgbClr val="FFFFFF"/>
                  </a:solidFill>
                </a14:hiddenFill>
              </a:ext>
            </a:extLst>
          </p:spPr>
        </p:pic>
        <p:sp>
          <p:nvSpPr>
            <p:cNvPr id="162" name="矢印: 下 161">
              <a:extLst>
                <a:ext uri="{FF2B5EF4-FFF2-40B4-BE49-F238E27FC236}">
                  <a16:creationId xmlns:a16="http://schemas.microsoft.com/office/drawing/2014/main" id="{730B2B21-5746-B5D7-4491-3A0030DFFCEA}"/>
                </a:ext>
              </a:extLst>
            </p:cNvPr>
            <p:cNvSpPr/>
            <p:nvPr/>
          </p:nvSpPr>
          <p:spPr>
            <a:xfrm flipH="1">
              <a:off x="7525703" y="3923861"/>
              <a:ext cx="208208" cy="124562"/>
            </a:xfrm>
            <a:prstGeom prst="downArrow">
              <a:avLst>
                <a:gd name="adj1" fmla="val 58867"/>
                <a:gd name="adj2" fmla="val 50000"/>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kumimoji="1" lang="ja-JP" altLang="en-US" sz="900">
                <a:solidFill>
                  <a:srgbClr val="FF0000"/>
                </a:solidFill>
              </a:endParaRPr>
            </a:p>
          </p:txBody>
        </p:sp>
        <p:sp>
          <p:nvSpPr>
            <p:cNvPr id="163" name="テキスト ボックス 162">
              <a:extLst>
                <a:ext uri="{FF2B5EF4-FFF2-40B4-BE49-F238E27FC236}">
                  <a16:creationId xmlns:a16="http://schemas.microsoft.com/office/drawing/2014/main" id="{7CDCB487-8A20-A1EF-85CD-71B80F86C8F5}"/>
                </a:ext>
              </a:extLst>
            </p:cNvPr>
            <p:cNvSpPr txBox="1"/>
            <p:nvPr/>
          </p:nvSpPr>
          <p:spPr>
            <a:xfrm>
              <a:off x="7415322" y="3906525"/>
              <a:ext cx="443979" cy="166492"/>
            </a:xfrm>
            <a:prstGeom prst="rect">
              <a:avLst/>
            </a:prstGeom>
            <a:noFill/>
          </p:spPr>
          <p:txBody>
            <a:bodyPr wrap="none" rtlCol="0">
              <a:spAutoFit/>
            </a:bodyPr>
            <a:lstStyle/>
            <a:p>
              <a:r>
                <a:rPr kumimoji="1" lang="ja-JP" altLang="en-US" sz="600">
                  <a:solidFill>
                    <a:schemeClr val="tx1">
                      <a:lumMod val="65000"/>
                      <a:lumOff val="35000"/>
                    </a:schemeClr>
                  </a:solidFill>
                  <a:latin typeface="+mj-ea"/>
                  <a:ea typeface="+mj-ea"/>
                </a:rPr>
                <a:t>手動転記</a:t>
              </a:r>
              <a:endParaRPr kumimoji="1" lang="en-US" altLang="ja-JP" sz="600">
                <a:solidFill>
                  <a:schemeClr val="tx1">
                    <a:lumMod val="65000"/>
                    <a:lumOff val="35000"/>
                  </a:schemeClr>
                </a:solidFill>
                <a:latin typeface="+mj-ea"/>
                <a:ea typeface="+mj-ea"/>
              </a:endParaRPr>
            </a:p>
          </p:txBody>
        </p:sp>
        <p:cxnSp>
          <p:nvCxnSpPr>
            <p:cNvPr id="164" name="コネクタ: カギ線 163">
              <a:extLst>
                <a:ext uri="{FF2B5EF4-FFF2-40B4-BE49-F238E27FC236}">
                  <a16:creationId xmlns:a16="http://schemas.microsoft.com/office/drawing/2014/main" id="{479E386A-D0DD-0EB1-A905-44FEFF857E00}"/>
                </a:ext>
              </a:extLst>
            </p:cNvPr>
            <p:cNvCxnSpPr>
              <a:cxnSpLocks/>
              <a:stCxn id="168" idx="3"/>
              <a:endCxn id="166" idx="1"/>
            </p:cNvCxnSpPr>
            <p:nvPr/>
          </p:nvCxnSpPr>
          <p:spPr>
            <a:xfrm flipV="1">
              <a:off x="1725532" y="1411864"/>
              <a:ext cx="448688" cy="571038"/>
            </a:xfrm>
            <a:prstGeom prst="bentConnector3">
              <a:avLst>
                <a:gd name="adj1" fmla="val 50000"/>
              </a:avLst>
            </a:prstGeom>
            <a:ln w="3175">
              <a:solidFill>
                <a:schemeClr val="accent1">
                  <a:lumMod val="75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65" name="四角形: 角を丸くする 164">
              <a:extLst>
                <a:ext uri="{FF2B5EF4-FFF2-40B4-BE49-F238E27FC236}">
                  <a16:creationId xmlns:a16="http://schemas.microsoft.com/office/drawing/2014/main" id="{4417D765-97B1-1760-9E15-9990B24AE3A6}"/>
                </a:ext>
              </a:extLst>
            </p:cNvPr>
            <p:cNvSpPr/>
            <p:nvPr/>
          </p:nvSpPr>
          <p:spPr>
            <a:xfrm>
              <a:off x="2174220" y="759637"/>
              <a:ext cx="828000" cy="216000"/>
            </a:xfrm>
            <a:prstGeom prst="roundRect">
              <a:avLst>
                <a:gd name="adj" fmla="val 6100"/>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36000" rtlCol="0" anchor="ctr"/>
            <a:lstStyle/>
            <a:p>
              <a:pPr algn="ctr"/>
              <a:r>
                <a:rPr kumimoji="1" lang="ja-JP" altLang="en-US" sz="700">
                  <a:solidFill>
                    <a:schemeClr val="tx1">
                      <a:lumMod val="65000"/>
                      <a:lumOff val="35000"/>
                    </a:schemeClr>
                  </a:solidFill>
                </a:rPr>
                <a:t>見積書提出済一覧</a:t>
              </a:r>
              <a:endParaRPr kumimoji="1" lang="en-US" altLang="ja-JP" sz="600">
                <a:solidFill>
                  <a:schemeClr val="tx1">
                    <a:lumMod val="65000"/>
                    <a:lumOff val="35000"/>
                  </a:schemeClr>
                </a:solidFill>
              </a:endParaRPr>
            </a:p>
          </p:txBody>
        </p:sp>
        <p:sp>
          <p:nvSpPr>
            <p:cNvPr id="166" name="四角形: 角を丸くする 165">
              <a:extLst>
                <a:ext uri="{FF2B5EF4-FFF2-40B4-BE49-F238E27FC236}">
                  <a16:creationId xmlns:a16="http://schemas.microsoft.com/office/drawing/2014/main" id="{526FD2C7-1D41-2CF8-EAC3-E6DE8CF2B646}"/>
                </a:ext>
              </a:extLst>
            </p:cNvPr>
            <p:cNvSpPr/>
            <p:nvPr/>
          </p:nvSpPr>
          <p:spPr>
            <a:xfrm>
              <a:off x="2174220" y="1303864"/>
              <a:ext cx="828000" cy="216000"/>
            </a:xfrm>
            <a:prstGeom prst="roundRect">
              <a:avLst>
                <a:gd name="adj" fmla="val 6100"/>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36000" rtlCol="0" anchor="ctr"/>
            <a:lstStyle/>
            <a:p>
              <a:pPr algn="ctr"/>
              <a:r>
                <a:rPr kumimoji="1" lang="ja-JP" altLang="en-US" sz="700">
                  <a:solidFill>
                    <a:schemeClr val="tx1">
                      <a:lumMod val="65000"/>
                      <a:lumOff val="35000"/>
                    </a:schemeClr>
                  </a:solidFill>
                </a:rPr>
                <a:t>見積書提出</a:t>
              </a:r>
              <a:endParaRPr kumimoji="1" lang="en-US" altLang="ja-JP" sz="700">
                <a:solidFill>
                  <a:schemeClr val="tx1">
                    <a:lumMod val="65000"/>
                    <a:lumOff val="35000"/>
                  </a:schemeClr>
                </a:solidFill>
              </a:endParaRPr>
            </a:p>
          </p:txBody>
        </p:sp>
        <p:sp>
          <p:nvSpPr>
            <p:cNvPr id="167" name="四角形: 角を丸くする 166">
              <a:extLst>
                <a:ext uri="{FF2B5EF4-FFF2-40B4-BE49-F238E27FC236}">
                  <a16:creationId xmlns:a16="http://schemas.microsoft.com/office/drawing/2014/main" id="{2C97EAB9-D46A-DEC4-A9E1-E3D5A0BC32CF}"/>
                </a:ext>
              </a:extLst>
            </p:cNvPr>
            <p:cNvSpPr/>
            <p:nvPr/>
          </p:nvSpPr>
          <p:spPr>
            <a:xfrm>
              <a:off x="2174220" y="2385084"/>
              <a:ext cx="828000" cy="216000"/>
            </a:xfrm>
            <a:prstGeom prst="roundRect">
              <a:avLst>
                <a:gd name="adj" fmla="val 6100"/>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36000" rtlCol="0" anchor="ctr"/>
            <a:lstStyle/>
            <a:p>
              <a:pPr algn="ctr"/>
              <a:r>
                <a:rPr kumimoji="1" lang="ja-JP" altLang="en-US" sz="700">
                  <a:solidFill>
                    <a:schemeClr val="tx1">
                      <a:lumMod val="65000"/>
                      <a:lumOff val="35000"/>
                    </a:schemeClr>
                  </a:solidFill>
                </a:rPr>
                <a:t>請求書提出②</a:t>
              </a:r>
              <a:endParaRPr kumimoji="1" lang="en-US" altLang="ja-JP" sz="700">
                <a:solidFill>
                  <a:schemeClr val="tx1">
                    <a:lumMod val="65000"/>
                    <a:lumOff val="35000"/>
                  </a:schemeClr>
                </a:solidFill>
              </a:endParaRPr>
            </a:p>
          </p:txBody>
        </p:sp>
        <p:sp>
          <p:nvSpPr>
            <p:cNvPr id="168" name="四角形: 角を丸くする 167">
              <a:extLst>
                <a:ext uri="{FF2B5EF4-FFF2-40B4-BE49-F238E27FC236}">
                  <a16:creationId xmlns:a16="http://schemas.microsoft.com/office/drawing/2014/main" id="{31E53049-C7EB-7D37-0369-BFE4C401E339}"/>
                </a:ext>
              </a:extLst>
            </p:cNvPr>
            <p:cNvSpPr/>
            <p:nvPr/>
          </p:nvSpPr>
          <p:spPr>
            <a:xfrm>
              <a:off x="1052508" y="1852472"/>
              <a:ext cx="673024" cy="260859"/>
            </a:xfrm>
            <a:prstGeom prst="roundRect">
              <a:avLst>
                <a:gd name="adj" fmla="val 6100"/>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ja-JP" altLang="en-US" sz="800">
                  <a:solidFill>
                    <a:schemeClr val="tx1">
                      <a:lumMod val="65000"/>
                      <a:lumOff val="35000"/>
                    </a:schemeClr>
                  </a:solidFill>
                </a:rPr>
                <a:t>メニュー</a:t>
              </a:r>
              <a:endParaRPr kumimoji="1" lang="en-US" altLang="ja-JP" sz="800">
                <a:solidFill>
                  <a:schemeClr val="tx1">
                    <a:lumMod val="65000"/>
                    <a:lumOff val="35000"/>
                  </a:schemeClr>
                </a:solidFill>
              </a:endParaRPr>
            </a:p>
          </p:txBody>
        </p:sp>
        <p:cxnSp>
          <p:nvCxnSpPr>
            <p:cNvPr id="169" name="コネクタ: カギ線 168">
              <a:extLst>
                <a:ext uri="{FF2B5EF4-FFF2-40B4-BE49-F238E27FC236}">
                  <a16:creationId xmlns:a16="http://schemas.microsoft.com/office/drawing/2014/main" id="{3A62B88E-7EAD-1B4E-8EBD-72BC53929D13}"/>
                </a:ext>
              </a:extLst>
            </p:cNvPr>
            <p:cNvCxnSpPr>
              <a:cxnSpLocks/>
              <a:stCxn id="168" idx="3"/>
              <a:endCxn id="167" idx="1"/>
            </p:cNvCxnSpPr>
            <p:nvPr/>
          </p:nvCxnSpPr>
          <p:spPr>
            <a:xfrm>
              <a:off x="1725532" y="1982902"/>
              <a:ext cx="448688" cy="510182"/>
            </a:xfrm>
            <a:prstGeom prst="bentConnector3">
              <a:avLst>
                <a:gd name="adj1" fmla="val 50000"/>
              </a:avLst>
            </a:prstGeom>
            <a:ln w="3175">
              <a:solidFill>
                <a:schemeClr val="accent1">
                  <a:lumMod val="75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70" name="四角形: 角を丸くする 169">
              <a:extLst>
                <a:ext uri="{FF2B5EF4-FFF2-40B4-BE49-F238E27FC236}">
                  <a16:creationId xmlns:a16="http://schemas.microsoft.com/office/drawing/2014/main" id="{76473069-BEC3-4B66-35C5-E331B40F0A44}"/>
                </a:ext>
              </a:extLst>
            </p:cNvPr>
            <p:cNvSpPr/>
            <p:nvPr/>
          </p:nvSpPr>
          <p:spPr>
            <a:xfrm>
              <a:off x="2174220" y="3481211"/>
              <a:ext cx="828000" cy="216000"/>
            </a:xfrm>
            <a:prstGeom prst="roundRect">
              <a:avLst>
                <a:gd name="adj" fmla="val 6100"/>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36000" rtlCol="0" anchor="ctr"/>
            <a:lstStyle/>
            <a:p>
              <a:pPr algn="ctr"/>
              <a:r>
                <a:rPr kumimoji="1" lang="ja-JP" altLang="en-US" sz="700">
                  <a:solidFill>
                    <a:schemeClr val="tx1">
                      <a:lumMod val="65000"/>
                      <a:lumOff val="35000"/>
                    </a:schemeClr>
                  </a:solidFill>
                  <a:latin typeface="+mj-ea"/>
                  <a:ea typeface="+mj-ea"/>
                </a:rPr>
                <a:t>発注決裁状況一覧</a:t>
              </a:r>
              <a:endParaRPr kumimoji="1" lang="en-US" altLang="ja-JP" sz="700">
                <a:solidFill>
                  <a:schemeClr val="tx1">
                    <a:lumMod val="65000"/>
                    <a:lumOff val="35000"/>
                  </a:schemeClr>
                </a:solidFill>
                <a:latin typeface="+mj-ea"/>
                <a:ea typeface="+mj-ea"/>
              </a:endParaRPr>
            </a:p>
          </p:txBody>
        </p:sp>
        <p:cxnSp>
          <p:nvCxnSpPr>
            <p:cNvPr id="171" name="コネクタ: カギ線 170">
              <a:extLst>
                <a:ext uri="{FF2B5EF4-FFF2-40B4-BE49-F238E27FC236}">
                  <a16:creationId xmlns:a16="http://schemas.microsoft.com/office/drawing/2014/main" id="{1C118714-2B9E-AE8F-C78A-B46EAA61D870}"/>
                </a:ext>
              </a:extLst>
            </p:cNvPr>
            <p:cNvCxnSpPr>
              <a:cxnSpLocks/>
              <a:stCxn id="168" idx="3"/>
              <a:endCxn id="165" idx="1"/>
            </p:cNvCxnSpPr>
            <p:nvPr/>
          </p:nvCxnSpPr>
          <p:spPr>
            <a:xfrm flipV="1">
              <a:off x="1725532" y="867637"/>
              <a:ext cx="448688" cy="1115265"/>
            </a:xfrm>
            <a:prstGeom prst="bentConnector3">
              <a:avLst>
                <a:gd name="adj1" fmla="val 50000"/>
              </a:avLst>
            </a:prstGeom>
            <a:ln w="3175">
              <a:solidFill>
                <a:schemeClr val="accent1">
                  <a:lumMod val="7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73" name="コネクタ: カギ線 172">
              <a:extLst>
                <a:ext uri="{FF2B5EF4-FFF2-40B4-BE49-F238E27FC236}">
                  <a16:creationId xmlns:a16="http://schemas.microsoft.com/office/drawing/2014/main" id="{D55B8E99-4261-9E85-0772-14764437E53D}"/>
                </a:ext>
              </a:extLst>
            </p:cNvPr>
            <p:cNvCxnSpPr>
              <a:cxnSpLocks/>
              <a:stCxn id="168" idx="3"/>
              <a:endCxn id="180" idx="1"/>
            </p:cNvCxnSpPr>
            <p:nvPr/>
          </p:nvCxnSpPr>
          <p:spPr>
            <a:xfrm>
              <a:off x="1725532" y="1982902"/>
              <a:ext cx="448688" cy="2409685"/>
            </a:xfrm>
            <a:prstGeom prst="bentConnector3">
              <a:avLst>
                <a:gd name="adj1" fmla="val 50000"/>
              </a:avLst>
            </a:prstGeom>
            <a:ln w="3175">
              <a:solidFill>
                <a:schemeClr val="accent1">
                  <a:lumMod val="7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74" name="コネクタ: カギ線 173">
              <a:extLst>
                <a:ext uri="{FF2B5EF4-FFF2-40B4-BE49-F238E27FC236}">
                  <a16:creationId xmlns:a16="http://schemas.microsoft.com/office/drawing/2014/main" id="{F546E236-994E-3538-E9BF-F6B6AB881A72}"/>
                </a:ext>
              </a:extLst>
            </p:cNvPr>
            <p:cNvCxnSpPr>
              <a:cxnSpLocks/>
              <a:stCxn id="168" idx="3"/>
              <a:endCxn id="170" idx="1"/>
            </p:cNvCxnSpPr>
            <p:nvPr/>
          </p:nvCxnSpPr>
          <p:spPr>
            <a:xfrm>
              <a:off x="1725532" y="1982902"/>
              <a:ext cx="448688" cy="1606309"/>
            </a:xfrm>
            <a:prstGeom prst="bentConnector3">
              <a:avLst>
                <a:gd name="adj1" fmla="val 50000"/>
              </a:avLst>
            </a:prstGeom>
            <a:ln w="3175">
              <a:solidFill>
                <a:schemeClr val="accent1">
                  <a:lumMod val="75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76" name="四角形: 角を丸くする 175">
              <a:extLst>
                <a:ext uri="{FF2B5EF4-FFF2-40B4-BE49-F238E27FC236}">
                  <a16:creationId xmlns:a16="http://schemas.microsoft.com/office/drawing/2014/main" id="{9910FE14-0B21-DD04-66F6-E5DAE79ADE06}"/>
                </a:ext>
              </a:extLst>
            </p:cNvPr>
            <p:cNvSpPr/>
            <p:nvPr/>
          </p:nvSpPr>
          <p:spPr>
            <a:xfrm>
              <a:off x="2174220" y="2152640"/>
              <a:ext cx="828000" cy="216000"/>
            </a:xfrm>
            <a:prstGeom prst="roundRect">
              <a:avLst>
                <a:gd name="adj" fmla="val 6100"/>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36000" rtlCol="0" anchor="ctr"/>
            <a:lstStyle/>
            <a:p>
              <a:pPr algn="ctr"/>
              <a:r>
                <a:rPr kumimoji="1" lang="ja-JP" altLang="en-US" sz="700">
                  <a:solidFill>
                    <a:schemeClr val="tx1">
                      <a:lumMod val="65000"/>
                      <a:lumOff val="35000"/>
                    </a:schemeClr>
                  </a:solidFill>
                </a:rPr>
                <a:t>請求書提出①</a:t>
              </a:r>
              <a:endParaRPr kumimoji="1" lang="en-US" altLang="ja-JP" sz="700">
                <a:solidFill>
                  <a:schemeClr val="tx1">
                    <a:lumMod val="65000"/>
                    <a:lumOff val="35000"/>
                  </a:schemeClr>
                </a:solidFill>
              </a:endParaRPr>
            </a:p>
          </p:txBody>
        </p:sp>
        <p:cxnSp>
          <p:nvCxnSpPr>
            <p:cNvPr id="177" name="コネクタ: カギ線 176">
              <a:extLst>
                <a:ext uri="{FF2B5EF4-FFF2-40B4-BE49-F238E27FC236}">
                  <a16:creationId xmlns:a16="http://schemas.microsoft.com/office/drawing/2014/main" id="{220E4A17-7E3A-613E-F161-C193A69126EF}"/>
                </a:ext>
              </a:extLst>
            </p:cNvPr>
            <p:cNvCxnSpPr>
              <a:cxnSpLocks/>
              <a:stCxn id="168" idx="3"/>
              <a:endCxn id="176" idx="1"/>
            </p:cNvCxnSpPr>
            <p:nvPr/>
          </p:nvCxnSpPr>
          <p:spPr>
            <a:xfrm>
              <a:off x="1725532" y="1982902"/>
              <a:ext cx="448688" cy="277738"/>
            </a:xfrm>
            <a:prstGeom prst="bentConnector3">
              <a:avLst>
                <a:gd name="adj1" fmla="val 50000"/>
              </a:avLst>
            </a:prstGeom>
            <a:ln w="3175">
              <a:solidFill>
                <a:schemeClr val="accent1">
                  <a:lumMod val="75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78" name="四角形: 角を丸くする 177">
              <a:extLst>
                <a:ext uri="{FF2B5EF4-FFF2-40B4-BE49-F238E27FC236}">
                  <a16:creationId xmlns:a16="http://schemas.microsoft.com/office/drawing/2014/main" id="{47714E12-F29D-6CCA-DF1C-F7D12703693F}"/>
                </a:ext>
              </a:extLst>
            </p:cNvPr>
            <p:cNvSpPr/>
            <p:nvPr/>
          </p:nvSpPr>
          <p:spPr>
            <a:xfrm>
              <a:off x="2174220" y="3874588"/>
              <a:ext cx="828000" cy="216000"/>
            </a:xfrm>
            <a:prstGeom prst="roundRect">
              <a:avLst>
                <a:gd name="adj" fmla="val 6100"/>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36000" rtlCol="0" anchor="ctr"/>
            <a:lstStyle/>
            <a:p>
              <a:pPr algn="ctr"/>
              <a:r>
                <a:rPr kumimoji="1" lang="ja-JP" altLang="en-US" sz="700">
                  <a:solidFill>
                    <a:schemeClr val="tx1">
                      <a:lumMod val="65000"/>
                      <a:lumOff val="35000"/>
                    </a:schemeClr>
                  </a:solidFill>
                </a:rPr>
                <a:t>請求書提出済一覧</a:t>
              </a:r>
              <a:endParaRPr kumimoji="1" lang="en-US" altLang="ja-JP" sz="600">
                <a:solidFill>
                  <a:schemeClr val="tx1">
                    <a:lumMod val="65000"/>
                    <a:lumOff val="35000"/>
                  </a:schemeClr>
                </a:solidFill>
              </a:endParaRPr>
            </a:p>
          </p:txBody>
        </p:sp>
        <p:cxnSp>
          <p:nvCxnSpPr>
            <p:cNvPr id="179" name="コネクタ: カギ線 178">
              <a:extLst>
                <a:ext uri="{FF2B5EF4-FFF2-40B4-BE49-F238E27FC236}">
                  <a16:creationId xmlns:a16="http://schemas.microsoft.com/office/drawing/2014/main" id="{5E5FE210-5425-177B-5A70-CEE2079E55C1}"/>
                </a:ext>
              </a:extLst>
            </p:cNvPr>
            <p:cNvCxnSpPr>
              <a:cxnSpLocks/>
              <a:stCxn id="168" idx="3"/>
              <a:endCxn id="178" idx="1"/>
            </p:cNvCxnSpPr>
            <p:nvPr/>
          </p:nvCxnSpPr>
          <p:spPr>
            <a:xfrm>
              <a:off x="1725532" y="1982902"/>
              <a:ext cx="448688" cy="1999686"/>
            </a:xfrm>
            <a:prstGeom prst="bentConnector3">
              <a:avLst>
                <a:gd name="adj1" fmla="val 50000"/>
              </a:avLst>
            </a:prstGeom>
            <a:ln w="3175">
              <a:solidFill>
                <a:schemeClr val="accent1">
                  <a:lumMod val="75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80" name="四角形: 角を丸くする 179">
              <a:extLst>
                <a:ext uri="{FF2B5EF4-FFF2-40B4-BE49-F238E27FC236}">
                  <a16:creationId xmlns:a16="http://schemas.microsoft.com/office/drawing/2014/main" id="{886438AD-8711-A908-FD5B-A0406C5E1E04}"/>
                </a:ext>
              </a:extLst>
            </p:cNvPr>
            <p:cNvSpPr/>
            <p:nvPr/>
          </p:nvSpPr>
          <p:spPr>
            <a:xfrm>
              <a:off x="2174220" y="4284587"/>
              <a:ext cx="828000" cy="216000"/>
            </a:xfrm>
            <a:prstGeom prst="roundRect">
              <a:avLst>
                <a:gd name="adj" fmla="val 6100"/>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36000" rtlCol="0" anchor="ctr"/>
            <a:lstStyle/>
            <a:p>
              <a:pPr algn="ctr"/>
              <a:r>
                <a:rPr kumimoji="1" lang="ja-JP" altLang="en-US" sz="700">
                  <a:solidFill>
                    <a:schemeClr val="tx1">
                      <a:lumMod val="65000"/>
                      <a:lumOff val="35000"/>
                    </a:schemeClr>
                  </a:solidFill>
                </a:rPr>
                <a:t>支払処理状況一覧</a:t>
              </a:r>
              <a:endParaRPr kumimoji="1" lang="en-US" altLang="ja-JP" sz="600">
                <a:solidFill>
                  <a:schemeClr val="tx1">
                    <a:lumMod val="65000"/>
                    <a:lumOff val="35000"/>
                  </a:schemeClr>
                </a:solidFill>
              </a:endParaRPr>
            </a:p>
          </p:txBody>
        </p:sp>
        <p:sp>
          <p:nvSpPr>
            <p:cNvPr id="182" name="吹き出し: 四角形 181">
              <a:extLst>
                <a:ext uri="{FF2B5EF4-FFF2-40B4-BE49-F238E27FC236}">
                  <a16:creationId xmlns:a16="http://schemas.microsoft.com/office/drawing/2014/main" id="{ADB1E311-80BB-2363-24E3-E7DCFCA6F934}"/>
                </a:ext>
              </a:extLst>
            </p:cNvPr>
            <p:cNvSpPr/>
            <p:nvPr/>
          </p:nvSpPr>
          <p:spPr>
            <a:xfrm>
              <a:off x="2099266" y="4766186"/>
              <a:ext cx="1073325" cy="213367"/>
            </a:xfrm>
            <a:prstGeom prst="wedgeRectCallout">
              <a:avLst>
                <a:gd name="adj1" fmla="val -62266"/>
                <a:gd name="adj2" fmla="val -31017"/>
              </a:avLst>
            </a:prstGeom>
            <a:solidFill>
              <a:schemeClr val="accent6">
                <a:lumMod val="20000"/>
                <a:lumOff val="80000"/>
              </a:schemeClr>
            </a:solidFill>
            <a:ln w="63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kumimoji="1" lang="ja-JP" altLang="en-US" sz="700">
                  <a:solidFill>
                    <a:schemeClr val="tx1">
                      <a:lumMod val="65000"/>
                      <a:lumOff val="35000"/>
                    </a:schemeClr>
                  </a:solidFill>
                  <a:latin typeface="+mj-ea"/>
                  <a:ea typeface="+mj-ea"/>
                </a:rPr>
                <a:t>利用可能ユーザーを制御</a:t>
              </a:r>
              <a:endParaRPr kumimoji="1" lang="en-US" altLang="ja-JP" sz="700">
                <a:solidFill>
                  <a:schemeClr val="tx1">
                    <a:lumMod val="65000"/>
                    <a:lumOff val="35000"/>
                  </a:schemeClr>
                </a:solidFill>
                <a:latin typeface="+mj-ea"/>
                <a:ea typeface="+mj-ea"/>
              </a:endParaRPr>
            </a:p>
            <a:p>
              <a:r>
                <a:rPr kumimoji="1" lang="ja-JP" altLang="en-US" sz="700">
                  <a:solidFill>
                    <a:schemeClr val="tx1">
                      <a:lumMod val="65000"/>
                      <a:lumOff val="35000"/>
                    </a:schemeClr>
                  </a:solidFill>
                  <a:latin typeface="+mj-ea"/>
                  <a:ea typeface="+mj-ea"/>
                </a:rPr>
                <a:t>自部門の案件のみ表示制御</a:t>
              </a:r>
              <a:endParaRPr kumimoji="1" lang="en-US" altLang="ja-JP" sz="700">
                <a:solidFill>
                  <a:schemeClr val="tx1">
                    <a:lumMod val="65000"/>
                    <a:lumOff val="35000"/>
                  </a:schemeClr>
                </a:solidFill>
                <a:latin typeface="+mj-ea"/>
                <a:ea typeface="+mj-ea"/>
              </a:endParaRPr>
            </a:p>
          </p:txBody>
        </p:sp>
        <p:cxnSp>
          <p:nvCxnSpPr>
            <p:cNvPr id="183" name="コネクタ: カギ線 182">
              <a:extLst>
                <a:ext uri="{FF2B5EF4-FFF2-40B4-BE49-F238E27FC236}">
                  <a16:creationId xmlns:a16="http://schemas.microsoft.com/office/drawing/2014/main" id="{F2E76371-B070-1D84-61E0-FD243B197C68}"/>
                </a:ext>
              </a:extLst>
            </p:cNvPr>
            <p:cNvCxnSpPr>
              <a:cxnSpLocks/>
              <a:stCxn id="184" idx="2"/>
              <a:endCxn id="10" idx="3"/>
            </p:cNvCxnSpPr>
            <p:nvPr/>
          </p:nvCxnSpPr>
          <p:spPr>
            <a:xfrm rot="10800000" flipV="1">
              <a:off x="6910492" y="2441277"/>
              <a:ext cx="1086472" cy="6978"/>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84" name="円柱 183">
              <a:extLst>
                <a:ext uri="{FF2B5EF4-FFF2-40B4-BE49-F238E27FC236}">
                  <a16:creationId xmlns:a16="http://schemas.microsoft.com/office/drawing/2014/main" id="{ED0D2904-4D4A-4282-3F24-F2335C5E0340}"/>
                </a:ext>
              </a:extLst>
            </p:cNvPr>
            <p:cNvSpPr/>
            <p:nvPr/>
          </p:nvSpPr>
          <p:spPr>
            <a:xfrm>
              <a:off x="7996964" y="2274199"/>
              <a:ext cx="540000" cy="334155"/>
            </a:xfrm>
            <a:prstGeom prst="can">
              <a:avLst/>
            </a:prstGeom>
            <a:solidFill>
              <a:schemeClr val="accent5">
                <a:lumMod val="20000"/>
                <a:lumOff val="80000"/>
              </a:schemeClr>
            </a:solidFill>
            <a:ln w="63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108000" rIns="36000" rtlCol="0" anchor="ctr"/>
            <a:lstStyle/>
            <a:p>
              <a:pPr algn="ctr"/>
              <a:r>
                <a:rPr kumimoji="1" lang="ja-JP" altLang="en-US" sz="800">
                  <a:solidFill>
                    <a:schemeClr val="tx1">
                      <a:lumMod val="65000"/>
                      <a:lumOff val="35000"/>
                    </a:schemeClr>
                  </a:solidFill>
                  <a:latin typeface="+mj-ea"/>
                  <a:ea typeface="+mj-ea"/>
                </a:rPr>
                <a:t>予実</a:t>
              </a:r>
              <a:endParaRPr kumimoji="1" lang="en-US" altLang="ja-JP" sz="800">
                <a:solidFill>
                  <a:schemeClr val="tx1">
                    <a:lumMod val="65000"/>
                    <a:lumOff val="35000"/>
                  </a:schemeClr>
                </a:solidFill>
                <a:latin typeface="+mj-ea"/>
                <a:ea typeface="+mj-ea"/>
              </a:endParaRPr>
            </a:p>
          </p:txBody>
        </p:sp>
        <p:sp>
          <p:nvSpPr>
            <p:cNvPr id="185" name="テキスト ボックス 184">
              <a:extLst>
                <a:ext uri="{FF2B5EF4-FFF2-40B4-BE49-F238E27FC236}">
                  <a16:creationId xmlns:a16="http://schemas.microsoft.com/office/drawing/2014/main" id="{797EC145-52A5-550D-692B-390AE9926628}"/>
                </a:ext>
              </a:extLst>
            </p:cNvPr>
            <p:cNvSpPr txBox="1"/>
            <p:nvPr/>
          </p:nvSpPr>
          <p:spPr>
            <a:xfrm>
              <a:off x="7357123" y="2148128"/>
              <a:ext cx="721466" cy="332984"/>
            </a:xfrm>
            <a:prstGeom prst="rect">
              <a:avLst/>
            </a:prstGeom>
            <a:noFill/>
          </p:spPr>
          <p:txBody>
            <a:bodyPr wrap="none" rtlCol="0">
              <a:spAutoFit/>
            </a:bodyPr>
            <a:lstStyle/>
            <a:p>
              <a:pPr algn="ctr"/>
              <a:r>
                <a:rPr kumimoji="1" lang="ja-JP" altLang="en-US" sz="600">
                  <a:solidFill>
                    <a:schemeClr val="tx1">
                      <a:lumMod val="65000"/>
                      <a:lumOff val="35000"/>
                    </a:schemeClr>
                  </a:solidFill>
                  <a:latin typeface="+mj-ea"/>
                  <a:ea typeface="+mj-ea"/>
                </a:rPr>
                <a:t>データコネクタ</a:t>
              </a:r>
              <a:endParaRPr kumimoji="1" lang="en-US" altLang="ja-JP" sz="600">
                <a:solidFill>
                  <a:schemeClr val="tx1">
                    <a:lumMod val="65000"/>
                    <a:lumOff val="35000"/>
                  </a:schemeClr>
                </a:solidFill>
                <a:latin typeface="+mj-ea"/>
                <a:ea typeface="+mj-ea"/>
              </a:endParaRPr>
            </a:p>
            <a:p>
              <a:pPr algn="ctr"/>
              <a:r>
                <a:rPr kumimoji="1" lang="ja-JP" altLang="en-US" sz="600">
                  <a:solidFill>
                    <a:schemeClr val="tx1">
                      <a:lumMod val="65000"/>
                      <a:lumOff val="35000"/>
                    </a:schemeClr>
                  </a:solidFill>
                  <a:latin typeface="+mj-ea"/>
                  <a:ea typeface="+mj-ea"/>
                </a:rPr>
                <a:t>（日次夜間更新）</a:t>
              </a:r>
              <a:endParaRPr kumimoji="1" lang="en-US" altLang="ja-JP" sz="600">
                <a:solidFill>
                  <a:schemeClr val="tx1">
                    <a:lumMod val="65000"/>
                    <a:lumOff val="35000"/>
                  </a:schemeClr>
                </a:solidFill>
                <a:latin typeface="+mj-ea"/>
                <a:ea typeface="+mj-ea"/>
              </a:endParaRPr>
            </a:p>
            <a:p>
              <a:pPr algn="ctr"/>
              <a:r>
                <a:rPr kumimoji="1" lang="en-US" altLang="ja-JP" sz="600">
                  <a:solidFill>
                    <a:schemeClr val="tx1">
                      <a:lumMod val="65000"/>
                      <a:lumOff val="35000"/>
                    </a:schemeClr>
                  </a:solidFill>
                  <a:latin typeface="+mj-ea"/>
                  <a:ea typeface="+mj-ea"/>
                </a:rPr>
                <a:t>※6:00-7:00</a:t>
              </a:r>
            </a:p>
          </p:txBody>
        </p:sp>
        <p:cxnSp>
          <p:nvCxnSpPr>
            <p:cNvPr id="186" name="コネクタ: カギ線 185">
              <a:extLst>
                <a:ext uri="{FF2B5EF4-FFF2-40B4-BE49-F238E27FC236}">
                  <a16:creationId xmlns:a16="http://schemas.microsoft.com/office/drawing/2014/main" id="{906EA176-57C3-A419-6CCD-F52D2A711F9F}"/>
                </a:ext>
              </a:extLst>
            </p:cNvPr>
            <p:cNvCxnSpPr>
              <a:cxnSpLocks/>
              <a:stCxn id="10" idx="1"/>
              <a:endCxn id="133" idx="2"/>
            </p:cNvCxnSpPr>
            <p:nvPr/>
          </p:nvCxnSpPr>
          <p:spPr>
            <a:xfrm rot="10800000">
              <a:off x="4959346" y="1715957"/>
              <a:ext cx="1094668" cy="732298"/>
            </a:xfrm>
            <a:prstGeom prst="bentConnector2">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87" name="テキスト ボックス 186">
              <a:extLst>
                <a:ext uri="{FF2B5EF4-FFF2-40B4-BE49-F238E27FC236}">
                  <a16:creationId xmlns:a16="http://schemas.microsoft.com/office/drawing/2014/main" id="{F415C052-4A98-630E-DB92-533391BC65F7}"/>
                </a:ext>
              </a:extLst>
            </p:cNvPr>
            <p:cNvSpPr txBox="1"/>
            <p:nvPr/>
          </p:nvSpPr>
          <p:spPr>
            <a:xfrm>
              <a:off x="5521549" y="2325387"/>
              <a:ext cx="526358" cy="166492"/>
            </a:xfrm>
            <a:prstGeom prst="rect">
              <a:avLst/>
            </a:prstGeom>
            <a:noFill/>
          </p:spPr>
          <p:txBody>
            <a:bodyPr wrap="none" rtlCol="0">
              <a:spAutoFit/>
            </a:bodyPr>
            <a:lstStyle/>
            <a:p>
              <a:r>
                <a:rPr kumimoji="1" lang="en-US" altLang="ja-JP" sz="600">
                  <a:solidFill>
                    <a:schemeClr val="tx1">
                      <a:lumMod val="65000"/>
                      <a:lumOff val="35000"/>
                    </a:schemeClr>
                  </a:solidFill>
                  <a:latin typeface="+mj-ea"/>
                  <a:ea typeface="+mj-ea"/>
                </a:rPr>
                <a:t>importrange</a:t>
              </a:r>
            </a:p>
          </p:txBody>
        </p:sp>
        <p:cxnSp>
          <p:nvCxnSpPr>
            <p:cNvPr id="188" name="コネクタ: カギ線 187">
              <a:extLst>
                <a:ext uri="{FF2B5EF4-FFF2-40B4-BE49-F238E27FC236}">
                  <a16:creationId xmlns:a16="http://schemas.microsoft.com/office/drawing/2014/main" id="{18DAC957-CC3B-1E79-0209-D7B9ADE37205}"/>
                </a:ext>
              </a:extLst>
            </p:cNvPr>
            <p:cNvCxnSpPr>
              <a:cxnSpLocks/>
              <a:stCxn id="10" idx="1"/>
              <a:endCxn id="193" idx="3"/>
            </p:cNvCxnSpPr>
            <p:nvPr/>
          </p:nvCxnSpPr>
          <p:spPr>
            <a:xfrm rot="10800000" flipV="1">
              <a:off x="5381072" y="2448255"/>
              <a:ext cx="672943" cy="774546"/>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89" name="フローチャート: 処理 188">
              <a:extLst>
                <a:ext uri="{FF2B5EF4-FFF2-40B4-BE49-F238E27FC236}">
                  <a16:creationId xmlns:a16="http://schemas.microsoft.com/office/drawing/2014/main" id="{90AE64B7-4F88-5841-421A-B40093EA66C5}"/>
                </a:ext>
              </a:extLst>
            </p:cNvPr>
            <p:cNvSpPr/>
            <p:nvPr/>
          </p:nvSpPr>
          <p:spPr>
            <a:xfrm>
              <a:off x="4524593" y="3668074"/>
              <a:ext cx="856478" cy="180000"/>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18000" rtlCol="0" anchor="ctr"/>
            <a:lstStyle/>
            <a:p>
              <a:pPr algn="ctr"/>
              <a:r>
                <a:rPr kumimoji="1" lang="ja-JP" altLang="en-US" sz="800">
                  <a:solidFill>
                    <a:schemeClr val="tx1">
                      <a:lumMod val="65000"/>
                      <a:lumOff val="35000"/>
                    </a:schemeClr>
                  </a:solidFill>
                  <a:latin typeface="+mj-ea"/>
                  <a:ea typeface="+mj-ea"/>
                </a:rPr>
                <a:t>請求提出</a:t>
              </a:r>
            </a:p>
          </p:txBody>
        </p:sp>
        <p:grpSp>
          <p:nvGrpSpPr>
            <p:cNvPr id="190" name="グループ化 189">
              <a:extLst>
                <a:ext uri="{FF2B5EF4-FFF2-40B4-BE49-F238E27FC236}">
                  <a16:creationId xmlns:a16="http://schemas.microsoft.com/office/drawing/2014/main" id="{87F45A95-2670-B37A-C349-229BA9FCCDDC}"/>
                </a:ext>
              </a:extLst>
            </p:cNvPr>
            <p:cNvGrpSpPr/>
            <p:nvPr/>
          </p:nvGrpSpPr>
          <p:grpSpPr>
            <a:xfrm>
              <a:off x="5414890" y="3496280"/>
              <a:ext cx="574051" cy="507808"/>
              <a:chOff x="3444236" y="1719484"/>
              <a:chExt cx="521865" cy="461644"/>
            </a:xfrm>
          </p:grpSpPr>
          <p:pic>
            <p:nvPicPr>
              <p:cNvPr id="191" name="Picture 14" descr="GAS（Google Apps Script）を使ってみましょう | utelecon">
                <a:extLst>
                  <a:ext uri="{FF2B5EF4-FFF2-40B4-BE49-F238E27FC236}">
                    <a16:creationId xmlns:a16="http://schemas.microsoft.com/office/drawing/2014/main" id="{10EAC485-8E50-5BD1-FCC2-FC114B53D35E}"/>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47139" y="1719484"/>
                <a:ext cx="263274" cy="263274"/>
              </a:xfrm>
              <a:prstGeom prst="rect">
                <a:avLst/>
              </a:prstGeom>
              <a:noFill/>
              <a:extLst>
                <a:ext uri="{909E8E84-426E-40DD-AFC4-6F175D3DCCD1}">
                  <a14:hiddenFill xmlns:a14="http://schemas.microsoft.com/office/drawing/2010/main">
                    <a:solidFill>
                      <a:srgbClr val="FFFFFF"/>
                    </a:solidFill>
                  </a14:hiddenFill>
                </a:ext>
              </a:extLst>
            </p:spPr>
          </p:pic>
          <p:sp>
            <p:nvSpPr>
              <p:cNvPr id="192" name="テキスト ボックス 191">
                <a:extLst>
                  <a:ext uri="{FF2B5EF4-FFF2-40B4-BE49-F238E27FC236}">
                    <a16:creationId xmlns:a16="http://schemas.microsoft.com/office/drawing/2014/main" id="{3AF8715A-6D89-A710-5D6A-EB43923E8F7B}"/>
                  </a:ext>
                </a:extLst>
              </p:cNvPr>
              <p:cNvSpPr txBox="1"/>
              <p:nvPr/>
            </p:nvSpPr>
            <p:spPr>
              <a:xfrm>
                <a:off x="3444236" y="1928866"/>
                <a:ext cx="521865" cy="252262"/>
              </a:xfrm>
              <a:prstGeom prst="rect">
                <a:avLst/>
              </a:prstGeom>
              <a:noFill/>
            </p:spPr>
            <p:txBody>
              <a:bodyPr wrap="none" rtlCol="0">
                <a:spAutoFit/>
              </a:bodyPr>
              <a:lstStyle/>
              <a:p>
                <a:pPr algn="ctr"/>
                <a:r>
                  <a:rPr kumimoji="1" lang="en-US" altLang="ja-JP" sz="800">
                    <a:solidFill>
                      <a:schemeClr val="tx1">
                        <a:lumMod val="65000"/>
                        <a:lumOff val="35000"/>
                      </a:schemeClr>
                    </a:solidFill>
                    <a:latin typeface="+mj-ea"/>
                    <a:ea typeface="+mj-ea"/>
                  </a:rPr>
                  <a:t>GAS</a:t>
                </a:r>
                <a:r>
                  <a:rPr kumimoji="1" lang="ja-JP" altLang="en-US" sz="800">
                    <a:solidFill>
                      <a:schemeClr val="tx1">
                        <a:lumMod val="65000"/>
                        <a:lumOff val="35000"/>
                      </a:schemeClr>
                    </a:solidFill>
                    <a:latin typeface="+mj-ea"/>
                    <a:ea typeface="+mj-ea"/>
                  </a:rPr>
                  <a:t>③</a:t>
                </a:r>
                <a:endParaRPr kumimoji="1" lang="en-US" altLang="ja-JP" sz="800">
                  <a:solidFill>
                    <a:schemeClr val="tx1">
                      <a:lumMod val="65000"/>
                      <a:lumOff val="35000"/>
                    </a:schemeClr>
                  </a:solidFill>
                  <a:latin typeface="+mj-ea"/>
                  <a:ea typeface="+mj-ea"/>
                </a:endParaRPr>
              </a:p>
              <a:p>
                <a:pPr algn="ctr"/>
                <a:r>
                  <a:rPr kumimoji="1" lang="en-US" altLang="ja-JP" sz="600">
                    <a:solidFill>
                      <a:schemeClr val="tx1">
                        <a:lumMod val="65000"/>
                        <a:lumOff val="35000"/>
                      </a:schemeClr>
                    </a:solidFill>
                    <a:latin typeface="+mj-ea"/>
                    <a:ea typeface="+mj-ea"/>
                  </a:rPr>
                  <a:t>+importrange</a:t>
                </a:r>
              </a:p>
            </p:txBody>
          </p:sp>
        </p:grpSp>
        <p:sp>
          <p:nvSpPr>
            <p:cNvPr id="193" name="フローチャート: 処理 192">
              <a:extLst>
                <a:ext uri="{FF2B5EF4-FFF2-40B4-BE49-F238E27FC236}">
                  <a16:creationId xmlns:a16="http://schemas.microsoft.com/office/drawing/2014/main" id="{929F053B-61C4-A26B-AD60-C4586AC52956}"/>
                </a:ext>
              </a:extLst>
            </p:cNvPr>
            <p:cNvSpPr/>
            <p:nvPr/>
          </p:nvSpPr>
          <p:spPr>
            <a:xfrm>
              <a:off x="4524593" y="3132801"/>
              <a:ext cx="856478" cy="180000"/>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18000" rtlCol="0" anchor="ctr"/>
            <a:lstStyle/>
            <a:p>
              <a:pPr algn="ctr"/>
              <a:r>
                <a:rPr kumimoji="1" lang="ja-JP" altLang="en-US" sz="800">
                  <a:solidFill>
                    <a:schemeClr val="tx1">
                      <a:lumMod val="65000"/>
                      <a:lumOff val="35000"/>
                    </a:schemeClr>
                  </a:solidFill>
                  <a:latin typeface="+mj-ea"/>
                  <a:ea typeface="+mj-ea"/>
                </a:rPr>
                <a:t>予実</a:t>
              </a:r>
            </a:p>
          </p:txBody>
        </p:sp>
        <p:sp>
          <p:nvSpPr>
            <p:cNvPr id="194" name="テキスト ボックス 193">
              <a:extLst>
                <a:ext uri="{FF2B5EF4-FFF2-40B4-BE49-F238E27FC236}">
                  <a16:creationId xmlns:a16="http://schemas.microsoft.com/office/drawing/2014/main" id="{C1229370-50A9-A3E5-FEF0-FBCC40103C6E}"/>
                </a:ext>
              </a:extLst>
            </p:cNvPr>
            <p:cNvSpPr txBox="1"/>
            <p:nvPr/>
          </p:nvSpPr>
          <p:spPr>
            <a:xfrm>
              <a:off x="4127278" y="3584815"/>
              <a:ext cx="443979" cy="194241"/>
            </a:xfrm>
            <a:prstGeom prst="rect">
              <a:avLst/>
            </a:prstGeom>
            <a:noFill/>
          </p:spPr>
          <p:txBody>
            <a:bodyPr wrap="none" rtlCol="0">
              <a:spAutoFit/>
            </a:bodyPr>
            <a:lstStyle/>
            <a:p>
              <a:r>
                <a:rPr kumimoji="1" lang="ja-JP" altLang="en-US" sz="800">
                  <a:solidFill>
                    <a:schemeClr val="tx1">
                      <a:lumMod val="65000"/>
                      <a:lumOff val="35000"/>
                    </a:schemeClr>
                  </a:solidFill>
                  <a:latin typeface="+mj-ea"/>
                  <a:ea typeface="+mj-ea"/>
                </a:rPr>
                <a:t>書込み</a:t>
              </a:r>
              <a:endParaRPr kumimoji="1" lang="en-US" altLang="ja-JP" sz="800">
                <a:solidFill>
                  <a:schemeClr val="tx1">
                    <a:lumMod val="65000"/>
                    <a:lumOff val="35000"/>
                  </a:schemeClr>
                </a:solidFill>
                <a:latin typeface="+mj-ea"/>
                <a:ea typeface="+mj-ea"/>
              </a:endParaRPr>
            </a:p>
          </p:txBody>
        </p:sp>
        <p:sp>
          <p:nvSpPr>
            <p:cNvPr id="195" name="円柱 194">
              <a:extLst>
                <a:ext uri="{FF2B5EF4-FFF2-40B4-BE49-F238E27FC236}">
                  <a16:creationId xmlns:a16="http://schemas.microsoft.com/office/drawing/2014/main" id="{785A7027-928F-203A-1E39-4BF52551DE65}"/>
                </a:ext>
              </a:extLst>
            </p:cNvPr>
            <p:cNvSpPr/>
            <p:nvPr/>
          </p:nvSpPr>
          <p:spPr>
            <a:xfrm>
              <a:off x="3175069" y="737766"/>
              <a:ext cx="540000" cy="334155"/>
            </a:xfrm>
            <a:prstGeom prst="can">
              <a:avLst/>
            </a:prstGeom>
            <a:solidFill>
              <a:schemeClr val="bg2">
                <a:lumMod val="20000"/>
                <a:lumOff val="80000"/>
              </a:schemeClr>
            </a:solidFill>
            <a:ln w="63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0" rtlCol="0" anchor="ctr"/>
            <a:lstStyle/>
            <a:p>
              <a:pPr algn="ctr"/>
              <a:r>
                <a:rPr kumimoji="1" lang="ja-JP" altLang="en-US" sz="800">
                  <a:solidFill>
                    <a:schemeClr val="tx1">
                      <a:lumMod val="65000"/>
                      <a:lumOff val="35000"/>
                    </a:schemeClr>
                  </a:solidFill>
                  <a:latin typeface="+mj-ea"/>
                  <a:ea typeface="+mj-ea"/>
                </a:rPr>
                <a:t>見積提出</a:t>
              </a:r>
              <a:endParaRPr kumimoji="1" lang="en-US" altLang="ja-JP" sz="800">
                <a:solidFill>
                  <a:schemeClr val="tx1">
                    <a:lumMod val="65000"/>
                    <a:lumOff val="35000"/>
                  </a:schemeClr>
                </a:solidFill>
                <a:latin typeface="+mj-ea"/>
                <a:ea typeface="+mj-ea"/>
              </a:endParaRPr>
            </a:p>
            <a:p>
              <a:pPr algn="ctr"/>
              <a:r>
                <a:rPr kumimoji="1" lang="ja-JP" altLang="en-US" sz="500">
                  <a:solidFill>
                    <a:schemeClr val="tx1">
                      <a:lumMod val="65000"/>
                      <a:lumOff val="35000"/>
                    </a:schemeClr>
                  </a:solidFill>
                  <a:latin typeface="+mj-ea"/>
                  <a:ea typeface="+mj-ea"/>
                </a:rPr>
                <a:t>（見積書提出データ）</a:t>
              </a:r>
              <a:endParaRPr kumimoji="1" lang="en-US" altLang="ja-JP" sz="800">
                <a:solidFill>
                  <a:schemeClr val="tx1">
                    <a:lumMod val="65000"/>
                    <a:lumOff val="35000"/>
                  </a:schemeClr>
                </a:solidFill>
                <a:latin typeface="+mj-ea"/>
                <a:ea typeface="+mj-ea"/>
              </a:endParaRPr>
            </a:p>
          </p:txBody>
        </p:sp>
        <p:cxnSp>
          <p:nvCxnSpPr>
            <p:cNvPr id="196" name="コネクタ: カギ線 195">
              <a:extLst>
                <a:ext uri="{FF2B5EF4-FFF2-40B4-BE49-F238E27FC236}">
                  <a16:creationId xmlns:a16="http://schemas.microsoft.com/office/drawing/2014/main" id="{75926481-E750-D0AC-FABD-C94F71064CA9}"/>
                </a:ext>
              </a:extLst>
            </p:cNvPr>
            <p:cNvCxnSpPr>
              <a:cxnSpLocks/>
              <a:stCxn id="195" idx="2"/>
              <a:endCxn id="165" idx="3"/>
            </p:cNvCxnSpPr>
            <p:nvPr/>
          </p:nvCxnSpPr>
          <p:spPr>
            <a:xfrm rot="10800000">
              <a:off x="3002221" y="867638"/>
              <a:ext cx="172849" cy="37207"/>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97" name="円柱 196">
              <a:extLst>
                <a:ext uri="{FF2B5EF4-FFF2-40B4-BE49-F238E27FC236}">
                  <a16:creationId xmlns:a16="http://schemas.microsoft.com/office/drawing/2014/main" id="{764B801F-5618-256A-5ECE-FD68FE969892}"/>
                </a:ext>
              </a:extLst>
            </p:cNvPr>
            <p:cNvSpPr/>
            <p:nvPr/>
          </p:nvSpPr>
          <p:spPr>
            <a:xfrm>
              <a:off x="3175069" y="1677205"/>
              <a:ext cx="540000" cy="334155"/>
            </a:xfrm>
            <a:prstGeom prst="can">
              <a:avLst/>
            </a:prstGeom>
            <a:solidFill>
              <a:schemeClr val="bg2">
                <a:lumMod val="20000"/>
                <a:lumOff val="80000"/>
              </a:schemeClr>
            </a:solidFill>
            <a:ln w="63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0" rtlCol="0" anchor="ctr"/>
            <a:lstStyle/>
            <a:p>
              <a:pPr algn="ctr"/>
              <a:r>
                <a:rPr kumimoji="1" lang="ja-JP" altLang="en-US" sz="800">
                  <a:solidFill>
                    <a:schemeClr val="tx1">
                      <a:lumMod val="65000"/>
                      <a:lumOff val="35000"/>
                    </a:schemeClr>
                  </a:solidFill>
                  <a:latin typeface="+mj-ea"/>
                  <a:ea typeface="+mj-ea"/>
                </a:rPr>
                <a:t>予実</a:t>
              </a:r>
              <a:endParaRPr kumimoji="1" lang="en-US" altLang="ja-JP" sz="800">
                <a:solidFill>
                  <a:schemeClr val="tx1">
                    <a:lumMod val="65000"/>
                    <a:lumOff val="35000"/>
                  </a:schemeClr>
                </a:solidFill>
                <a:latin typeface="+mj-ea"/>
                <a:ea typeface="+mj-ea"/>
              </a:endParaRPr>
            </a:p>
            <a:p>
              <a:pPr algn="ctr"/>
              <a:r>
                <a:rPr kumimoji="1" lang="ja-JP" altLang="en-US" sz="500">
                  <a:solidFill>
                    <a:schemeClr val="tx1">
                      <a:lumMod val="65000"/>
                      <a:lumOff val="35000"/>
                    </a:schemeClr>
                  </a:solidFill>
                  <a:latin typeface="+mj-ea"/>
                  <a:ea typeface="+mj-ea"/>
                </a:rPr>
                <a:t>（支払予定データ）</a:t>
              </a:r>
              <a:endParaRPr kumimoji="1" lang="en-US" altLang="ja-JP" sz="800">
                <a:solidFill>
                  <a:schemeClr val="tx1">
                    <a:lumMod val="65000"/>
                    <a:lumOff val="35000"/>
                  </a:schemeClr>
                </a:solidFill>
                <a:latin typeface="+mj-ea"/>
                <a:ea typeface="+mj-ea"/>
              </a:endParaRPr>
            </a:p>
          </p:txBody>
        </p:sp>
        <p:cxnSp>
          <p:nvCxnSpPr>
            <p:cNvPr id="198" name="コネクタ: カギ線 197">
              <a:extLst>
                <a:ext uri="{FF2B5EF4-FFF2-40B4-BE49-F238E27FC236}">
                  <a16:creationId xmlns:a16="http://schemas.microsoft.com/office/drawing/2014/main" id="{8551A3A6-BC2A-4C4B-D6E8-A375E0484ACF}"/>
                </a:ext>
              </a:extLst>
            </p:cNvPr>
            <p:cNvCxnSpPr>
              <a:cxnSpLocks/>
              <a:stCxn id="197" idx="2"/>
              <a:endCxn id="166" idx="2"/>
            </p:cNvCxnSpPr>
            <p:nvPr/>
          </p:nvCxnSpPr>
          <p:spPr>
            <a:xfrm rot="10800000">
              <a:off x="2588221" y="1519865"/>
              <a:ext cx="586849" cy="324419"/>
            </a:xfrm>
            <a:prstGeom prst="bentConnector2">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99" name="円柱 198">
              <a:extLst>
                <a:ext uri="{FF2B5EF4-FFF2-40B4-BE49-F238E27FC236}">
                  <a16:creationId xmlns:a16="http://schemas.microsoft.com/office/drawing/2014/main" id="{762AFA8E-4371-0C6B-E1E4-ED79D0635ED7}"/>
                </a:ext>
              </a:extLst>
            </p:cNvPr>
            <p:cNvSpPr/>
            <p:nvPr/>
          </p:nvSpPr>
          <p:spPr>
            <a:xfrm>
              <a:off x="2318084" y="2864593"/>
              <a:ext cx="540000" cy="334155"/>
            </a:xfrm>
            <a:prstGeom prst="can">
              <a:avLst/>
            </a:prstGeom>
            <a:solidFill>
              <a:schemeClr val="bg2">
                <a:lumMod val="20000"/>
                <a:lumOff val="80000"/>
              </a:schemeClr>
            </a:solidFill>
            <a:ln w="63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0" rtlCol="0" anchor="ctr"/>
            <a:lstStyle/>
            <a:p>
              <a:pPr algn="ctr"/>
              <a:r>
                <a:rPr kumimoji="1" lang="ja-JP" altLang="en-US" sz="700">
                  <a:solidFill>
                    <a:schemeClr val="tx1">
                      <a:lumMod val="65000"/>
                      <a:lumOff val="35000"/>
                    </a:schemeClr>
                  </a:solidFill>
                  <a:latin typeface="+mj-ea"/>
                  <a:ea typeface="+mj-ea"/>
                </a:rPr>
                <a:t>支払予定</a:t>
              </a:r>
              <a:endParaRPr kumimoji="1" lang="en-US" altLang="ja-JP" sz="700">
                <a:solidFill>
                  <a:schemeClr val="tx1">
                    <a:lumMod val="65000"/>
                    <a:lumOff val="35000"/>
                  </a:schemeClr>
                </a:solidFill>
                <a:latin typeface="+mj-ea"/>
                <a:ea typeface="+mj-ea"/>
              </a:endParaRPr>
            </a:p>
            <a:p>
              <a:pPr algn="ctr"/>
              <a:r>
                <a:rPr kumimoji="1" lang="ja-JP" altLang="en-US" sz="700">
                  <a:solidFill>
                    <a:schemeClr val="tx1">
                      <a:lumMod val="65000"/>
                      <a:lumOff val="35000"/>
                    </a:schemeClr>
                  </a:solidFill>
                  <a:latin typeface="+mj-ea"/>
                  <a:ea typeface="+mj-ea"/>
                </a:rPr>
                <a:t>データ</a:t>
              </a:r>
              <a:endParaRPr kumimoji="1" lang="en-US" altLang="ja-JP" sz="700">
                <a:solidFill>
                  <a:schemeClr val="tx1">
                    <a:lumMod val="65000"/>
                    <a:lumOff val="35000"/>
                  </a:schemeClr>
                </a:solidFill>
                <a:latin typeface="+mj-ea"/>
                <a:ea typeface="+mj-ea"/>
              </a:endParaRPr>
            </a:p>
            <a:p>
              <a:pPr algn="ctr"/>
              <a:r>
                <a:rPr kumimoji="1" lang="ja-JP" altLang="en-US" sz="500">
                  <a:solidFill>
                    <a:schemeClr val="tx1">
                      <a:lumMod val="65000"/>
                      <a:lumOff val="35000"/>
                    </a:schemeClr>
                  </a:solidFill>
                  <a:latin typeface="+mj-ea"/>
                  <a:ea typeface="+mj-ea"/>
                </a:rPr>
                <a:t>（支払予定データ）</a:t>
              </a:r>
              <a:endParaRPr kumimoji="1" lang="en-US" altLang="ja-JP" sz="800">
                <a:solidFill>
                  <a:schemeClr val="tx1">
                    <a:lumMod val="65000"/>
                    <a:lumOff val="35000"/>
                  </a:schemeClr>
                </a:solidFill>
                <a:latin typeface="+mj-ea"/>
                <a:ea typeface="+mj-ea"/>
              </a:endParaRPr>
            </a:p>
          </p:txBody>
        </p:sp>
        <p:sp>
          <p:nvSpPr>
            <p:cNvPr id="200" name="円柱 199">
              <a:extLst>
                <a:ext uri="{FF2B5EF4-FFF2-40B4-BE49-F238E27FC236}">
                  <a16:creationId xmlns:a16="http://schemas.microsoft.com/office/drawing/2014/main" id="{7BA1C466-5820-5F00-F85D-D1BE5B154827}"/>
                </a:ext>
              </a:extLst>
            </p:cNvPr>
            <p:cNvSpPr/>
            <p:nvPr/>
          </p:nvSpPr>
          <p:spPr>
            <a:xfrm>
              <a:off x="2870726" y="2864593"/>
              <a:ext cx="540000" cy="334155"/>
            </a:xfrm>
            <a:prstGeom prst="can">
              <a:avLst/>
            </a:prstGeom>
            <a:solidFill>
              <a:schemeClr val="bg2">
                <a:lumMod val="20000"/>
                <a:lumOff val="80000"/>
              </a:schemeClr>
            </a:solidFill>
            <a:ln w="63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0" rtlCol="0" anchor="ctr"/>
            <a:lstStyle/>
            <a:p>
              <a:pPr algn="ctr"/>
              <a:r>
                <a:rPr kumimoji="1" lang="ja-JP" altLang="en-US" sz="800">
                  <a:solidFill>
                    <a:schemeClr val="tx1">
                      <a:lumMod val="65000"/>
                      <a:lumOff val="35000"/>
                    </a:schemeClr>
                  </a:solidFill>
                  <a:latin typeface="+mj-ea"/>
                  <a:ea typeface="+mj-ea"/>
                </a:rPr>
                <a:t>予実</a:t>
              </a:r>
              <a:endParaRPr kumimoji="1" lang="en-US" altLang="ja-JP" sz="800">
                <a:solidFill>
                  <a:schemeClr val="tx1">
                    <a:lumMod val="65000"/>
                    <a:lumOff val="35000"/>
                  </a:schemeClr>
                </a:solidFill>
                <a:latin typeface="+mj-ea"/>
                <a:ea typeface="+mj-ea"/>
              </a:endParaRPr>
            </a:p>
            <a:p>
              <a:pPr algn="ctr"/>
              <a:r>
                <a:rPr kumimoji="1" lang="ja-JP" altLang="en-US" sz="500">
                  <a:solidFill>
                    <a:schemeClr val="tx1">
                      <a:lumMod val="65000"/>
                      <a:lumOff val="35000"/>
                    </a:schemeClr>
                  </a:solidFill>
                  <a:latin typeface="+mj-ea"/>
                  <a:ea typeface="+mj-ea"/>
                </a:rPr>
                <a:t>（支払予定データ）</a:t>
              </a:r>
              <a:endParaRPr kumimoji="1" lang="en-US" altLang="ja-JP" sz="800">
                <a:solidFill>
                  <a:schemeClr val="tx1">
                    <a:lumMod val="65000"/>
                    <a:lumOff val="35000"/>
                  </a:schemeClr>
                </a:solidFill>
                <a:latin typeface="+mj-ea"/>
                <a:ea typeface="+mj-ea"/>
              </a:endParaRPr>
            </a:p>
          </p:txBody>
        </p:sp>
        <p:cxnSp>
          <p:nvCxnSpPr>
            <p:cNvPr id="201" name="コネクタ: カギ線 200">
              <a:extLst>
                <a:ext uri="{FF2B5EF4-FFF2-40B4-BE49-F238E27FC236}">
                  <a16:creationId xmlns:a16="http://schemas.microsoft.com/office/drawing/2014/main" id="{2E1D583E-F6D3-A6A1-1772-D4CA4DD44BE8}"/>
                </a:ext>
              </a:extLst>
            </p:cNvPr>
            <p:cNvCxnSpPr>
              <a:cxnSpLocks/>
              <a:stCxn id="199" idx="1"/>
              <a:endCxn id="167" idx="2"/>
            </p:cNvCxnSpPr>
            <p:nvPr/>
          </p:nvCxnSpPr>
          <p:spPr>
            <a:xfrm rot="5400000" flipH="1" flipV="1">
              <a:off x="2456398" y="2732771"/>
              <a:ext cx="263509" cy="136"/>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02" name="コネクタ: カギ線 201">
              <a:extLst>
                <a:ext uri="{FF2B5EF4-FFF2-40B4-BE49-F238E27FC236}">
                  <a16:creationId xmlns:a16="http://schemas.microsoft.com/office/drawing/2014/main" id="{18B494E5-5A25-F0F0-BEDD-544D3A756F50}"/>
                </a:ext>
              </a:extLst>
            </p:cNvPr>
            <p:cNvCxnSpPr>
              <a:cxnSpLocks/>
              <a:stCxn id="200" idx="1"/>
              <a:endCxn id="167" idx="2"/>
            </p:cNvCxnSpPr>
            <p:nvPr/>
          </p:nvCxnSpPr>
          <p:spPr>
            <a:xfrm rot="16200000" flipV="1">
              <a:off x="2732719" y="2456586"/>
              <a:ext cx="263509" cy="552506"/>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03" name="コネクタ: カギ線 202">
              <a:extLst>
                <a:ext uri="{FF2B5EF4-FFF2-40B4-BE49-F238E27FC236}">
                  <a16:creationId xmlns:a16="http://schemas.microsoft.com/office/drawing/2014/main" id="{7D7E1FCA-4E7A-6A73-3772-26D7DD7AF4D8}"/>
                </a:ext>
              </a:extLst>
            </p:cNvPr>
            <p:cNvCxnSpPr>
              <a:cxnSpLocks/>
              <a:stCxn id="199" idx="3"/>
              <a:endCxn id="170" idx="0"/>
            </p:cNvCxnSpPr>
            <p:nvPr/>
          </p:nvCxnSpPr>
          <p:spPr>
            <a:xfrm rot="16200000" flipH="1">
              <a:off x="2446921" y="3339911"/>
              <a:ext cx="282463" cy="136"/>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04" name="コネクタ: カギ線 203">
              <a:extLst>
                <a:ext uri="{FF2B5EF4-FFF2-40B4-BE49-F238E27FC236}">
                  <a16:creationId xmlns:a16="http://schemas.microsoft.com/office/drawing/2014/main" id="{729D1E6F-558E-4C19-CFB8-B8352C9AF953}"/>
                </a:ext>
              </a:extLst>
            </p:cNvPr>
            <p:cNvCxnSpPr>
              <a:cxnSpLocks/>
              <a:stCxn id="200" idx="3"/>
              <a:endCxn id="170" idx="0"/>
            </p:cNvCxnSpPr>
            <p:nvPr/>
          </p:nvCxnSpPr>
          <p:spPr>
            <a:xfrm rot="5400000">
              <a:off x="2723242" y="3063726"/>
              <a:ext cx="282463" cy="552506"/>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205" name="円柱 204">
              <a:extLst>
                <a:ext uri="{FF2B5EF4-FFF2-40B4-BE49-F238E27FC236}">
                  <a16:creationId xmlns:a16="http://schemas.microsoft.com/office/drawing/2014/main" id="{DE6990CC-91E1-24A5-FF7C-9759588BA6EA}"/>
                </a:ext>
              </a:extLst>
            </p:cNvPr>
            <p:cNvSpPr/>
            <p:nvPr/>
          </p:nvSpPr>
          <p:spPr>
            <a:xfrm>
              <a:off x="3175069" y="3836043"/>
              <a:ext cx="540000" cy="334155"/>
            </a:xfrm>
            <a:prstGeom prst="can">
              <a:avLst/>
            </a:prstGeom>
            <a:solidFill>
              <a:schemeClr val="bg2">
                <a:lumMod val="20000"/>
                <a:lumOff val="80000"/>
              </a:schemeClr>
            </a:solidFill>
            <a:ln w="63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0" rtlCol="0" anchor="ctr"/>
            <a:lstStyle/>
            <a:p>
              <a:pPr algn="ctr"/>
              <a:r>
                <a:rPr kumimoji="1" lang="ja-JP" altLang="en-US" sz="800">
                  <a:solidFill>
                    <a:schemeClr val="tx1">
                      <a:lumMod val="65000"/>
                      <a:lumOff val="35000"/>
                    </a:schemeClr>
                  </a:solidFill>
                  <a:latin typeface="+mj-ea"/>
                  <a:ea typeface="+mj-ea"/>
                </a:rPr>
                <a:t>請求提出</a:t>
              </a:r>
              <a:endParaRPr kumimoji="1" lang="en-US" altLang="ja-JP" sz="800">
                <a:solidFill>
                  <a:schemeClr val="tx1">
                    <a:lumMod val="65000"/>
                    <a:lumOff val="35000"/>
                  </a:schemeClr>
                </a:solidFill>
                <a:latin typeface="+mj-ea"/>
                <a:ea typeface="+mj-ea"/>
              </a:endParaRPr>
            </a:p>
            <a:p>
              <a:pPr algn="ctr"/>
              <a:r>
                <a:rPr kumimoji="1" lang="ja-JP" altLang="en-US" sz="500">
                  <a:solidFill>
                    <a:schemeClr val="tx1">
                      <a:lumMod val="65000"/>
                      <a:lumOff val="35000"/>
                    </a:schemeClr>
                  </a:solidFill>
                  <a:latin typeface="+mj-ea"/>
                  <a:ea typeface="+mj-ea"/>
                </a:rPr>
                <a:t>（請求書提出データ）</a:t>
              </a:r>
              <a:endParaRPr kumimoji="1" lang="en-US" altLang="ja-JP" sz="800">
                <a:solidFill>
                  <a:schemeClr val="tx1">
                    <a:lumMod val="65000"/>
                    <a:lumOff val="35000"/>
                  </a:schemeClr>
                </a:solidFill>
                <a:latin typeface="+mj-ea"/>
                <a:ea typeface="+mj-ea"/>
              </a:endParaRPr>
            </a:p>
          </p:txBody>
        </p:sp>
        <p:cxnSp>
          <p:nvCxnSpPr>
            <p:cNvPr id="206" name="コネクタ: カギ線 205">
              <a:extLst>
                <a:ext uri="{FF2B5EF4-FFF2-40B4-BE49-F238E27FC236}">
                  <a16:creationId xmlns:a16="http://schemas.microsoft.com/office/drawing/2014/main" id="{1B383CA0-4825-4F09-4C18-B91B89FAD0FE}"/>
                </a:ext>
              </a:extLst>
            </p:cNvPr>
            <p:cNvCxnSpPr>
              <a:cxnSpLocks/>
              <a:stCxn id="205" idx="2"/>
              <a:endCxn id="178" idx="3"/>
            </p:cNvCxnSpPr>
            <p:nvPr/>
          </p:nvCxnSpPr>
          <p:spPr>
            <a:xfrm rot="10800000">
              <a:off x="3002221" y="3982589"/>
              <a:ext cx="172849" cy="20533"/>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207" name="円柱 206">
              <a:extLst>
                <a:ext uri="{FF2B5EF4-FFF2-40B4-BE49-F238E27FC236}">
                  <a16:creationId xmlns:a16="http://schemas.microsoft.com/office/drawing/2014/main" id="{28703F2B-CE9A-D878-A0AC-D68A3C653312}"/>
                </a:ext>
              </a:extLst>
            </p:cNvPr>
            <p:cNvSpPr/>
            <p:nvPr/>
          </p:nvSpPr>
          <p:spPr>
            <a:xfrm>
              <a:off x="3175069" y="4253801"/>
              <a:ext cx="540000" cy="334155"/>
            </a:xfrm>
            <a:prstGeom prst="can">
              <a:avLst/>
            </a:prstGeom>
            <a:solidFill>
              <a:schemeClr val="bg2">
                <a:lumMod val="20000"/>
                <a:lumOff val="80000"/>
              </a:schemeClr>
            </a:solidFill>
            <a:ln w="63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0" rtlCol="0" anchor="ctr"/>
            <a:lstStyle/>
            <a:p>
              <a:pPr algn="ctr"/>
              <a:r>
                <a:rPr kumimoji="1" lang="ja-JP" altLang="en-US" sz="800">
                  <a:solidFill>
                    <a:schemeClr val="tx1">
                      <a:lumMod val="65000"/>
                      <a:lumOff val="35000"/>
                    </a:schemeClr>
                  </a:solidFill>
                  <a:latin typeface="+mj-ea"/>
                  <a:ea typeface="+mj-ea"/>
                </a:rPr>
                <a:t>支払処理</a:t>
              </a:r>
              <a:endParaRPr kumimoji="1" lang="en-US" altLang="ja-JP" sz="800">
                <a:solidFill>
                  <a:schemeClr val="tx1">
                    <a:lumMod val="65000"/>
                    <a:lumOff val="35000"/>
                  </a:schemeClr>
                </a:solidFill>
                <a:latin typeface="+mj-ea"/>
                <a:ea typeface="+mj-ea"/>
              </a:endParaRPr>
            </a:p>
            <a:p>
              <a:pPr algn="ctr"/>
              <a:r>
                <a:rPr kumimoji="1" lang="ja-JP" altLang="en-US" sz="800">
                  <a:solidFill>
                    <a:schemeClr val="tx1">
                      <a:lumMod val="65000"/>
                      <a:lumOff val="35000"/>
                    </a:schemeClr>
                  </a:solidFill>
                  <a:latin typeface="+mj-ea"/>
                  <a:ea typeface="+mj-ea"/>
                </a:rPr>
                <a:t>状況一覧</a:t>
              </a:r>
              <a:endParaRPr kumimoji="1" lang="en-US" altLang="ja-JP" sz="800">
                <a:solidFill>
                  <a:schemeClr val="tx1">
                    <a:lumMod val="65000"/>
                    <a:lumOff val="35000"/>
                  </a:schemeClr>
                </a:solidFill>
                <a:latin typeface="+mj-ea"/>
                <a:ea typeface="+mj-ea"/>
              </a:endParaRPr>
            </a:p>
            <a:p>
              <a:pPr algn="ctr"/>
              <a:r>
                <a:rPr kumimoji="1" lang="ja-JP" altLang="en-US" sz="500">
                  <a:solidFill>
                    <a:schemeClr val="tx1">
                      <a:lumMod val="65000"/>
                      <a:lumOff val="35000"/>
                    </a:schemeClr>
                  </a:solidFill>
                  <a:latin typeface="+mj-ea"/>
                  <a:ea typeface="+mj-ea"/>
                </a:rPr>
                <a:t>（請求書提出データ）</a:t>
              </a:r>
              <a:endParaRPr kumimoji="1" lang="en-US" altLang="ja-JP" sz="800">
                <a:solidFill>
                  <a:schemeClr val="tx1">
                    <a:lumMod val="65000"/>
                    <a:lumOff val="35000"/>
                  </a:schemeClr>
                </a:solidFill>
                <a:latin typeface="+mj-ea"/>
                <a:ea typeface="+mj-ea"/>
              </a:endParaRPr>
            </a:p>
          </p:txBody>
        </p:sp>
        <p:cxnSp>
          <p:nvCxnSpPr>
            <p:cNvPr id="208" name="コネクタ: カギ線 207">
              <a:extLst>
                <a:ext uri="{FF2B5EF4-FFF2-40B4-BE49-F238E27FC236}">
                  <a16:creationId xmlns:a16="http://schemas.microsoft.com/office/drawing/2014/main" id="{B0A81709-A8B5-9CEE-2613-4E6C8E1B488A}"/>
                </a:ext>
              </a:extLst>
            </p:cNvPr>
            <p:cNvCxnSpPr>
              <a:cxnSpLocks/>
              <a:stCxn id="207" idx="2"/>
              <a:endCxn id="180" idx="3"/>
            </p:cNvCxnSpPr>
            <p:nvPr/>
          </p:nvCxnSpPr>
          <p:spPr>
            <a:xfrm rot="10800000">
              <a:off x="3002221" y="4392587"/>
              <a:ext cx="172849" cy="28292"/>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209" name="円柱 208">
              <a:extLst>
                <a:ext uri="{FF2B5EF4-FFF2-40B4-BE49-F238E27FC236}">
                  <a16:creationId xmlns:a16="http://schemas.microsoft.com/office/drawing/2014/main" id="{68EEFE8B-E3A2-9F18-C50F-92862281F6C3}"/>
                </a:ext>
              </a:extLst>
            </p:cNvPr>
            <p:cNvSpPr/>
            <p:nvPr/>
          </p:nvSpPr>
          <p:spPr>
            <a:xfrm>
              <a:off x="1155477" y="3986283"/>
              <a:ext cx="540000" cy="334155"/>
            </a:xfrm>
            <a:prstGeom prst="can">
              <a:avLst/>
            </a:prstGeom>
            <a:solidFill>
              <a:schemeClr val="bg2">
                <a:lumMod val="20000"/>
                <a:lumOff val="80000"/>
              </a:schemeClr>
            </a:solidFill>
            <a:ln w="63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0" rtlCol="0" anchor="ctr"/>
            <a:lstStyle/>
            <a:p>
              <a:pPr algn="ctr"/>
              <a:r>
                <a:rPr kumimoji="1" lang="ja-JP" altLang="en-US" sz="800">
                  <a:solidFill>
                    <a:schemeClr val="tx1">
                      <a:lumMod val="65000"/>
                      <a:lumOff val="35000"/>
                    </a:schemeClr>
                  </a:solidFill>
                  <a:latin typeface="+mj-ea"/>
                  <a:ea typeface="+mj-ea"/>
                </a:rPr>
                <a:t>権限</a:t>
              </a:r>
              <a:endParaRPr kumimoji="1" lang="en-US" altLang="ja-JP" sz="800">
                <a:solidFill>
                  <a:schemeClr val="tx1">
                    <a:lumMod val="65000"/>
                    <a:lumOff val="35000"/>
                  </a:schemeClr>
                </a:solidFill>
                <a:latin typeface="+mj-ea"/>
                <a:ea typeface="+mj-ea"/>
              </a:endParaRPr>
            </a:p>
            <a:p>
              <a:pPr algn="ctr"/>
              <a:r>
                <a:rPr kumimoji="1" lang="ja-JP" altLang="en-US" sz="500">
                  <a:solidFill>
                    <a:schemeClr val="tx1">
                      <a:lumMod val="65000"/>
                      <a:lumOff val="35000"/>
                    </a:schemeClr>
                  </a:solidFill>
                  <a:latin typeface="+mj-ea"/>
                  <a:ea typeface="+mj-ea"/>
                </a:rPr>
                <a:t>（</a:t>
              </a:r>
              <a:r>
                <a:rPr kumimoji="1" lang="en-US" altLang="ja-JP" sz="500">
                  <a:solidFill>
                    <a:schemeClr val="tx1">
                      <a:lumMod val="65000"/>
                      <a:lumOff val="35000"/>
                    </a:schemeClr>
                  </a:solidFill>
                  <a:latin typeface="+mj-ea"/>
                  <a:ea typeface="+mj-ea"/>
                </a:rPr>
                <a:t>Appsheet</a:t>
              </a:r>
              <a:r>
                <a:rPr kumimoji="1" lang="ja-JP" altLang="en-US" sz="500">
                  <a:solidFill>
                    <a:schemeClr val="tx1">
                      <a:lumMod val="65000"/>
                      <a:lumOff val="35000"/>
                    </a:schemeClr>
                  </a:solidFill>
                  <a:latin typeface="+mj-ea"/>
                  <a:ea typeface="+mj-ea"/>
                </a:rPr>
                <a:t>権限管理）</a:t>
              </a:r>
              <a:endParaRPr kumimoji="1" lang="en-US" altLang="ja-JP" sz="500">
                <a:solidFill>
                  <a:schemeClr val="tx1">
                    <a:lumMod val="65000"/>
                    <a:lumOff val="35000"/>
                  </a:schemeClr>
                </a:solidFill>
                <a:latin typeface="+mj-ea"/>
                <a:ea typeface="+mj-ea"/>
              </a:endParaRPr>
            </a:p>
          </p:txBody>
        </p:sp>
        <p:cxnSp>
          <p:nvCxnSpPr>
            <p:cNvPr id="210" name="コネクタ: カギ線 209">
              <a:extLst>
                <a:ext uri="{FF2B5EF4-FFF2-40B4-BE49-F238E27FC236}">
                  <a16:creationId xmlns:a16="http://schemas.microsoft.com/office/drawing/2014/main" id="{4AB313BE-3AC8-DFF5-A005-3FD5E9421797}"/>
                </a:ext>
              </a:extLst>
            </p:cNvPr>
            <p:cNvCxnSpPr>
              <a:cxnSpLocks/>
              <a:stCxn id="121" idx="0"/>
              <a:endCxn id="209" idx="3"/>
            </p:cNvCxnSpPr>
            <p:nvPr/>
          </p:nvCxnSpPr>
          <p:spPr>
            <a:xfrm rot="16200000" flipV="1">
              <a:off x="1297089" y="4448827"/>
              <a:ext cx="359009" cy="102232"/>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11" name="コネクタ: カギ線 210">
              <a:extLst>
                <a:ext uri="{FF2B5EF4-FFF2-40B4-BE49-F238E27FC236}">
                  <a16:creationId xmlns:a16="http://schemas.microsoft.com/office/drawing/2014/main" id="{F426A75D-5AA0-E65E-9191-BBC95E46C1A3}"/>
                </a:ext>
              </a:extLst>
            </p:cNvPr>
            <p:cNvCxnSpPr>
              <a:cxnSpLocks/>
              <a:stCxn id="191" idx="0"/>
              <a:endCxn id="189" idx="0"/>
            </p:cNvCxnSpPr>
            <p:nvPr/>
          </p:nvCxnSpPr>
          <p:spPr>
            <a:xfrm rot="16200000" flipH="1" flipV="1">
              <a:off x="5226964" y="3222148"/>
              <a:ext cx="171793" cy="720057"/>
            </a:xfrm>
            <a:prstGeom prst="bentConnector3">
              <a:avLst>
                <a:gd name="adj1" fmla="val -2957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212" name="テキスト ボックス 211">
              <a:extLst>
                <a:ext uri="{FF2B5EF4-FFF2-40B4-BE49-F238E27FC236}">
                  <a16:creationId xmlns:a16="http://schemas.microsoft.com/office/drawing/2014/main" id="{76F2B76D-9F6C-B09C-BC65-5E83E173A3AC}"/>
                </a:ext>
              </a:extLst>
            </p:cNvPr>
            <p:cNvSpPr txBox="1"/>
            <p:nvPr/>
          </p:nvSpPr>
          <p:spPr>
            <a:xfrm>
              <a:off x="5056802" y="3323476"/>
              <a:ext cx="575496" cy="166492"/>
            </a:xfrm>
            <a:prstGeom prst="rect">
              <a:avLst/>
            </a:prstGeom>
            <a:noFill/>
          </p:spPr>
          <p:txBody>
            <a:bodyPr wrap="none" rtlCol="0">
              <a:spAutoFit/>
            </a:bodyPr>
            <a:lstStyle/>
            <a:p>
              <a:r>
                <a:rPr kumimoji="1" lang="ja-JP" altLang="en-US" sz="600">
                  <a:solidFill>
                    <a:schemeClr val="tx1">
                      <a:lumMod val="65000"/>
                      <a:lumOff val="35000"/>
                    </a:schemeClr>
                  </a:solidFill>
                  <a:latin typeface="+mj-ea"/>
                  <a:ea typeface="+mj-ea"/>
                </a:rPr>
                <a:t>ファイル</a:t>
              </a:r>
              <a:r>
                <a:rPr kumimoji="1" lang="en-US" altLang="ja-JP" sz="600">
                  <a:solidFill>
                    <a:schemeClr val="tx1">
                      <a:lumMod val="65000"/>
                      <a:lumOff val="35000"/>
                    </a:schemeClr>
                  </a:solidFill>
                  <a:latin typeface="+mj-ea"/>
                  <a:ea typeface="+mj-ea"/>
                </a:rPr>
                <a:t>URL</a:t>
              </a:r>
            </a:p>
          </p:txBody>
        </p:sp>
      </p:grpSp>
      <p:sp>
        <p:nvSpPr>
          <p:cNvPr id="14" name="フリーフォーム: 図形 13">
            <a:extLst>
              <a:ext uri="{FF2B5EF4-FFF2-40B4-BE49-F238E27FC236}">
                <a16:creationId xmlns:a16="http://schemas.microsoft.com/office/drawing/2014/main" id="{E6EBBF85-584C-AB99-F413-41E84BE81027}"/>
              </a:ext>
            </a:extLst>
          </p:cNvPr>
          <p:cNvSpPr/>
          <p:nvPr/>
        </p:nvSpPr>
        <p:spPr>
          <a:xfrm>
            <a:off x="1277237" y="1142133"/>
            <a:ext cx="9652019" cy="5378409"/>
          </a:xfrm>
          <a:custGeom>
            <a:avLst/>
            <a:gdLst>
              <a:gd name="connsiteX0" fmla="*/ 0 w 9652019"/>
              <a:gd name="connsiteY0" fmla="*/ 0 h 5378409"/>
              <a:gd name="connsiteX1" fmla="*/ 9652019 w 9652019"/>
              <a:gd name="connsiteY1" fmla="*/ 0 h 5378409"/>
              <a:gd name="connsiteX2" fmla="*/ 9652019 w 9652019"/>
              <a:gd name="connsiteY2" fmla="*/ 643124 h 5378409"/>
              <a:gd name="connsiteX3" fmla="*/ 7877649 w 9652019"/>
              <a:gd name="connsiteY3" fmla="*/ 643124 h 5378409"/>
              <a:gd name="connsiteX4" fmla="*/ 7877649 w 9652019"/>
              <a:gd name="connsiteY4" fmla="*/ 1513981 h 5378409"/>
              <a:gd name="connsiteX5" fmla="*/ 9652019 w 9652019"/>
              <a:gd name="connsiteY5" fmla="*/ 1513981 h 5378409"/>
              <a:gd name="connsiteX6" fmla="*/ 9652019 w 9652019"/>
              <a:gd name="connsiteY6" fmla="*/ 2680567 h 5378409"/>
              <a:gd name="connsiteX7" fmla="*/ 8824707 w 9652019"/>
              <a:gd name="connsiteY7" fmla="*/ 2680567 h 5378409"/>
              <a:gd name="connsiteX8" fmla="*/ 8824707 w 9652019"/>
              <a:gd name="connsiteY8" fmla="*/ 3179496 h 5378409"/>
              <a:gd name="connsiteX9" fmla="*/ 9652019 w 9652019"/>
              <a:gd name="connsiteY9" fmla="*/ 3179496 h 5378409"/>
              <a:gd name="connsiteX10" fmla="*/ 9652019 w 9652019"/>
              <a:gd name="connsiteY10" fmla="*/ 3687042 h 5378409"/>
              <a:gd name="connsiteX11" fmla="*/ 8228713 w 9652019"/>
              <a:gd name="connsiteY11" fmla="*/ 3687042 h 5378409"/>
              <a:gd name="connsiteX12" fmla="*/ 8228713 w 9652019"/>
              <a:gd name="connsiteY12" fmla="*/ 4115668 h 5378409"/>
              <a:gd name="connsiteX13" fmla="*/ 9652019 w 9652019"/>
              <a:gd name="connsiteY13" fmla="*/ 4115668 h 5378409"/>
              <a:gd name="connsiteX14" fmla="*/ 9652019 w 9652019"/>
              <a:gd name="connsiteY14" fmla="*/ 5378409 h 5378409"/>
              <a:gd name="connsiteX15" fmla="*/ 0 w 9652019"/>
              <a:gd name="connsiteY15" fmla="*/ 5378409 h 537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2019" h="5378409">
                <a:moveTo>
                  <a:pt x="0" y="0"/>
                </a:moveTo>
                <a:lnTo>
                  <a:pt x="9652019" y="0"/>
                </a:lnTo>
                <a:lnTo>
                  <a:pt x="9652019" y="643124"/>
                </a:lnTo>
                <a:lnTo>
                  <a:pt x="7877649" y="643124"/>
                </a:lnTo>
                <a:lnTo>
                  <a:pt x="7877649" y="1513981"/>
                </a:lnTo>
                <a:lnTo>
                  <a:pt x="9652019" y="1513981"/>
                </a:lnTo>
                <a:lnTo>
                  <a:pt x="9652019" y="2680567"/>
                </a:lnTo>
                <a:lnTo>
                  <a:pt x="8824707" y="2680567"/>
                </a:lnTo>
                <a:lnTo>
                  <a:pt x="8824707" y="3179496"/>
                </a:lnTo>
                <a:lnTo>
                  <a:pt x="9652019" y="3179496"/>
                </a:lnTo>
                <a:lnTo>
                  <a:pt x="9652019" y="3687042"/>
                </a:lnTo>
                <a:lnTo>
                  <a:pt x="8228713" y="3687042"/>
                </a:lnTo>
                <a:lnTo>
                  <a:pt x="8228713" y="4115668"/>
                </a:lnTo>
                <a:lnTo>
                  <a:pt x="9652019" y="4115668"/>
                </a:lnTo>
                <a:lnTo>
                  <a:pt x="9652019" y="5378409"/>
                </a:lnTo>
                <a:lnTo>
                  <a:pt x="0" y="5378409"/>
                </a:lnTo>
                <a:close/>
              </a:path>
            </a:pathLst>
          </a:custGeom>
          <a:noFill/>
          <a:ln w="28575" cap="flat" cmpd="sng">
            <a:solidFill>
              <a:srgbClr val="FF0000"/>
            </a:solidFill>
            <a:prstDash val="solid"/>
            <a:round/>
            <a:headEnd type="none" w="sm" len="sm"/>
            <a:tailEnd type="none" w="sm" len="sm"/>
          </a:ln>
        </p:spPr>
        <p:txBody>
          <a:bodyPr spcFirstLastPara="1" wrap="square" lIns="36000" tIns="45700" rIns="36000" bIns="45700" anchor="ctr" anchorCtr="0">
            <a:noAutofit/>
          </a:bodyPr>
          <a:lstStyle/>
          <a:p>
            <a:pPr algn="ctr" defTabSz="914378">
              <a:buSzPts val="800"/>
            </a:pPr>
            <a:endParaRPr sz="800">
              <a:solidFill>
                <a:srgbClr val="FF0000"/>
              </a:solidFill>
            </a:endParaRPr>
          </a:p>
        </p:txBody>
      </p:sp>
    </p:spTree>
    <p:extLst>
      <p:ext uri="{BB962C8B-B14F-4D97-AF65-F5344CB8AC3E}">
        <p14:creationId xmlns:p14="http://schemas.microsoft.com/office/powerpoint/2010/main" val="307333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BC328-E72B-CF42-7204-A22285718FF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8FDA79D-38A1-BA8D-75DD-EFF78C5937D0}"/>
              </a:ext>
            </a:extLst>
          </p:cNvPr>
          <p:cNvSpPr>
            <a:spLocks noGrp="1"/>
          </p:cNvSpPr>
          <p:nvPr>
            <p:ph type="title"/>
          </p:nvPr>
        </p:nvSpPr>
        <p:spPr/>
        <p:txBody>
          <a:bodyPr anchor="ctr"/>
          <a:lstStyle/>
          <a:p>
            <a:r>
              <a:rPr kumimoji="1" lang="ja-JP" altLang="en-US">
                <a:latin typeface="Meiryo UI" panose="020B0604030504040204" pitchFamily="50" charset="-128"/>
                <a:ea typeface="Meiryo UI" panose="020B0604030504040204" pitchFamily="50" charset="-128"/>
              </a:rPr>
              <a:t>保守移管の内容について</a:t>
            </a:r>
          </a:p>
        </p:txBody>
      </p:sp>
      <p:sp>
        <p:nvSpPr>
          <p:cNvPr id="4" name="フッター プレースホルダー 3">
            <a:extLst>
              <a:ext uri="{FF2B5EF4-FFF2-40B4-BE49-F238E27FC236}">
                <a16:creationId xmlns:a16="http://schemas.microsoft.com/office/drawing/2014/main" id="{41C66E56-2321-3111-BEAC-B2CB1D2A29B5}"/>
              </a:ext>
            </a:extLst>
          </p:cNvPr>
          <p:cNvSpPr>
            <a:spLocks noGrp="1"/>
          </p:cNvSpPr>
          <p:nvPr>
            <p:ph type="ftr" sz="quarter" idx="15"/>
          </p:nvPr>
        </p:nvSpPr>
        <p:spPr>
          <a:xfrm>
            <a:off x="4038600" y="635635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EDD29170-8868-FB06-1A78-FEA72CFBA42B}"/>
              </a:ext>
            </a:extLst>
          </p:cNvPr>
          <p:cNvSpPr/>
          <p:nvPr/>
        </p:nvSpPr>
        <p:spPr>
          <a:xfrm>
            <a:off x="331823" y="631963"/>
            <a:ext cx="11784566"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ja-JP" altLang="en-US">
                <a:solidFill>
                  <a:schemeClr val="bg2">
                    <a:lumMod val="50000"/>
                  </a:schemeClr>
                </a:solidFill>
                <a:latin typeface="Meiryo UI" panose="020B0604030504040204" pitchFamily="50" charset="-128"/>
                <a:ea typeface="Meiryo UI" panose="020B0604030504040204" pitchFamily="50" charset="-128"/>
              </a:rPr>
              <a:t>運用の外注化前の準備として、現行システムのドキュメント化と運用設計をそれぞれ進めたいと思いますが、いかがでしょうか。</a:t>
            </a:r>
            <a:endParaRPr lang="en-US" altLang="ja-JP">
              <a:solidFill>
                <a:schemeClr val="bg2">
                  <a:lumMod val="50000"/>
                </a:schemeClr>
              </a:solidFill>
              <a:latin typeface="Meiryo UI" panose="020B0604030504040204" pitchFamily="50" charset="-128"/>
              <a:ea typeface="Meiryo UI" panose="020B0604030504040204" pitchFamily="50" charset="-128"/>
            </a:endParaRPr>
          </a:p>
        </p:txBody>
      </p:sp>
      <p:grpSp>
        <p:nvGrpSpPr>
          <p:cNvPr id="19" name="グループ化 18">
            <a:extLst>
              <a:ext uri="{FF2B5EF4-FFF2-40B4-BE49-F238E27FC236}">
                <a16:creationId xmlns:a16="http://schemas.microsoft.com/office/drawing/2014/main" id="{B9D9E272-27AC-EA3F-FE9B-127BE381CF10}"/>
              </a:ext>
            </a:extLst>
          </p:cNvPr>
          <p:cNvGrpSpPr/>
          <p:nvPr/>
        </p:nvGrpSpPr>
        <p:grpSpPr>
          <a:xfrm>
            <a:off x="568715" y="1405706"/>
            <a:ext cx="11054569" cy="4983618"/>
            <a:chOff x="654443" y="1405706"/>
            <a:chExt cx="11054569" cy="4983618"/>
          </a:xfrm>
        </p:grpSpPr>
        <p:sp>
          <p:nvSpPr>
            <p:cNvPr id="5" name="正方形/長方形 4">
              <a:extLst>
                <a:ext uri="{FF2B5EF4-FFF2-40B4-BE49-F238E27FC236}">
                  <a16:creationId xmlns:a16="http://schemas.microsoft.com/office/drawing/2014/main" id="{9EF75F3D-72B6-8666-BB6D-C9F4EDA577F0}"/>
                </a:ext>
              </a:extLst>
            </p:cNvPr>
            <p:cNvSpPr/>
            <p:nvPr/>
          </p:nvSpPr>
          <p:spPr>
            <a:xfrm>
              <a:off x="654443" y="1785262"/>
              <a:ext cx="820446" cy="3353950"/>
            </a:xfrm>
            <a:prstGeom prst="rect">
              <a:avLst/>
            </a:prstGeom>
            <a:solidFill>
              <a:srgbClr val="0065BD"/>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fontAlgn="base">
                <a:spcBef>
                  <a:spcPct val="0"/>
                </a:spcBef>
                <a:spcAft>
                  <a:spcPct val="0"/>
                </a:spcAft>
              </a:pPr>
              <a:r>
                <a:rPr lang="ja-JP" altLang="en-US" sz="1400" b="1">
                  <a:solidFill>
                    <a:schemeClr val="bg1"/>
                  </a:solidFill>
                  <a:latin typeface="Meiryo UI" panose="020B0604030504040204" pitchFamily="50" charset="-128"/>
                  <a:ea typeface="Meiryo UI" panose="020B0604030504040204" pitchFamily="50" charset="-128"/>
                </a:rPr>
                <a:t>概要</a:t>
              </a:r>
            </a:p>
          </p:txBody>
        </p:sp>
        <p:sp>
          <p:nvSpPr>
            <p:cNvPr id="6" name="正方形/長方形 5">
              <a:extLst>
                <a:ext uri="{FF2B5EF4-FFF2-40B4-BE49-F238E27FC236}">
                  <a16:creationId xmlns:a16="http://schemas.microsoft.com/office/drawing/2014/main" id="{C22C815F-4624-217C-9866-9F7841CEFE36}"/>
                </a:ext>
              </a:extLst>
            </p:cNvPr>
            <p:cNvSpPr/>
            <p:nvPr/>
          </p:nvSpPr>
          <p:spPr>
            <a:xfrm>
              <a:off x="1530620" y="1785259"/>
              <a:ext cx="5033466" cy="3353953"/>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b="1" u="sng">
                  <a:solidFill>
                    <a:schemeClr val="bg2">
                      <a:lumMod val="50000"/>
                    </a:schemeClr>
                  </a:solidFill>
                  <a:latin typeface="Meiryo UI" panose="020B0604030504040204" pitchFamily="50" charset="-128"/>
                  <a:ea typeface="Meiryo UI" panose="020B0604030504040204" pitchFamily="50" charset="-128"/>
                </a:rPr>
                <a:t>タスク</a:t>
              </a:r>
              <a:endParaRPr lang="en-US" altLang="ja-JP" sz="1400" b="1" u="sng">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b="1">
                  <a:solidFill>
                    <a:schemeClr val="bg2">
                      <a:lumMod val="50000"/>
                    </a:schemeClr>
                  </a:solidFill>
                  <a:latin typeface="Meiryo UI" panose="020B0604030504040204" pitchFamily="50" charset="-128"/>
                  <a:ea typeface="Meiryo UI" panose="020B0604030504040204" pitchFamily="50" charset="-128"/>
                </a:rPr>
                <a:t>システム構成図の作成</a:t>
              </a:r>
              <a:endParaRPr lang="en-US" altLang="ja-JP" sz="1400" b="1">
                <a:solidFill>
                  <a:schemeClr val="bg2">
                    <a:lumMod val="50000"/>
                  </a:schemeClr>
                </a:solidFill>
                <a:latin typeface="Meiryo UI" panose="020B0604030504040204" pitchFamily="50" charset="-128"/>
                <a:ea typeface="Meiryo UI" panose="020B0604030504040204" pitchFamily="50" charset="-128"/>
              </a:endParaRPr>
            </a:p>
            <a:p>
              <a:pPr marL="358775" lvl="1" indent="-184150">
                <a:buFont typeface="Meiryo UI" panose="020B0604030504040204" pitchFamily="50" charset="-128"/>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導入サービスの全体像とデータの流れを可視化する</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b="1">
                  <a:solidFill>
                    <a:schemeClr val="bg2">
                      <a:lumMod val="50000"/>
                    </a:schemeClr>
                  </a:solidFill>
                  <a:latin typeface="Meiryo UI" panose="020B0604030504040204" pitchFamily="50" charset="-128"/>
                  <a:ea typeface="Meiryo UI" panose="020B0604030504040204" pitchFamily="50" charset="-128"/>
                </a:rPr>
                <a:t>業務フロー図の作成</a:t>
              </a:r>
              <a:endParaRPr lang="en-US" altLang="ja-JP" sz="1400" b="1">
                <a:solidFill>
                  <a:schemeClr val="bg2">
                    <a:lumMod val="50000"/>
                  </a:schemeClr>
                </a:solidFill>
                <a:latin typeface="Meiryo UI" panose="020B0604030504040204" pitchFamily="50" charset="-128"/>
                <a:ea typeface="Meiryo UI" panose="020B0604030504040204" pitchFamily="50" charset="-128"/>
              </a:endParaRPr>
            </a:p>
            <a:p>
              <a:pPr marL="358775" lvl="1" indent="-184150">
                <a:buFont typeface="Meiryo UI" panose="020B0604030504040204" pitchFamily="50" charset="-128"/>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実際の業務プロセスとシステムの各機能の連携を明確にする</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b="1">
                  <a:solidFill>
                    <a:schemeClr val="bg2">
                      <a:lumMod val="50000"/>
                    </a:schemeClr>
                  </a:solidFill>
                  <a:latin typeface="Meiryo UI" panose="020B0604030504040204" pitchFamily="50" charset="-128"/>
                  <a:ea typeface="Meiryo UI" panose="020B0604030504040204" pitchFamily="50" charset="-128"/>
                </a:rPr>
                <a:t>機能一覧・設計書の作成</a:t>
              </a:r>
              <a:endParaRPr lang="en-US" altLang="ja-JP" sz="1400" b="1">
                <a:solidFill>
                  <a:schemeClr val="bg2">
                    <a:lumMod val="50000"/>
                  </a:schemeClr>
                </a:solidFill>
                <a:latin typeface="Meiryo UI" panose="020B0604030504040204" pitchFamily="50" charset="-128"/>
                <a:ea typeface="Meiryo UI" panose="020B0604030504040204" pitchFamily="50" charset="-128"/>
              </a:endParaRPr>
            </a:p>
            <a:p>
              <a:pPr marL="358775" lvl="1" indent="-184150">
                <a:buFont typeface="Meiryo UI" panose="020B0604030504040204" pitchFamily="50" charset="-128"/>
                <a:buChar char="‒"/>
              </a:pPr>
              <a:r>
                <a:rPr lang="en-US" altLang="ja-JP" sz="1400" err="1">
                  <a:solidFill>
                    <a:schemeClr val="bg2">
                      <a:lumMod val="50000"/>
                    </a:schemeClr>
                  </a:solidFill>
                  <a:latin typeface="Meiryo UI" panose="020B0604030504040204" pitchFamily="50" charset="-128"/>
                  <a:ea typeface="Meiryo UI" panose="020B0604030504040204" pitchFamily="50" charset="-128"/>
                </a:rPr>
                <a:t>AppSheet</a:t>
              </a:r>
              <a:r>
                <a:rPr lang="ja-JP" altLang="en-US" sz="1400">
                  <a:solidFill>
                    <a:schemeClr val="bg2">
                      <a:lumMod val="50000"/>
                    </a:schemeClr>
                  </a:solidFill>
                  <a:latin typeface="Meiryo UI" panose="020B0604030504040204" pitchFamily="50" charset="-128"/>
                  <a:ea typeface="Meiryo UI" panose="020B0604030504040204" pitchFamily="50" charset="-128"/>
                </a:rPr>
                <a:t>：各画面、カラム、アクションの定義を明確にする</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358775" lvl="1" indent="-184150">
                <a:buFont typeface="Meiryo UI" panose="020B0604030504040204" pitchFamily="50" charset="-128"/>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スプレッドシート：役割やレイアウト、</a:t>
              </a:r>
              <a:r>
                <a:rPr lang="en-US" altLang="ja-JP" sz="1400">
                  <a:solidFill>
                    <a:schemeClr val="bg2">
                      <a:lumMod val="50000"/>
                    </a:schemeClr>
                  </a:solidFill>
                  <a:latin typeface="Meiryo UI" panose="020B0604030504040204" pitchFamily="50" charset="-128"/>
                  <a:ea typeface="Meiryo UI" panose="020B0604030504040204" pitchFamily="50" charset="-128"/>
                </a:rPr>
                <a:t>GAS</a:t>
              </a:r>
              <a:r>
                <a:rPr lang="ja-JP" altLang="en-US" sz="1400">
                  <a:solidFill>
                    <a:schemeClr val="bg2">
                      <a:lumMod val="50000"/>
                    </a:schemeClr>
                  </a:solidFill>
                  <a:latin typeface="Meiryo UI" panose="020B0604030504040204" pitchFamily="50" charset="-128"/>
                  <a:ea typeface="Meiryo UI" panose="020B0604030504040204" pitchFamily="50" charset="-128"/>
                </a:rPr>
                <a:t>との連携を明確にする</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358775" lvl="1" indent="-184150">
                <a:buFont typeface="Meiryo UI" panose="020B0604030504040204" pitchFamily="50" charset="-128"/>
                <a:buChar char="‒"/>
              </a:pPr>
              <a:r>
                <a:rPr lang="en-US" altLang="ja-JP" sz="1400">
                  <a:solidFill>
                    <a:schemeClr val="bg2">
                      <a:lumMod val="50000"/>
                    </a:schemeClr>
                  </a:solidFill>
                  <a:latin typeface="Meiryo UI" panose="020B0604030504040204" pitchFamily="50" charset="-128"/>
                  <a:ea typeface="Meiryo UI" panose="020B0604030504040204" pitchFamily="50" charset="-128"/>
                </a:rPr>
                <a:t>GAS</a:t>
              </a:r>
              <a:r>
                <a:rPr lang="ja-JP" altLang="en-US" sz="1400">
                  <a:solidFill>
                    <a:schemeClr val="bg2">
                      <a:lumMod val="50000"/>
                    </a:schemeClr>
                  </a:solidFill>
                  <a:latin typeface="Meiryo UI" panose="020B0604030504040204" pitchFamily="50" charset="-128"/>
                  <a:ea typeface="Meiryo UI" panose="020B0604030504040204" pitchFamily="50" charset="-128"/>
                </a:rPr>
                <a:t>：全てのスクリプトのソースコード内容を明確にする</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358775" lvl="1" indent="-184150">
                <a:buFont typeface="Meiryo UI" panose="020B0604030504040204" pitchFamily="50" charset="-128"/>
                <a:buChar char="‒"/>
              </a:pPr>
              <a:r>
                <a:rPr lang="en-US" altLang="ja-JP" sz="1400" err="1">
                  <a:solidFill>
                    <a:schemeClr val="bg2">
                      <a:lumMod val="50000"/>
                    </a:schemeClr>
                  </a:solidFill>
                  <a:latin typeface="Meiryo UI" panose="020B0604030504040204" pitchFamily="50" charset="-128"/>
                  <a:ea typeface="Meiryo UI" panose="020B0604030504040204" pitchFamily="50" charset="-128"/>
                </a:rPr>
                <a:t>BigQuery</a:t>
              </a:r>
              <a:r>
                <a:rPr lang="ja-JP" altLang="en-US" sz="1400">
                  <a:solidFill>
                    <a:schemeClr val="bg2">
                      <a:lumMod val="50000"/>
                    </a:schemeClr>
                  </a:solidFill>
                  <a:latin typeface="Meiryo UI" panose="020B0604030504040204" pitchFamily="50" charset="-128"/>
                  <a:ea typeface="Meiryo UI" panose="020B0604030504040204" pitchFamily="50" charset="-128"/>
                </a:rPr>
                <a:t>：テーブルスキーマ、ビューを明確にする</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b="1">
                  <a:solidFill>
                    <a:schemeClr val="bg2">
                      <a:lumMod val="50000"/>
                    </a:schemeClr>
                  </a:solidFill>
                  <a:latin typeface="Meiryo UI" panose="020B0604030504040204" pitchFamily="50" charset="-128"/>
                  <a:ea typeface="Meiryo UI" panose="020B0604030504040204" pitchFamily="50" charset="-128"/>
                </a:rPr>
                <a:t>データの定義書の作成</a:t>
              </a:r>
              <a:endParaRPr lang="en-US" altLang="ja-JP" sz="1400" b="1">
                <a:solidFill>
                  <a:schemeClr val="bg2">
                    <a:lumMod val="50000"/>
                  </a:schemeClr>
                </a:solidFill>
                <a:latin typeface="Meiryo UI" panose="020B0604030504040204" pitchFamily="50" charset="-128"/>
                <a:ea typeface="Meiryo UI" panose="020B0604030504040204" pitchFamily="50" charset="-128"/>
              </a:endParaRPr>
            </a:p>
            <a:p>
              <a:pPr marL="358775" lvl="1" indent="-184150">
                <a:buFont typeface="Meiryo UI" panose="020B0604030504040204" pitchFamily="50" charset="-128"/>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スプシと</a:t>
              </a:r>
              <a:r>
                <a:rPr lang="en-US" altLang="ja-JP" sz="1400">
                  <a:solidFill>
                    <a:schemeClr val="bg2">
                      <a:lumMod val="50000"/>
                    </a:schemeClr>
                  </a:solidFill>
                  <a:latin typeface="Meiryo UI" panose="020B0604030504040204" pitchFamily="50" charset="-128"/>
                  <a:ea typeface="Meiryo UI" panose="020B0604030504040204" pitchFamily="50" charset="-128"/>
                </a:rPr>
                <a:t>BQ</a:t>
              </a:r>
              <a:r>
                <a:rPr lang="ja-JP" altLang="en-US" sz="1400">
                  <a:solidFill>
                    <a:schemeClr val="bg2">
                      <a:lumMod val="50000"/>
                    </a:schemeClr>
                  </a:solidFill>
                  <a:latin typeface="Meiryo UI" panose="020B0604030504040204" pitchFamily="50" charset="-128"/>
                  <a:ea typeface="Meiryo UI" panose="020B0604030504040204" pitchFamily="50" charset="-128"/>
                </a:rPr>
                <a:t>で管理されているデータの意味、関連性を明確にする</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b="1">
                  <a:solidFill>
                    <a:schemeClr val="bg2">
                      <a:lumMod val="50000"/>
                    </a:schemeClr>
                  </a:solidFill>
                  <a:latin typeface="Meiryo UI" panose="020B0604030504040204" pitchFamily="50" charset="-128"/>
                  <a:ea typeface="Meiryo UI" panose="020B0604030504040204" pitchFamily="50" charset="-128"/>
                </a:rPr>
                <a:t>権限・セキュリティの整理</a:t>
              </a:r>
              <a:endParaRPr lang="en-US" altLang="ja-JP" sz="1400" b="1">
                <a:solidFill>
                  <a:schemeClr val="bg2">
                    <a:lumMod val="50000"/>
                  </a:schemeClr>
                </a:solidFill>
                <a:latin typeface="Meiryo UI" panose="020B0604030504040204" pitchFamily="50" charset="-128"/>
                <a:ea typeface="Meiryo UI" panose="020B0604030504040204" pitchFamily="50" charset="-128"/>
              </a:endParaRPr>
            </a:p>
            <a:p>
              <a:pPr marL="358775" lvl="1" indent="-184150">
                <a:buFont typeface="Meiryo UI" panose="020B0604030504040204" pitchFamily="50" charset="-128"/>
                <a:buChar char="‒"/>
              </a:pPr>
              <a:r>
                <a:rPr lang="en-US" altLang="ja-JP" sz="1400" err="1">
                  <a:solidFill>
                    <a:schemeClr val="bg2">
                      <a:lumMod val="50000"/>
                    </a:schemeClr>
                  </a:solidFill>
                  <a:latin typeface="Meiryo UI" panose="020B0604030504040204" pitchFamily="50" charset="-128"/>
                  <a:ea typeface="Meiryo UI" panose="020B0604030504040204" pitchFamily="50" charset="-128"/>
                </a:rPr>
                <a:t>AppSheet</a:t>
              </a:r>
              <a:r>
                <a:rPr lang="ja-JP" altLang="en-US" sz="1400">
                  <a:solidFill>
                    <a:schemeClr val="bg2">
                      <a:lumMod val="50000"/>
                    </a:schemeClr>
                  </a:solidFill>
                  <a:latin typeface="Meiryo UI" panose="020B0604030504040204" pitchFamily="50" charset="-128"/>
                  <a:ea typeface="Meiryo UI" panose="020B0604030504040204" pitchFamily="50" charset="-128"/>
                </a:rPr>
                <a:t>のユーザーロールとアクセス権限などを明確にする</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F4DC1C47-99E1-0F3F-05AF-28AD1E5D10C4}"/>
                </a:ext>
              </a:extLst>
            </p:cNvPr>
            <p:cNvSpPr/>
            <p:nvPr/>
          </p:nvSpPr>
          <p:spPr>
            <a:xfrm>
              <a:off x="654443" y="5225144"/>
              <a:ext cx="820446" cy="1164180"/>
            </a:xfrm>
            <a:prstGeom prst="rect">
              <a:avLst/>
            </a:prstGeom>
            <a:solidFill>
              <a:srgbClr val="0065BD"/>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rPr>
                <a:t>成果物</a:t>
              </a:r>
            </a:p>
          </p:txBody>
        </p:sp>
        <p:sp>
          <p:nvSpPr>
            <p:cNvPr id="9" name="正方形/長方形 8">
              <a:extLst>
                <a:ext uri="{FF2B5EF4-FFF2-40B4-BE49-F238E27FC236}">
                  <a16:creationId xmlns:a16="http://schemas.microsoft.com/office/drawing/2014/main" id="{6E601393-9332-F611-B60C-4528F2A4518C}"/>
                </a:ext>
              </a:extLst>
            </p:cNvPr>
            <p:cNvSpPr/>
            <p:nvPr/>
          </p:nvSpPr>
          <p:spPr>
            <a:xfrm>
              <a:off x="1530619" y="5225142"/>
              <a:ext cx="5033467" cy="1164181"/>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システム構成図</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業務フロー図</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機能一覧・設計書</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データ定義書</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8580EAC5-2304-2F88-7DA9-9F04334C3256}"/>
                </a:ext>
              </a:extLst>
            </p:cNvPr>
            <p:cNvSpPr/>
            <p:nvPr/>
          </p:nvSpPr>
          <p:spPr>
            <a:xfrm>
              <a:off x="6675546" y="1785259"/>
              <a:ext cx="5033466" cy="3353953"/>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b="1" u="sng">
                  <a:solidFill>
                    <a:schemeClr val="bg2">
                      <a:lumMod val="50000"/>
                    </a:schemeClr>
                  </a:solidFill>
                  <a:latin typeface="Meiryo UI" panose="020B0604030504040204" pitchFamily="50" charset="-128"/>
                  <a:ea typeface="Meiryo UI" panose="020B0604030504040204" pitchFamily="50" charset="-128"/>
                </a:rPr>
                <a:t>タスク</a:t>
              </a:r>
              <a:endParaRPr lang="en-US" altLang="ja-JP" sz="1400" b="1" u="sng">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b="1">
                  <a:solidFill>
                    <a:schemeClr val="bg2">
                      <a:lumMod val="50000"/>
                    </a:schemeClr>
                  </a:solidFill>
                  <a:latin typeface="Meiryo UI" panose="020B0604030504040204" pitchFamily="50" charset="-128"/>
                  <a:ea typeface="Meiryo UI" panose="020B0604030504040204" pitchFamily="50" charset="-128"/>
                </a:rPr>
                <a:t>サービスデスク（窓口）設計</a:t>
              </a:r>
              <a:endParaRPr lang="en-US" altLang="ja-JP" sz="1400" b="1">
                <a:solidFill>
                  <a:schemeClr val="bg2">
                    <a:lumMod val="50000"/>
                  </a:schemeClr>
                </a:solidFill>
                <a:latin typeface="Meiryo UI" panose="020B0604030504040204" pitchFamily="50" charset="-128"/>
                <a:ea typeface="Meiryo UI" panose="020B0604030504040204" pitchFamily="50" charset="-128"/>
              </a:endParaRPr>
            </a:p>
            <a:p>
              <a:pPr marL="358775" lvl="1" indent="-184150">
                <a:buFont typeface="Meiryo UI" panose="020B0604030504040204" pitchFamily="50" charset="-128"/>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ユーザー問い合わせや修正依頼の受付方法と体制を定義する</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b="1">
                  <a:solidFill>
                    <a:schemeClr val="bg2">
                      <a:lumMod val="50000"/>
                    </a:schemeClr>
                  </a:solidFill>
                  <a:latin typeface="Meiryo UI" panose="020B0604030504040204" pitchFamily="50" charset="-128"/>
                  <a:ea typeface="Meiryo UI" panose="020B0604030504040204" pitchFamily="50" charset="-128"/>
                </a:rPr>
                <a:t>インシデント管理プロセスの設計</a:t>
              </a:r>
              <a:endParaRPr lang="en-US" altLang="ja-JP" sz="1400" b="1">
                <a:solidFill>
                  <a:schemeClr val="bg2">
                    <a:lumMod val="50000"/>
                  </a:schemeClr>
                </a:solidFill>
                <a:latin typeface="Meiryo UI" panose="020B0604030504040204" pitchFamily="50" charset="-128"/>
                <a:ea typeface="Meiryo UI" panose="020B0604030504040204" pitchFamily="50" charset="-128"/>
              </a:endParaRPr>
            </a:p>
            <a:p>
              <a:pPr marL="358775" lvl="1" indent="-184150">
                <a:buFont typeface="Meiryo UI" panose="020B0604030504040204" pitchFamily="50" charset="-128"/>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障害時の検知、記録、エスカレーションフローなどを定義する</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b="1">
                  <a:solidFill>
                    <a:schemeClr val="bg2">
                      <a:lumMod val="50000"/>
                    </a:schemeClr>
                  </a:solidFill>
                  <a:latin typeface="Meiryo UI" panose="020B0604030504040204" pitchFamily="50" charset="-128"/>
                  <a:ea typeface="Meiryo UI" panose="020B0604030504040204" pitchFamily="50" charset="-128"/>
                </a:rPr>
                <a:t>問題管理プロセスの設計</a:t>
              </a:r>
              <a:endParaRPr lang="en-US" altLang="ja-JP" sz="1400" b="1">
                <a:solidFill>
                  <a:schemeClr val="bg2">
                    <a:lumMod val="50000"/>
                  </a:schemeClr>
                </a:solidFill>
                <a:latin typeface="Meiryo UI" panose="020B0604030504040204" pitchFamily="50" charset="-128"/>
                <a:ea typeface="Meiryo UI" panose="020B0604030504040204" pitchFamily="50" charset="-128"/>
              </a:endParaRPr>
            </a:p>
            <a:p>
              <a:pPr marL="358775" lvl="1" indent="-184150">
                <a:buFont typeface="Meiryo UI" panose="020B0604030504040204" pitchFamily="50" charset="-128"/>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インシデントの根本原因特定と対策の立案フローを定義する</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b="1">
                  <a:solidFill>
                    <a:schemeClr val="bg2">
                      <a:lumMod val="50000"/>
                    </a:schemeClr>
                  </a:solidFill>
                  <a:latin typeface="Meiryo UI" panose="020B0604030504040204" pitchFamily="50" charset="-128"/>
                  <a:ea typeface="Meiryo UI" panose="020B0604030504040204" pitchFamily="50" charset="-128"/>
                </a:rPr>
                <a:t>変更管理プロセスの設計</a:t>
              </a:r>
              <a:endParaRPr lang="en-US" altLang="ja-JP" sz="1400" b="1">
                <a:solidFill>
                  <a:schemeClr val="bg2">
                    <a:lumMod val="50000"/>
                  </a:schemeClr>
                </a:solidFill>
                <a:latin typeface="Meiryo UI" panose="020B0604030504040204" pitchFamily="50" charset="-128"/>
                <a:ea typeface="Meiryo UI" panose="020B0604030504040204" pitchFamily="50" charset="-128"/>
              </a:endParaRPr>
            </a:p>
            <a:p>
              <a:pPr marL="358775" lvl="1" indent="-184150">
                <a:buFont typeface="Meiryo UI" panose="020B0604030504040204" pitchFamily="50" charset="-128"/>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各システムのコードなどの修正に伴うルールを定義する</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b="1">
                  <a:solidFill>
                    <a:schemeClr val="bg2">
                      <a:lumMod val="50000"/>
                    </a:schemeClr>
                  </a:solidFill>
                  <a:latin typeface="Meiryo UI" panose="020B0604030504040204" pitchFamily="50" charset="-128"/>
                  <a:ea typeface="Meiryo UI" panose="020B0604030504040204" pitchFamily="50" charset="-128"/>
                </a:rPr>
                <a:t>リリース管理プロセスの設計</a:t>
              </a:r>
              <a:endParaRPr lang="en-US" altLang="ja-JP" sz="1400" b="1">
                <a:solidFill>
                  <a:schemeClr val="bg2">
                    <a:lumMod val="50000"/>
                  </a:schemeClr>
                </a:solidFill>
                <a:latin typeface="Meiryo UI" panose="020B0604030504040204" pitchFamily="50" charset="-128"/>
                <a:ea typeface="Meiryo UI" panose="020B0604030504040204" pitchFamily="50" charset="-128"/>
              </a:endParaRPr>
            </a:p>
            <a:p>
              <a:pPr marL="358775" lvl="1" indent="-184150">
                <a:buFont typeface="Meiryo UI" panose="020B0604030504040204" pitchFamily="50" charset="-128"/>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変更管理で承認された内容を反映するプロセスを定義する</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b="1">
                  <a:solidFill>
                    <a:schemeClr val="bg2">
                      <a:lumMod val="50000"/>
                    </a:schemeClr>
                  </a:solidFill>
                  <a:latin typeface="Meiryo UI" panose="020B0604030504040204" pitchFamily="50" charset="-128"/>
                  <a:ea typeface="Meiryo UI" panose="020B0604030504040204" pitchFamily="50" charset="-128"/>
                </a:rPr>
                <a:t>構成管理プロセスの設計</a:t>
              </a:r>
              <a:endParaRPr lang="en-US" altLang="ja-JP" sz="1400" b="1">
                <a:solidFill>
                  <a:schemeClr val="bg2">
                    <a:lumMod val="50000"/>
                  </a:schemeClr>
                </a:solidFill>
                <a:latin typeface="Meiryo UI" panose="020B0604030504040204" pitchFamily="50" charset="-128"/>
                <a:ea typeface="Meiryo UI" panose="020B0604030504040204" pitchFamily="50" charset="-128"/>
              </a:endParaRPr>
            </a:p>
            <a:p>
              <a:pPr marL="358775" lvl="1" indent="-184150">
                <a:buFont typeface="Meiryo UI" panose="020B0604030504040204" pitchFamily="50" charset="-128"/>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システムのバージョン管理するルールなどを定義する</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b="1">
                  <a:solidFill>
                    <a:schemeClr val="bg2">
                      <a:lumMod val="50000"/>
                    </a:schemeClr>
                  </a:solidFill>
                  <a:latin typeface="Meiryo UI" panose="020B0604030504040204" pitchFamily="50" charset="-128"/>
                  <a:ea typeface="Meiryo UI" panose="020B0604030504040204" pitchFamily="50" charset="-128"/>
                </a:rPr>
                <a:t>その他</a:t>
              </a:r>
              <a:endParaRPr lang="en-US" altLang="ja-JP" sz="1400" b="1">
                <a:solidFill>
                  <a:schemeClr val="bg2">
                    <a:lumMod val="50000"/>
                  </a:schemeClr>
                </a:solidFill>
                <a:latin typeface="Meiryo UI" panose="020B0604030504040204" pitchFamily="50" charset="-128"/>
                <a:ea typeface="Meiryo UI" panose="020B0604030504040204" pitchFamily="50" charset="-128"/>
              </a:endParaRPr>
            </a:p>
            <a:p>
              <a:pPr marL="358775" lvl="1" indent="-184150">
                <a:buFont typeface="Meiryo UI" panose="020B0604030504040204" pitchFamily="50" charset="-128"/>
                <a:buChar char="‒"/>
              </a:pPr>
              <a:r>
                <a:rPr lang="en-US" altLang="ja-JP" sz="1400">
                  <a:solidFill>
                    <a:schemeClr val="bg2">
                      <a:lumMod val="50000"/>
                    </a:schemeClr>
                  </a:solidFill>
                  <a:latin typeface="Meiryo UI" panose="020B0604030504040204" pitchFamily="50" charset="-128"/>
                  <a:ea typeface="Meiryo UI" panose="020B0604030504040204" pitchFamily="50" charset="-128"/>
                </a:rPr>
                <a:t>ITIL</a:t>
              </a:r>
              <a:r>
                <a:rPr lang="ja-JP" altLang="en-US" sz="1400">
                  <a:solidFill>
                    <a:schemeClr val="bg2">
                      <a:lumMod val="50000"/>
                    </a:schemeClr>
                  </a:solidFill>
                  <a:latin typeface="Meiryo UI" panose="020B0604030504040204" pitchFamily="50" charset="-128"/>
                  <a:ea typeface="Meiryo UI" panose="020B0604030504040204" pitchFamily="50" charset="-128"/>
                </a:rPr>
                <a:t>をベースに必要な要素を整理して定義する</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B7F9689F-B6B1-A2BE-0CB2-CB223349B225}"/>
                </a:ext>
              </a:extLst>
            </p:cNvPr>
            <p:cNvSpPr/>
            <p:nvPr/>
          </p:nvSpPr>
          <p:spPr>
            <a:xfrm>
              <a:off x="6675545" y="5225142"/>
              <a:ext cx="5033467" cy="1164181"/>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運用設計書</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p:txBody>
        </p:sp>
        <p:grpSp>
          <p:nvGrpSpPr>
            <p:cNvPr id="13" name="グループ化 12">
              <a:extLst>
                <a:ext uri="{FF2B5EF4-FFF2-40B4-BE49-F238E27FC236}">
                  <a16:creationId xmlns:a16="http://schemas.microsoft.com/office/drawing/2014/main" id="{CBD4B628-3197-9C59-004F-DC3B9EDEB77E}"/>
                </a:ext>
              </a:extLst>
            </p:cNvPr>
            <p:cNvGrpSpPr/>
            <p:nvPr/>
          </p:nvGrpSpPr>
          <p:grpSpPr>
            <a:xfrm>
              <a:off x="1530619" y="1411005"/>
              <a:ext cx="5033467" cy="307777"/>
              <a:chOff x="1690007" y="2022863"/>
              <a:chExt cx="3020786" cy="307777"/>
            </a:xfrm>
          </p:grpSpPr>
          <p:sp>
            <p:nvSpPr>
              <p:cNvPr id="14" name="テキスト ボックス 13">
                <a:extLst>
                  <a:ext uri="{FF2B5EF4-FFF2-40B4-BE49-F238E27FC236}">
                    <a16:creationId xmlns:a16="http://schemas.microsoft.com/office/drawing/2014/main" id="{D201F5DF-D562-15FD-B442-191DF8EBB9AE}"/>
                  </a:ext>
                </a:extLst>
              </p:cNvPr>
              <p:cNvSpPr txBox="1"/>
              <p:nvPr/>
            </p:nvSpPr>
            <p:spPr bwMode="auto">
              <a:xfrm>
                <a:off x="1690007" y="2022863"/>
                <a:ext cx="3020786" cy="307777"/>
              </a:xfrm>
              <a:prstGeom prst="rect">
                <a:avLst/>
              </a:prstGeom>
              <a:noFill/>
              <a:ln w="9525">
                <a:noFill/>
                <a:miter lim="800000"/>
                <a:headEnd/>
                <a:tailEnd/>
              </a:ln>
            </p:spPr>
            <p:txBody>
              <a:bodyPr wrap="square" rtlCol="0" anchor="ctr">
                <a:spAutoFit/>
              </a:bodyPr>
              <a:lstStyle/>
              <a:p>
                <a:pPr marR="0" lvl="0" indent="0" algn="ctr" fontAlgn="base">
                  <a:lnSpc>
                    <a:spcPct val="100000"/>
                  </a:lnSpc>
                  <a:spcBef>
                    <a:spcPct val="0"/>
                  </a:spcBef>
                  <a:spcAft>
                    <a:spcPct val="0"/>
                  </a:spcAft>
                  <a:buClrTx/>
                  <a:buSzTx/>
                  <a:buFontTx/>
                  <a:buNone/>
                  <a:tabLst/>
                  <a:defRPr/>
                </a:pPr>
                <a:r>
                  <a:rPr lang="ja-JP" altLang="en-US" sz="1400" b="1">
                    <a:solidFill>
                      <a:schemeClr val="bg2">
                        <a:lumMod val="50000"/>
                      </a:schemeClr>
                    </a:solidFill>
                    <a:latin typeface="Meiryo UI" panose="020B0604030504040204" pitchFamily="50" charset="-128"/>
                    <a:ea typeface="Meiryo UI" panose="020B0604030504040204" pitchFamily="50" charset="-128"/>
                  </a:rPr>
                  <a:t>現行システムのドキュメント化</a:t>
                </a:r>
              </a:p>
            </p:txBody>
          </p:sp>
          <p:cxnSp>
            <p:nvCxnSpPr>
              <p:cNvPr id="15" name="直線コネクタ 14">
                <a:extLst>
                  <a:ext uri="{FF2B5EF4-FFF2-40B4-BE49-F238E27FC236}">
                    <a16:creationId xmlns:a16="http://schemas.microsoft.com/office/drawing/2014/main" id="{D9F6093A-76F0-823B-5F7D-831B9E4170DD}"/>
                  </a:ext>
                </a:extLst>
              </p:cNvPr>
              <p:cNvCxnSpPr>
                <a:cxnSpLocks/>
              </p:cNvCxnSpPr>
              <p:nvPr/>
            </p:nvCxnSpPr>
            <p:spPr>
              <a:xfrm>
                <a:off x="1690007" y="2330640"/>
                <a:ext cx="30207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10CC64C9-CBF0-928A-B7B2-29EBD441A304}"/>
                </a:ext>
              </a:extLst>
            </p:cNvPr>
            <p:cNvGrpSpPr/>
            <p:nvPr/>
          </p:nvGrpSpPr>
          <p:grpSpPr>
            <a:xfrm>
              <a:off x="6675544" y="1405706"/>
              <a:ext cx="5033467" cy="307777"/>
              <a:chOff x="1690007" y="2022863"/>
              <a:chExt cx="3020786" cy="307777"/>
            </a:xfrm>
          </p:grpSpPr>
          <p:sp>
            <p:nvSpPr>
              <p:cNvPr id="17" name="テキスト ボックス 16">
                <a:extLst>
                  <a:ext uri="{FF2B5EF4-FFF2-40B4-BE49-F238E27FC236}">
                    <a16:creationId xmlns:a16="http://schemas.microsoft.com/office/drawing/2014/main" id="{93BE407C-3389-AFBE-AA17-EA207E9E6D0B}"/>
                  </a:ext>
                </a:extLst>
              </p:cNvPr>
              <p:cNvSpPr txBox="1"/>
              <p:nvPr/>
            </p:nvSpPr>
            <p:spPr bwMode="auto">
              <a:xfrm>
                <a:off x="1690007" y="2022863"/>
                <a:ext cx="3020786" cy="307777"/>
              </a:xfrm>
              <a:prstGeom prst="rect">
                <a:avLst/>
              </a:prstGeom>
              <a:noFill/>
              <a:ln w="9525">
                <a:noFill/>
                <a:miter lim="800000"/>
                <a:headEnd/>
                <a:tailEnd/>
              </a:ln>
            </p:spPr>
            <p:txBody>
              <a:bodyPr wrap="square" rtlCol="0" anchor="ctr">
                <a:spAutoFit/>
              </a:bodyPr>
              <a:lstStyle/>
              <a:p>
                <a:pPr marR="0" lvl="0" indent="0" algn="ctr" fontAlgn="base">
                  <a:lnSpc>
                    <a:spcPct val="100000"/>
                  </a:lnSpc>
                  <a:spcBef>
                    <a:spcPct val="0"/>
                  </a:spcBef>
                  <a:spcAft>
                    <a:spcPct val="0"/>
                  </a:spcAft>
                  <a:buClrTx/>
                  <a:buSzTx/>
                  <a:buFontTx/>
                  <a:buNone/>
                  <a:tabLst/>
                  <a:defRPr/>
                </a:pPr>
                <a:r>
                  <a:rPr lang="ja-JP" altLang="en-US" sz="1400" b="1">
                    <a:solidFill>
                      <a:schemeClr val="bg2">
                        <a:lumMod val="50000"/>
                      </a:schemeClr>
                    </a:solidFill>
                    <a:latin typeface="Meiryo UI" panose="020B0604030504040204" pitchFamily="50" charset="-128"/>
                    <a:ea typeface="Meiryo UI" panose="020B0604030504040204" pitchFamily="50" charset="-128"/>
                  </a:rPr>
                  <a:t>運用設計</a:t>
                </a:r>
              </a:p>
            </p:txBody>
          </p:sp>
          <p:cxnSp>
            <p:nvCxnSpPr>
              <p:cNvPr id="18" name="直線コネクタ 17">
                <a:extLst>
                  <a:ext uri="{FF2B5EF4-FFF2-40B4-BE49-F238E27FC236}">
                    <a16:creationId xmlns:a16="http://schemas.microsoft.com/office/drawing/2014/main" id="{01C83660-48FF-CA87-0B8C-DAF47948D526}"/>
                  </a:ext>
                </a:extLst>
              </p:cNvPr>
              <p:cNvCxnSpPr>
                <a:cxnSpLocks/>
              </p:cNvCxnSpPr>
              <p:nvPr/>
            </p:nvCxnSpPr>
            <p:spPr>
              <a:xfrm>
                <a:off x="1690007" y="2330640"/>
                <a:ext cx="30207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01839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E5AD7-EC8C-FAE8-5286-9726ABC6882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9BC5C53-816A-C9FC-5C77-B3A9BAE0D721}"/>
              </a:ext>
            </a:extLst>
          </p:cNvPr>
          <p:cNvSpPr>
            <a:spLocks noGrp="1"/>
          </p:cNvSpPr>
          <p:nvPr>
            <p:ph type="title"/>
          </p:nvPr>
        </p:nvSpPr>
        <p:spPr/>
        <p:txBody>
          <a:bodyPr anchor="ctr"/>
          <a:lstStyle/>
          <a:p>
            <a:r>
              <a:rPr lang="ja-JP" altLang="en-US">
                <a:latin typeface="Meiryo UI" panose="020B0604030504040204" pitchFamily="50" charset="-128"/>
                <a:ea typeface="Meiryo UI" panose="020B0604030504040204" pitchFamily="50" charset="-128"/>
              </a:rPr>
              <a:t>保守移管の成果物イメージについて</a:t>
            </a:r>
            <a:endParaRPr kumimoji="1"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D67DEA64-EAD4-D258-D235-28B683D264F2}"/>
              </a:ext>
            </a:extLst>
          </p:cNvPr>
          <p:cNvSpPr>
            <a:spLocks noGrp="1"/>
          </p:cNvSpPr>
          <p:nvPr>
            <p:ph type="ftr" sz="quarter" idx="15"/>
          </p:nvPr>
        </p:nvSpPr>
        <p:spPr>
          <a:xfrm>
            <a:off x="4038600" y="635635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B0AD1B2D-294B-A833-048C-4B4C2CD03077}"/>
              </a:ext>
            </a:extLst>
          </p:cNvPr>
          <p:cNvSpPr/>
          <p:nvPr/>
        </p:nvSpPr>
        <p:spPr>
          <a:xfrm>
            <a:off x="331823" y="631963"/>
            <a:ext cx="11784566"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ja-JP" altLang="en-US">
                <a:solidFill>
                  <a:schemeClr val="bg2">
                    <a:lumMod val="50000"/>
                  </a:schemeClr>
                </a:solidFill>
                <a:latin typeface="Meiryo UI" panose="020B0604030504040204" pitchFamily="50" charset="-128"/>
                <a:ea typeface="Meiryo UI" panose="020B0604030504040204" pitchFamily="50" charset="-128"/>
              </a:rPr>
              <a:t>現行システムのドキュメント化の成果物のサンプルについては以下の通り。</a:t>
            </a:r>
            <a:endParaRPr lang="en-US" altLang="ja-JP">
              <a:solidFill>
                <a:schemeClr val="bg2">
                  <a:lumMod val="50000"/>
                </a:schemeClr>
              </a:solidFill>
              <a:latin typeface="Meiryo UI" panose="020B0604030504040204" pitchFamily="50" charset="-128"/>
              <a:ea typeface="Meiryo UI" panose="020B0604030504040204" pitchFamily="50" charset="-128"/>
            </a:endParaRPr>
          </a:p>
        </p:txBody>
      </p:sp>
      <p:grpSp>
        <p:nvGrpSpPr>
          <p:cNvPr id="24" name="グループ化 23">
            <a:extLst>
              <a:ext uri="{FF2B5EF4-FFF2-40B4-BE49-F238E27FC236}">
                <a16:creationId xmlns:a16="http://schemas.microsoft.com/office/drawing/2014/main" id="{7445D737-5EEC-C084-AB95-74489024A412}"/>
              </a:ext>
            </a:extLst>
          </p:cNvPr>
          <p:cNvGrpSpPr/>
          <p:nvPr/>
        </p:nvGrpSpPr>
        <p:grpSpPr>
          <a:xfrm>
            <a:off x="186482" y="1815854"/>
            <a:ext cx="11819036" cy="3206384"/>
            <a:chOff x="252971" y="1815854"/>
            <a:chExt cx="11819036" cy="3206384"/>
          </a:xfrm>
        </p:grpSpPr>
        <p:pic>
          <p:nvPicPr>
            <p:cNvPr id="3" name="図 2">
              <a:extLst>
                <a:ext uri="{FF2B5EF4-FFF2-40B4-BE49-F238E27FC236}">
                  <a16:creationId xmlns:a16="http://schemas.microsoft.com/office/drawing/2014/main" id="{DDD88CD9-AEDA-2BB6-E4B4-593142611BD7}"/>
                </a:ext>
              </a:extLst>
            </p:cNvPr>
            <p:cNvPicPr>
              <a:picLocks noChangeAspect="1"/>
            </p:cNvPicPr>
            <p:nvPr/>
          </p:nvPicPr>
          <p:blipFill>
            <a:blip r:embed="rId2"/>
            <a:stretch>
              <a:fillRect/>
            </a:stretch>
          </p:blipFill>
          <p:spPr>
            <a:xfrm>
              <a:off x="252971" y="1815854"/>
              <a:ext cx="5699130" cy="3206384"/>
            </a:xfrm>
            <a:prstGeom prst="rect">
              <a:avLst/>
            </a:prstGeom>
            <a:effectLst>
              <a:outerShdw blurRad="50800" dist="38100" dir="2700000" algn="tl" rotWithShape="0">
                <a:prstClr val="black">
                  <a:alpha val="40000"/>
                </a:prstClr>
              </a:outerShdw>
            </a:effectLst>
          </p:spPr>
        </p:pic>
        <p:pic>
          <p:nvPicPr>
            <p:cNvPr id="7" name="図 6">
              <a:extLst>
                <a:ext uri="{FF2B5EF4-FFF2-40B4-BE49-F238E27FC236}">
                  <a16:creationId xmlns:a16="http://schemas.microsoft.com/office/drawing/2014/main" id="{8A120BE5-D4C4-4B43-138F-41FFD33DBAE7}"/>
                </a:ext>
              </a:extLst>
            </p:cNvPr>
            <p:cNvPicPr>
              <a:picLocks noChangeAspect="1"/>
            </p:cNvPicPr>
            <p:nvPr/>
          </p:nvPicPr>
          <p:blipFill>
            <a:blip r:embed="rId3"/>
            <a:stretch>
              <a:fillRect/>
            </a:stretch>
          </p:blipFill>
          <p:spPr>
            <a:xfrm>
              <a:off x="6239900" y="1815854"/>
              <a:ext cx="5699130" cy="3206384"/>
            </a:xfrm>
            <a:prstGeom prst="rect">
              <a:avLst/>
            </a:prstGeom>
            <a:effectLst>
              <a:outerShdw blurRad="50800" dist="38100" dir="2700000" algn="tl" rotWithShape="0">
                <a:prstClr val="black">
                  <a:alpha val="40000"/>
                </a:prstClr>
              </a:outerShdw>
            </a:effectLst>
          </p:spPr>
        </p:pic>
        <p:sp>
          <p:nvSpPr>
            <p:cNvPr id="22" name="四角形: 角を丸くする 21">
              <a:extLst>
                <a:ext uri="{FF2B5EF4-FFF2-40B4-BE49-F238E27FC236}">
                  <a16:creationId xmlns:a16="http://schemas.microsoft.com/office/drawing/2014/main" id="{EB34F528-8C2A-9049-1945-96710D4F80C0}"/>
                </a:ext>
              </a:extLst>
            </p:cNvPr>
            <p:cNvSpPr/>
            <p:nvPr/>
          </p:nvSpPr>
          <p:spPr>
            <a:xfrm rot="1800000">
              <a:off x="5199398" y="1888039"/>
              <a:ext cx="909448" cy="426575"/>
            </a:xfrm>
            <a:prstGeom prst="roundRect">
              <a:avLst/>
            </a:prstGeom>
            <a:solidFill>
              <a:schemeClr val="accent3">
                <a:lumMod val="60000"/>
                <a:lumOff val="40000"/>
                <a:alpha val="8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b="1">
                  <a:latin typeface="Meiryo UI" panose="020B0604030504040204" pitchFamily="50" charset="-128"/>
                  <a:ea typeface="Meiryo UI" panose="020B0604030504040204" pitchFamily="50" charset="-128"/>
                </a:rPr>
                <a:t>Sample</a:t>
              </a:r>
              <a:endParaRPr kumimoji="1" lang="ja-JP" altLang="en-US" sz="1200" b="1">
                <a:latin typeface="Meiryo UI" panose="020B0604030504040204" pitchFamily="50" charset="-128"/>
                <a:ea typeface="Meiryo UI" panose="020B0604030504040204" pitchFamily="50" charset="-128"/>
              </a:endParaRPr>
            </a:p>
          </p:txBody>
        </p:sp>
        <p:sp>
          <p:nvSpPr>
            <p:cNvPr id="23" name="四角形: 角を丸くする 22">
              <a:extLst>
                <a:ext uri="{FF2B5EF4-FFF2-40B4-BE49-F238E27FC236}">
                  <a16:creationId xmlns:a16="http://schemas.microsoft.com/office/drawing/2014/main" id="{66DB061E-2D92-9D27-9199-51C5834CDE0A}"/>
                </a:ext>
              </a:extLst>
            </p:cNvPr>
            <p:cNvSpPr/>
            <p:nvPr/>
          </p:nvSpPr>
          <p:spPr>
            <a:xfrm rot="1800000">
              <a:off x="11162559" y="1888037"/>
              <a:ext cx="909448" cy="426575"/>
            </a:xfrm>
            <a:prstGeom prst="roundRect">
              <a:avLst/>
            </a:prstGeom>
            <a:solidFill>
              <a:schemeClr val="accent3">
                <a:lumMod val="60000"/>
                <a:lumOff val="40000"/>
                <a:alpha val="8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b="1">
                  <a:latin typeface="Meiryo UI" panose="020B0604030504040204" pitchFamily="50" charset="-128"/>
                  <a:ea typeface="Meiryo UI" panose="020B0604030504040204" pitchFamily="50" charset="-128"/>
                </a:rPr>
                <a:t>Sample</a:t>
              </a:r>
              <a:endParaRPr kumimoji="1" lang="ja-JP" altLang="en-US" sz="1200" b="1">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2596224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B8F89-8408-39AB-B423-FBD76CA23AE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436C24F-08E9-8E39-D796-F6A123F17412}"/>
              </a:ext>
            </a:extLst>
          </p:cNvPr>
          <p:cNvSpPr>
            <a:spLocks noGrp="1"/>
          </p:cNvSpPr>
          <p:nvPr>
            <p:ph type="title"/>
          </p:nvPr>
        </p:nvSpPr>
        <p:spPr/>
        <p:txBody>
          <a:bodyPr anchor="ctr"/>
          <a:lstStyle/>
          <a:p>
            <a:r>
              <a:rPr lang="ja-JP" altLang="en-US">
                <a:latin typeface="Meiryo UI" panose="020B0604030504040204" pitchFamily="50" charset="-128"/>
                <a:ea typeface="Meiryo UI" panose="020B0604030504040204" pitchFamily="50" charset="-128"/>
              </a:rPr>
              <a:t>保守移管</a:t>
            </a:r>
            <a:r>
              <a:rPr kumimoji="1" lang="ja-JP" altLang="en-US">
                <a:latin typeface="Meiryo UI" panose="020B0604030504040204" pitchFamily="50" charset="-128"/>
                <a:ea typeface="Meiryo UI" panose="020B0604030504040204" pitchFamily="50" charset="-128"/>
              </a:rPr>
              <a:t>のスケジュールについて</a:t>
            </a:r>
          </a:p>
        </p:txBody>
      </p:sp>
      <p:sp>
        <p:nvSpPr>
          <p:cNvPr id="4" name="フッター プレースホルダー 3">
            <a:extLst>
              <a:ext uri="{FF2B5EF4-FFF2-40B4-BE49-F238E27FC236}">
                <a16:creationId xmlns:a16="http://schemas.microsoft.com/office/drawing/2014/main" id="{045F9214-0825-84B8-23B3-144C12F48AB7}"/>
              </a:ext>
            </a:extLst>
          </p:cNvPr>
          <p:cNvSpPr>
            <a:spLocks noGrp="1"/>
          </p:cNvSpPr>
          <p:nvPr>
            <p:ph type="ftr" sz="quarter" idx="15"/>
          </p:nvPr>
        </p:nvSpPr>
        <p:spPr>
          <a:xfrm>
            <a:off x="4038600" y="635635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5F054A81-2B5D-DDC0-1121-4DD5912FD700}"/>
              </a:ext>
            </a:extLst>
          </p:cNvPr>
          <p:cNvSpPr/>
          <p:nvPr/>
        </p:nvSpPr>
        <p:spPr>
          <a:xfrm>
            <a:off x="331823" y="631963"/>
            <a:ext cx="11784566"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ja-JP" altLang="en-US">
                <a:solidFill>
                  <a:schemeClr val="bg2">
                    <a:lumMod val="50000"/>
                  </a:schemeClr>
                </a:solidFill>
                <a:latin typeface="Meiryo UI" panose="020B0604030504040204" pitchFamily="50" charset="-128"/>
                <a:ea typeface="Meiryo UI" panose="020B0604030504040204" pitchFamily="50" charset="-128"/>
              </a:rPr>
              <a:t>現行システムのドキュメント化と運用設計のスケジュールは以下の通り。</a:t>
            </a:r>
            <a:endParaRPr lang="en-US" altLang="ja-JP">
              <a:solidFill>
                <a:schemeClr val="bg2">
                  <a:lumMod val="50000"/>
                </a:schemeClr>
              </a:solidFill>
              <a:latin typeface="Meiryo UI" panose="020B0604030504040204" pitchFamily="50" charset="-128"/>
              <a:ea typeface="Meiryo UI" panose="020B0604030504040204" pitchFamily="50" charset="-128"/>
            </a:endParaRPr>
          </a:p>
        </p:txBody>
      </p:sp>
      <p:sp>
        <p:nvSpPr>
          <p:cNvPr id="3" name="矢印: 五方向 2">
            <a:extLst>
              <a:ext uri="{FF2B5EF4-FFF2-40B4-BE49-F238E27FC236}">
                <a16:creationId xmlns:a16="http://schemas.microsoft.com/office/drawing/2014/main" id="{4DD4C95E-665C-3EE1-543F-440C2DBD47F1}"/>
              </a:ext>
            </a:extLst>
          </p:cNvPr>
          <p:cNvSpPr/>
          <p:nvPr/>
        </p:nvSpPr>
        <p:spPr>
          <a:xfrm>
            <a:off x="9930932" y="1483548"/>
            <a:ext cx="720000" cy="180000"/>
          </a:xfrm>
          <a:prstGeom prst="homePlate">
            <a:avLst>
              <a:gd name="adj" fmla="val 14457"/>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a:solidFill>
                  <a:srgbClr val="000000">
                    <a:lumMod val="65000"/>
                    <a:lumOff val="35000"/>
                  </a:srgbClr>
                </a:solidFill>
                <a:latin typeface="Meiryo UI" panose="020B0604030504040204" pitchFamily="50" charset="-128"/>
                <a:ea typeface="Meiryo UI" panose="020B0604030504040204" pitchFamily="50" charset="-128"/>
              </a:rPr>
              <a:t>基シス</a:t>
            </a:r>
            <a:endParaRPr lang="en-US" altLang="ja-JP" sz="110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6" name="矢印: 五方向 5">
            <a:extLst>
              <a:ext uri="{FF2B5EF4-FFF2-40B4-BE49-F238E27FC236}">
                <a16:creationId xmlns:a16="http://schemas.microsoft.com/office/drawing/2014/main" id="{BEAC360E-2302-32E3-119D-90E3CFB5D821}"/>
              </a:ext>
            </a:extLst>
          </p:cNvPr>
          <p:cNvSpPr/>
          <p:nvPr/>
        </p:nvSpPr>
        <p:spPr>
          <a:xfrm>
            <a:off x="10701073" y="1480010"/>
            <a:ext cx="720000" cy="180000"/>
          </a:xfrm>
          <a:prstGeom prst="homePlate">
            <a:avLst>
              <a:gd name="adj" fmla="val 14457"/>
            </a:avLst>
          </a:prstGeom>
          <a:solidFill>
            <a:srgbClr val="FFE1E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BPS</a:t>
            </a:r>
          </a:p>
        </p:txBody>
      </p:sp>
      <p:sp>
        <p:nvSpPr>
          <p:cNvPr id="7" name="正方形/長方形 6">
            <a:extLst>
              <a:ext uri="{FF2B5EF4-FFF2-40B4-BE49-F238E27FC236}">
                <a16:creationId xmlns:a16="http://schemas.microsoft.com/office/drawing/2014/main" id="{9784A03F-20DD-7F47-5461-54DC2ACCD5E0}"/>
              </a:ext>
            </a:extLst>
          </p:cNvPr>
          <p:cNvSpPr/>
          <p:nvPr/>
        </p:nvSpPr>
        <p:spPr>
          <a:xfrm>
            <a:off x="220134" y="2330663"/>
            <a:ext cx="1799815" cy="706632"/>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chemeClr val="tx1">
                    <a:lumMod val="50000"/>
                    <a:lumOff val="50000"/>
                  </a:schemeClr>
                </a:solidFill>
                <a:effectLst/>
                <a:uLnTx/>
                <a:uFillTx/>
                <a:latin typeface="Meiryo UI" panose="020B0604030504040204" pitchFamily="50" charset="-128"/>
                <a:ea typeface="Meiryo UI" panose="020B0604030504040204" pitchFamily="50" charset="-128"/>
                <a:cs typeface="+mn-cs"/>
              </a:rPr>
              <a:t>マイルストン</a:t>
            </a:r>
            <a:endParaRPr kumimoji="1" lang="en-US" altLang="ja-JP" sz="1400" b="1" i="0" u="none" strike="noStrike" kern="1200" cap="none" spc="0" normalizeH="0" baseline="0" noProof="0">
              <a:ln>
                <a:noFill/>
              </a:ln>
              <a:solidFill>
                <a:schemeClr val="tx1">
                  <a:lumMod val="50000"/>
                  <a:lumOff val="50000"/>
                </a:schemeClr>
              </a:solidFill>
              <a:effectLst/>
              <a:uLnTx/>
              <a:uFillTx/>
              <a:latin typeface="Meiryo UI" panose="020B0604030504040204" pitchFamily="50" charset="-128"/>
              <a:ea typeface="Meiryo UI" panose="020B0604030504040204" pitchFamily="50" charset="-128"/>
              <a:cs typeface="+mn-cs"/>
            </a:endParaRPr>
          </a:p>
        </p:txBody>
      </p:sp>
      <p:sp>
        <p:nvSpPr>
          <p:cNvPr id="13" name="矢印: 五方向 12">
            <a:extLst>
              <a:ext uri="{FF2B5EF4-FFF2-40B4-BE49-F238E27FC236}">
                <a16:creationId xmlns:a16="http://schemas.microsoft.com/office/drawing/2014/main" id="{D6D3768E-DD9C-5D38-F2CC-6E850EDE7FF7}"/>
              </a:ext>
            </a:extLst>
          </p:cNvPr>
          <p:cNvSpPr/>
          <p:nvPr/>
        </p:nvSpPr>
        <p:spPr>
          <a:xfrm>
            <a:off x="9206810" y="1738825"/>
            <a:ext cx="2353176" cy="140649"/>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FYE</a:t>
            </a:r>
            <a:r>
              <a:rPr lang="ja-JP" altLang="en-US" sz="1050">
                <a:solidFill>
                  <a:srgbClr val="000000">
                    <a:lumMod val="65000"/>
                    <a:lumOff val="35000"/>
                  </a:srgbClr>
                </a:solidFill>
                <a:latin typeface="Meiryo UI" panose="020B0604030504040204" pitchFamily="50" charset="-128"/>
                <a:ea typeface="Meiryo UI" panose="020B0604030504040204" pitchFamily="50" charset="-128"/>
              </a:rPr>
              <a:t> </a:t>
            </a:r>
            <a:r>
              <a:rPr kumimoji="1" lang="en-US" altLang="ja-JP"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03/27</a:t>
            </a:r>
            <a:endPar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p:txBody>
      </p:sp>
      <p:sp>
        <p:nvSpPr>
          <p:cNvPr id="15" name="矢印: 五方向 14">
            <a:extLst>
              <a:ext uri="{FF2B5EF4-FFF2-40B4-BE49-F238E27FC236}">
                <a16:creationId xmlns:a16="http://schemas.microsoft.com/office/drawing/2014/main" id="{A9B86AED-0FFB-88EA-B7B0-5CC352E20A01}"/>
              </a:ext>
            </a:extLst>
          </p:cNvPr>
          <p:cNvSpPr/>
          <p:nvPr/>
        </p:nvSpPr>
        <p:spPr>
          <a:xfrm>
            <a:off x="9206810" y="1924911"/>
            <a:ext cx="561134" cy="321979"/>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50">
                <a:solidFill>
                  <a:srgbClr val="000000">
                    <a:lumMod val="65000"/>
                    <a:lumOff val="35000"/>
                  </a:srgbClr>
                </a:solidFill>
                <a:latin typeface="Meiryo UI" panose="020B0604030504040204" pitchFamily="50" charset="-128"/>
                <a:ea typeface="Meiryo UI" panose="020B0604030504040204" pitchFamily="50" charset="-128"/>
              </a:rPr>
              <a:t>1Q</a:t>
            </a:r>
            <a:endPar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p:txBody>
      </p:sp>
      <p:grpSp>
        <p:nvGrpSpPr>
          <p:cNvPr id="80" name="グループ化 79">
            <a:extLst>
              <a:ext uri="{FF2B5EF4-FFF2-40B4-BE49-F238E27FC236}">
                <a16:creationId xmlns:a16="http://schemas.microsoft.com/office/drawing/2014/main" id="{2BA4CB4E-121C-00D2-5694-F8A15F0ADA79}"/>
              </a:ext>
            </a:extLst>
          </p:cNvPr>
          <p:cNvGrpSpPr/>
          <p:nvPr/>
        </p:nvGrpSpPr>
        <p:grpSpPr>
          <a:xfrm>
            <a:off x="2189432" y="1719953"/>
            <a:ext cx="6923743" cy="529807"/>
            <a:chOff x="2096967" y="1719953"/>
            <a:chExt cx="4728526" cy="529807"/>
          </a:xfrm>
        </p:grpSpPr>
        <p:sp>
          <p:nvSpPr>
            <p:cNvPr id="10" name="矢印: 五方向 9">
              <a:extLst>
                <a:ext uri="{FF2B5EF4-FFF2-40B4-BE49-F238E27FC236}">
                  <a16:creationId xmlns:a16="http://schemas.microsoft.com/office/drawing/2014/main" id="{D88FF183-1B0B-343D-6F41-C8CAA5369E01}"/>
                </a:ext>
              </a:extLst>
            </p:cNvPr>
            <p:cNvSpPr/>
            <p:nvPr/>
          </p:nvSpPr>
          <p:spPr>
            <a:xfrm>
              <a:off x="2096968" y="1719953"/>
              <a:ext cx="4723432" cy="159521"/>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FYE</a:t>
              </a:r>
              <a:r>
                <a:rPr lang="ja-JP" altLang="en-US" sz="1050">
                  <a:solidFill>
                    <a:srgbClr val="000000">
                      <a:lumMod val="65000"/>
                      <a:lumOff val="35000"/>
                    </a:srgbClr>
                  </a:solidFill>
                  <a:latin typeface="Meiryo UI" panose="020B0604030504040204" pitchFamily="50" charset="-128"/>
                  <a:ea typeface="Meiryo UI" panose="020B0604030504040204" pitchFamily="50" charset="-128"/>
                </a:rPr>
                <a:t> </a:t>
              </a:r>
              <a:r>
                <a:rPr kumimoji="1" lang="en-US" altLang="ja-JP"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03/26</a:t>
              </a:r>
              <a:endPar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p:txBody>
        </p:sp>
        <p:sp>
          <p:nvSpPr>
            <p:cNvPr id="11" name="矢印: 五方向 10">
              <a:extLst>
                <a:ext uri="{FF2B5EF4-FFF2-40B4-BE49-F238E27FC236}">
                  <a16:creationId xmlns:a16="http://schemas.microsoft.com/office/drawing/2014/main" id="{C17CC0E0-D0F3-B5D1-10D0-75670F451CAF}"/>
                </a:ext>
              </a:extLst>
            </p:cNvPr>
            <p:cNvSpPr/>
            <p:nvPr/>
          </p:nvSpPr>
          <p:spPr>
            <a:xfrm>
              <a:off x="4482608" y="1924911"/>
              <a:ext cx="2342885" cy="140649"/>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50">
                  <a:solidFill>
                    <a:srgbClr val="000000">
                      <a:lumMod val="65000"/>
                      <a:lumOff val="35000"/>
                    </a:srgbClr>
                  </a:solidFill>
                  <a:latin typeface="Meiryo UI" panose="020B0604030504040204" pitchFamily="50" charset="-128"/>
                  <a:ea typeface="Meiryo UI" panose="020B0604030504040204" pitchFamily="50" charset="-128"/>
                </a:rPr>
                <a:t>4Q</a:t>
              </a:r>
              <a:endPar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p:txBody>
        </p:sp>
        <p:sp>
          <p:nvSpPr>
            <p:cNvPr id="22" name="矢印: 五方向 21">
              <a:extLst>
                <a:ext uri="{FF2B5EF4-FFF2-40B4-BE49-F238E27FC236}">
                  <a16:creationId xmlns:a16="http://schemas.microsoft.com/office/drawing/2014/main" id="{638EE2EB-3FD3-5026-2909-A64088EEBB61}"/>
                </a:ext>
              </a:extLst>
            </p:cNvPr>
            <p:cNvSpPr/>
            <p:nvPr/>
          </p:nvSpPr>
          <p:spPr>
            <a:xfrm>
              <a:off x="2096967" y="1924911"/>
              <a:ext cx="2343651" cy="140649"/>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50">
                  <a:solidFill>
                    <a:srgbClr val="000000">
                      <a:lumMod val="65000"/>
                      <a:lumOff val="35000"/>
                    </a:srgbClr>
                  </a:solidFill>
                  <a:latin typeface="Meiryo UI" panose="020B0604030504040204" pitchFamily="50" charset="-128"/>
                  <a:ea typeface="Meiryo UI" panose="020B0604030504040204" pitchFamily="50" charset="-128"/>
                </a:rPr>
                <a:t>3</a:t>
              </a:r>
              <a:r>
                <a:rPr kumimoji="1" lang="en-US" altLang="ja-JP"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Q</a:t>
              </a:r>
              <a:endPar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p:txBody>
        </p:sp>
        <p:sp>
          <p:nvSpPr>
            <p:cNvPr id="23" name="矢印: 五方向 22">
              <a:extLst>
                <a:ext uri="{FF2B5EF4-FFF2-40B4-BE49-F238E27FC236}">
                  <a16:creationId xmlns:a16="http://schemas.microsoft.com/office/drawing/2014/main" id="{F67F4716-FA9F-550F-A8B2-0100FAEF0688}"/>
                </a:ext>
              </a:extLst>
            </p:cNvPr>
            <p:cNvSpPr/>
            <p:nvPr/>
          </p:nvSpPr>
          <p:spPr>
            <a:xfrm>
              <a:off x="3695993" y="2109111"/>
              <a:ext cx="744627" cy="140649"/>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50">
                  <a:solidFill>
                    <a:srgbClr val="000000">
                      <a:lumMod val="65000"/>
                      <a:lumOff val="35000"/>
                    </a:srgbClr>
                  </a:solidFill>
                  <a:latin typeface="Meiryo UI" panose="020B0604030504040204" pitchFamily="50" charset="-128"/>
                  <a:ea typeface="Meiryo UI" panose="020B0604030504040204" pitchFamily="50" charset="-128"/>
                </a:rPr>
                <a:t>12</a:t>
              </a:r>
              <a:r>
                <a:rPr lang="ja-JP" altLang="en-US" sz="1050">
                  <a:solidFill>
                    <a:srgbClr val="000000">
                      <a:lumMod val="65000"/>
                      <a:lumOff val="35000"/>
                    </a:srgbClr>
                  </a:solidFill>
                  <a:latin typeface="Meiryo UI" panose="020B0604030504040204" pitchFamily="50" charset="-128"/>
                  <a:ea typeface="Meiryo UI" panose="020B0604030504040204" pitchFamily="50" charset="-128"/>
                </a:rPr>
                <a:t>月</a:t>
              </a:r>
              <a:endPar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p:txBody>
        </p:sp>
        <p:sp>
          <p:nvSpPr>
            <p:cNvPr id="24" name="矢印: 五方向 23">
              <a:extLst>
                <a:ext uri="{FF2B5EF4-FFF2-40B4-BE49-F238E27FC236}">
                  <a16:creationId xmlns:a16="http://schemas.microsoft.com/office/drawing/2014/main" id="{743B5DE0-A2CB-A867-FB25-EC45C353F6F9}"/>
                </a:ext>
              </a:extLst>
            </p:cNvPr>
            <p:cNvSpPr/>
            <p:nvPr/>
          </p:nvSpPr>
          <p:spPr>
            <a:xfrm>
              <a:off x="2895370" y="2109111"/>
              <a:ext cx="744627" cy="140649"/>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50">
                  <a:solidFill>
                    <a:srgbClr val="000000">
                      <a:lumMod val="65000"/>
                      <a:lumOff val="35000"/>
                    </a:srgbClr>
                  </a:solidFill>
                  <a:latin typeface="Meiryo UI" panose="020B0604030504040204" pitchFamily="50" charset="-128"/>
                  <a:ea typeface="Meiryo UI" panose="020B0604030504040204" pitchFamily="50" charset="-128"/>
                </a:rPr>
                <a:t>11</a:t>
              </a:r>
              <a:r>
                <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月</a:t>
              </a:r>
            </a:p>
          </p:txBody>
        </p:sp>
        <p:sp>
          <p:nvSpPr>
            <p:cNvPr id="25" name="矢印: 五方向 24">
              <a:extLst>
                <a:ext uri="{FF2B5EF4-FFF2-40B4-BE49-F238E27FC236}">
                  <a16:creationId xmlns:a16="http://schemas.microsoft.com/office/drawing/2014/main" id="{1CA26E0E-E69C-5805-1894-01B364753F37}"/>
                </a:ext>
              </a:extLst>
            </p:cNvPr>
            <p:cNvSpPr/>
            <p:nvPr/>
          </p:nvSpPr>
          <p:spPr>
            <a:xfrm>
              <a:off x="2102829" y="2109111"/>
              <a:ext cx="744627" cy="140649"/>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50">
                  <a:solidFill>
                    <a:srgbClr val="000000">
                      <a:lumMod val="65000"/>
                      <a:lumOff val="35000"/>
                    </a:srgbClr>
                  </a:solidFill>
                  <a:latin typeface="Meiryo UI" panose="020B0604030504040204" pitchFamily="50" charset="-128"/>
                  <a:ea typeface="Meiryo UI" panose="020B0604030504040204" pitchFamily="50" charset="-128"/>
                </a:rPr>
                <a:t>10</a:t>
              </a:r>
              <a:r>
                <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月</a:t>
              </a:r>
            </a:p>
          </p:txBody>
        </p:sp>
        <p:sp>
          <p:nvSpPr>
            <p:cNvPr id="29" name="矢印: 五方向 28">
              <a:extLst>
                <a:ext uri="{FF2B5EF4-FFF2-40B4-BE49-F238E27FC236}">
                  <a16:creationId xmlns:a16="http://schemas.microsoft.com/office/drawing/2014/main" id="{D703632C-AE63-0D78-6852-B1C1C16D7364}"/>
                </a:ext>
              </a:extLst>
            </p:cNvPr>
            <p:cNvSpPr/>
            <p:nvPr/>
          </p:nvSpPr>
          <p:spPr>
            <a:xfrm>
              <a:off x="6075772" y="2106241"/>
              <a:ext cx="744627" cy="140649"/>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50">
                  <a:solidFill>
                    <a:srgbClr val="000000">
                      <a:lumMod val="65000"/>
                      <a:lumOff val="35000"/>
                    </a:srgbClr>
                  </a:solidFill>
                  <a:latin typeface="Meiryo UI" panose="020B0604030504040204" pitchFamily="50" charset="-128"/>
                  <a:ea typeface="Meiryo UI" panose="020B0604030504040204" pitchFamily="50" charset="-128"/>
                </a:rPr>
                <a:t>3</a:t>
              </a:r>
              <a:r>
                <a:rPr lang="ja-JP" altLang="en-US" sz="1050">
                  <a:solidFill>
                    <a:srgbClr val="000000">
                      <a:lumMod val="65000"/>
                      <a:lumOff val="35000"/>
                    </a:srgbClr>
                  </a:solidFill>
                  <a:latin typeface="Meiryo UI" panose="020B0604030504040204" pitchFamily="50" charset="-128"/>
                  <a:ea typeface="Meiryo UI" panose="020B0604030504040204" pitchFamily="50" charset="-128"/>
                </a:rPr>
                <a:t>月</a:t>
              </a:r>
              <a:endPar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p:txBody>
        </p:sp>
        <p:sp>
          <p:nvSpPr>
            <p:cNvPr id="30" name="矢印: 五方向 29">
              <a:extLst>
                <a:ext uri="{FF2B5EF4-FFF2-40B4-BE49-F238E27FC236}">
                  <a16:creationId xmlns:a16="http://schemas.microsoft.com/office/drawing/2014/main" id="{F1228502-6830-238E-1A6D-FCE67484438D}"/>
                </a:ext>
              </a:extLst>
            </p:cNvPr>
            <p:cNvSpPr/>
            <p:nvPr/>
          </p:nvSpPr>
          <p:spPr>
            <a:xfrm>
              <a:off x="5275148" y="2106241"/>
              <a:ext cx="744627" cy="140649"/>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2</a:t>
              </a:r>
              <a:r>
                <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月</a:t>
              </a:r>
            </a:p>
          </p:txBody>
        </p:sp>
        <p:sp>
          <p:nvSpPr>
            <p:cNvPr id="31" name="矢印: 五方向 30">
              <a:extLst>
                <a:ext uri="{FF2B5EF4-FFF2-40B4-BE49-F238E27FC236}">
                  <a16:creationId xmlns:a16="http://schemas.microsoft.com/office/drawing/2014/main" id="{FA6D339C-5404-77D6-137D-05FDD376EEB2}"/>
                </a:ext>
              </a:extLst>
            </p:cNvPr>
            <p:cNvSpPr/>
            <p:nvPr/>
          </p:nvSpPr>
          <p:spPr>
            <a:xfrm>
              <a:off x="4482609" y="2106241"/>
              <a:ext cx="744627" cy="140649"/>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50">
                  <a:solidFill>
                    <a:srgbClr val="000000">
                      <a:lumMod val="65000"/>
                      <a:lumOff val="35000"/>
                    </a:srgbClr>
                  </a:solidFill>
                  <a:latin typeface="Meiryo UI" panose="020B0604030504040204" pitchFamily="50" charset="-128"/>
                  <a:ea typeface="Meiryo UI" panose="020B0604030504040204" pitchFamily="50" charset="-128"/>
                </a:rPr>
                <a:t>1</a:t>
              </a:r>
              <a:r>
                <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月</a:t>
              </a:r>
            </a:p>
          </p:txBody>
        </p:sp>
      </p:grpSp>
      <p:sp>
        <p:nvSpPr>
          <p:cNvPr id="36" name="正方形/長方形 35">
            <a:extLst>
              <a:ext uri="{FF2B5EF4-FFF2-40B4-BE49-F238E27FC236}">
                <a16:creationId xmlns:a16="http://schemas.microsoft.com/office/drawing/2014/main" id="{F4C472BB-5898-51BD-E083-6CC9281E8F6B}"/>
              </a:ext>
            </a:extLst>
          </p:cNvPr>
          <p:cNvSpPr/>
          <p:nvPr/>
        </p:nvSpPr>
        <p:spPr>
          <a:xfrm>
            <a:off x="220134" y="3125275"/>
            <a:ext cx="1799815" cy="1017275"/>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足元改善</a:t>
            </a:r>
            <a:endPar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cxnSp>
        <p:nvCxnSpPr>
          <p:cNvPr id="38" name="カギ線コネクタ 64">
            <a:extLst>
              <a:ext uri="{FF2B5EF4-FFF2-40B4-BE49-F238E27FC236}">
                <a16:creationId xmlns:a16="http://schemas.microsoft.com/office/drawing/2014/main" id="{3AE02724-0C9D-C485-1141-C365A24C7D54}"/>
              </a:ext>
            </a:extLst>
          </p:cNvPr>
          <p:cNvCxnSpPr>
            <a:cxnSpLocks/>
          </p:cNvCxnSpPr>
          <p:nvPr/>
        </p:nvCxnSpPr>
        <p:spPr bwMode="auto">
          <a:xfrm flipH="1">
            <a:off x="220134" y="3087140"/>
            <a:ext cx="11821859" cy="0"/>
          </a:xfrm>
          <a:prstGeom prst="straightConnector1">
            <a:avLst/>
          </a:prstGeom>
          <a:noFill/>
          <a:ln w="6350" cap="flat" cmpd="sng" algn="ctr">
            <a:solidFill>
              <a:schemeClr val="bg1">
                <a:lumMod val="50000"/>
              </a:schemeClr>
            </a:solidFill>
            <a:prstDash val="dash"/>
            <a:round/>
            <a:headEnd type="none" w="med" len="med"/>
            <a:tailEnd type="none" w="med" len="med"/>
          </a:ln>
          <a:effectLst/>
        </p:spPr>
      </p:cxnSp>
      <p:cxnSp>
        <p:nvCxnSpPr>
          <p:cNvPr id="39" name="カギ線コネクタ 64">
            <a:extLst>
              <a:ext uri="{FF2B5EF4-FFF2-40B4-BE49-F238E27FC236}">
                <a16:creationId xmlns:a16="http://schemas.microsoft.com/office/drawing/2014/main" id="{895FA939-4082-B2C4-0845-2BB606D718EB}"/>
              </a:ext>
            </a:extLst>
          </p:cNvPr>
          <p:cNvCxnSpPr>
            <a:cxnSpLocks/>
          </p:cNvCxnSpPr>
          <p:nvPr/>
        </p:nvCxnSpPr>
        <p:spPr bwMode="auto">
          <a:xfrm flipH="1">
            <a:off x="220134" y="4785935"/>
            <a:ext cx="11821859" cy="0"/>
          </a:xfrm>
          <a:prstGeom prst="straightConnector1">
            <a:avLst/>
          </a:prstGeom>
          <a:noFill/>
          <a:ln w="6350" cap="flat" cmpd="sng" algn="ctr">
            <a:solidFill>
              <a:schemeClr val="bg1">
                <a:lumMod val="50000"/>
              </a:schemeClr>
            </a:solidFill>
            <a:prstDash val="dash"/>
            <a:round/>
            <a:headEnd type="none" w="med" len="med"/>
            <a:tailEnd type="none" w="med" len="med"/>
          </a:ln>
          <a:effectLst/>
        </p:spPr>
      </p:cxnSp>
      <p:sp>
        <p:nvSpPr>
          <p:cNvPr id="47" name="矢印: 五方向 46">
            <a:extLst>
              <a:ext uri="{FF2B5EF4-FFF2-40B4-BE49-F238E27FC236}">
                <a16:creationId xmlns:a16="http://schemas.microsoft.com/office/drawing/2014/main" id="{7F3CE8F8-155C-6FCF-1F0B-C874AF6096F8}"/>
              </a:ext>
            </a:extLst>
          </p:cNvPr>
          <p:cNvSpPr/>
          <p:nvPr/>
        </p:nvSpPr>
        <p:spPr>
          <a:xfrm>
            <a:off x="5647576" y="3244974"/>
            <a:ext cx="2367820" cy="855693"/>
          </a:xfrm>
          <a:prstGeom prst="homePlate">
            <a:avLst>
              <a:gd name="adj" fmla="val 14457"/>
            </a:avLst>
          </a:prstGeom>
          <a:gradFill flip="none" rotWithShape="1">
            <a:gsLst>
              <a:gs pos="0">
                <a:schemeClr val="bg1"/>
              </a:gs>
              <a:gs pos="51000">
                <a:schemeClr val="bg1"/>
              </a:gs>
              <a:gs pos="51000">
                <a:srgbClr val="FFE1E1"/>
              </a:gs>
              <a:gs pos="100000">
                <a:srgbClr val="FFE1E1"/>
              </a:gs>
            </a:gsLst>
            <a:lin ang="2700000" scaled="1"/>
            <a:tileRect/>
          </a:gradFill>
          <a:ln w="952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algn="ctr"/>
            <a:r>
              <a:rPr lang="ja-JP" altLang="en-US" sz="1100">
                <a:solidFill>
                  <a:srgbClr val="000000">
                    <a:lumMod val="65000"/>
                    <a:lumOff val="35000"/>
                  </a:srgbClr>
                </a:solidFill>
                <a:latin typeface="Meiryo UI" panose="020B0604030504040204" pitchFamily="50" charset="-128"/>
                <a:ea typeface="Meiryo UI" panose="020B0604030504040204" pitchFamily="50" charset="-128"/>
              </a:rPr>
              <a:t>ツール正式版作成</a:t>
            </a:r>
            <a:endParaRPr lang="en-US" altLang="ja-JP" sz="1100">
              <a:solidFill>
                <a:srgbClr val="000000">
                  <a:lumMod val="65000"/>
                  <a:lumOff val="35000"/>
                </a:srgbClr>
              </a:solidFill>
              <a:latin typeface="Meiryo UI" panose="020B0604030504040204" pitchFamily="50" charset="-128"/>
              <a:ea typeface="Meiryo UI" panose="020B0604030504040204" pitchFamily="50" charset="-128"/>
            </a:endParaRPr>
          </a:p>
          <a:p>
            <a:pPr algn="ctr"/>
            <a:r>
              <a:rPr lang="ja-JP" altLang="en-US" sz="1100">
                <a:solidFill>
                  <a:srgbClr val="000000">
                    <a:lumMod val="65000"/>
                    <a:lumOff val="35000"/>
                  </a:srgbClr>
                </a:solidFill>
                <a:latin typeface="Meiryo UI" panose="020B0604030504040204" pitchFamily="50" charset="-128"/>
                <a:ea typeface="Meiryo UI" panose="020B0604030504040204" pitchFamily="50" charset="-128"/>
              </a:rPr>
              <a:t>切替計画立案</a:t>
            </a:r>
            <a:endParaRPr lang="en-US" altLang="ja-JP" sz="1100">
              <a:solidFill>
                <a:srgbClr val="000000">
                  <a:lumMod val="65000"/>
                  <a:lumOff val="35000"/>
                </a:srgbClr>
              </a:solidFill>
              <a:latin typeface="Meiryo UI" panose="020B0604030504040204" pitchFamily="50" charset="-128"/>
              <a:ea typeface="Meiryo UI" panose="020B0604030504040204" pitchFamily="50" charset="-128"/>
            </a:endParaRPr>
          </a:p>
          <a:p>
            <a:pPr algn="ctr"/>
            <a:r>
              <a:rPr lang="en-US" altLang="ja-JP" sz="1100">
                <a:solidFill>
                  <a:srgbClr val="000000">
                    <a:lumMod val="65000"/>
                    <a:lumOff val="35000"/>
                  </a:srgbClr>
                </a:solidFill>
                <a:latin typeface="Meiryo UI" panose="020B0604030504040204" pitchFamily="50" charset="-128"/>
                <a:ea typeface="Meiryo UI" panose="020B0604030504040204" pitchFamily="50" charset="-128"/>
              </a:rPr>
              <a:t>※</a:t>
            </a:r>
            <a:r>
              <a:rPr lang="ja-JP" altLang="en-US" sz="1100">
                <a:solidFill>
                  <a:srgbClr val="000000">
                    <a:lumMod val="65000"/>
                    <a:lumOff val="35000"/>
                  </a:srgbClr>
                </a:solidFill>
                <a:latin typeface="Meiryo UI" panose="020B0604030504040204" pitchFamily="50" charset="-128"/>
                <a:ea typeface="Meiryo UI" panose="020B0604030504040204" pitchFamily="50" charset="-128"/>
              </a:rPr>
              <a:t>継続見立てがついてから分解</a:t>
            </a:r>
            <a:endParaRPr lang="en-US" altLang="ja-JP" sz="110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57" name="コネクタ: カギ線 56">
            <a:extLst>
              <a:ext uri="{FF2B5EF4-FFF2-40B4-BE49-F238E27FC236}">
                <a16:creationId xmlns:a16="http://schemas.microsoft.com/office/drawing/2014/main" id="{20DC61AD-18F5-E5A1-03EA-0639DD614D62}"/>
              </a:ext>
            </a:extLst>
          </p:cNvPr>
          <p:cNvCxnSpPr>
            <a:cxnSpLocks/>
            <a:stCxn id="93" idx="0"/>
            <a:endCxn id="82" idx="2"/>
          </p:cNvCxnSpPr>
          <p:nvPr/>
        </p:nvCxnSpPr>
        <p:spPr>
          <a:xfrm rot="5400000" flipH="1" flipV="1">
            <a:off x="4762975" y="2843398"/>
            <a:ext cx="1025888" cy="60646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矢印: 五方向 62">
            <a:extLst>
              <a:ext uri="{FF2B5EF4-FFF2-40B4-BE49-F238E27FC236}">
                <a16:creationId xmlns:a16="http://schemas.microsoft.com/office/drawing/2014/main" id="{EA665683-3966-2429-78B8-3855D083D5FC}"/>
              </a:ext>
            </a:extLst>
          </p:cNvPr>
          <p:cNvSpPr/>
          <p:nvPr/>
        </p:nvSpPr>
        <p:spPr>
          <a:xfrm>
            <a:off x="2764241" y="3662387"/>
            <a:ext cx="1766564" cy="437078"/>
          </a:xfrm>
          <a:prstGeom prst="homePlate">
            <a:avLst>
              <a:gd name="adj" fmla="val 14457"/>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50">
                <a:solidFill>
                  <a:srgbClr val="000000">
                    <a:lumMod val="65000"/>
                    <a:lumOff val="35000"/>
                  </a:srgbClr>
                </a:solidFill>
                <a:latin typeface="Meiryo UI" panose="020B0604030504040204" pitchFamily="50" charset="-128"/>
                <a:ea typeface="Meiryo UI" panose="020B0604030504040204" pitchFamily="50" charset="-128"/>
              </a:rPr>
              <a:t>プロトタイプ作成・検証</a:t>
            </a:r>
            <a:endParaRPr lang="en-US" altLang="ja-JP" sz="105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64" name="矢印: 五方向 63">
            <a:extLst>
              <a:ext uri="{FF2B5EF4-FFF2-40B4-BE49-F238E27FC236}">
                <a16:creationId xmlns:a16="http://schemas.microsoft.com/office/drawing/2014/main" id="{99B82710-CD91-073F-D39C-EDE1FC1D1F69}"/>
              </a:ext>
            </a:extLst>
          </p:cNvPr>
          <p:cNvSpPr/>
          <p:nvPr/>
        </p:nvSpPr>
        <p:spPr>
          <a:xfrm>
            <a:off x="2198015" y="3244974"/>
            <a:ext cx="1160478" cy="376643"/>
          </a:xfrm>
          <a:prstGeom prst="homePlate">
            <a:avLst>
              <a:gd name="adj" fmla="val 14457"/>
            </a:avLst>
          </a:prstGeom>
          <a:gradFill flip="none" rotWithShape="1">
            <a:gsLst>
              <a:gs pos="0">
                <a:schemeClr val="bg1"/>
              </a:gs>
              <a:gs pos="51000">
                <a:schemeClr val="bg1"/>
              </a:gs>
              <a:gs pos="51000">
                <a:srgbClr val="FFE1E1"/>
              </a:gs>
              <a:gs pos="100000">
                <a:srgbClr val="FFE1E1"/>
              </a:gs>
            </a:gsLst>
            <a:lin ang="2700000" scaled="1"/>
            <a:tileRect/>
          </a:gra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algn="ctr"/>
            <a:r>
              <a:rPr lang="ja-JP" altLang="en-US" sz="1100">
                <a:solidFill>
                  <a:srgbClr val="000000">
                    <a:lumMod val="65000"/>
                    <a:lumOff val="35000"/>
                  </a:srgbClr>
                </a:solidFill>
                <a:latin typeface="Meiryo UI" panose="020B0604030504040204" pitchFamily="50" charset="-128"/>
                <a:ea typeface="Meiryo UI" panose="020B0604030504040204" pitchFamily="50" charset="-128"/>
              </a:rPr>
              <a:t>現行調査</a:t>
            </a:r>
            <a:endParaRPr lang="en-US" altLang="ja-JP" sz="1100">
              <a:solidFill>
                <a:srgbClr val="000000">
                  <a:lumMod val="65000"/>
                  <a:lumOff val="35000"/>
                </a:srgbClr>
              </a:solidFill>
              <a:latin typeface="Meiryo UI" panose="020B0604030504040204" pitchFamily="50" charset="-128"/>
              <a:ea typeface="Meiryo UI" panose="020B0604030504040204" pitchFamily="50" charset="-128"/>
            </a:endParaRPr>
          </a:p>
          <a:p>
            <a:pPr algn="ctr"/>
            <a:r>
              <a:rPr lang="en-US" altLang="ja-JP" sz="1100">
                <a:solidFill>
                  <a:srgbClr val="000000">
                    <a:lumMod val="65000"/>
                    <a:lumOff val="35000"/>
                  </a:srgbClr>
                </a:solidFill>
                <a:latin typeface="Meiryo UI" panose="020B0604030504040204" pitchFamily="50" charset="-128"/>
                <a:ea typeface="Meiryo UI" panose="020B0604030504040204" pitchFamily="50" charset="-128"/>
              </a:rPr>
              <a:t>TOBE</a:t>
            </a:r>
            <a:r>
              <a:rPr lang="ja-JP" altLang="en-US" sz="1100">
                <a:solidFill>
                  <a:srgbClr val="000000">
                    <a:lumMod val="65000"/>
                    <a:lumOff val="35000"/>
                  </a:srgbClr>
                </a:solidFill>
                <a:latin typeface="Meiryo UI" panose="020B0604030504040204" pitchFamily="50" charset="-128"/>
                <a:ea typeface="Meiryo UI" panose="020B0604030504040204" pitchFamily="50" charset="-128"/>
              </a:rPr>
              <a:t>立案</a:t>
            </a:r>
            <a:endParaRPr lang="en-US" altLang="ja-JP" sz="110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82" name="正方形/長方形 81">
            <a:extLst>
              <a:ext uri="{FF2B5EF4-FFF2-40B4-BE49-F238E27FC236}">
                <a16:creationId xmlns:a16="http://schemas.microsoft.com/office/drawing/2014/main" id="{659EC16D-A433-F8EC-86A6-6E1BAE382407}"/>
              </a:ext>
            </a:extLst>
          </p:cNvPr>
          <p:cNvSpPr/>
          <p:nvPr/>
        </p:nvSpPr>
        <p:spPr bwMode="auto">
          <a:xfrm>
            <a:off x="5033991" y="2345686"/>
            <a:ext cx="1090320" cy="288000"/>
          </a:xfrm>
          <a:prstGeom prst="rect">
            <a:avLst/>
          </a:prstGeom>
          <a:noFill/>
          <a:ln w="19050">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fontAlgn="ctr"/>
            <a:r>
              <a:rPr lang="ja-JP" altLang="en-US" sz="1100" b="1">
                <a:solidFill>
                  <a:srgbClr val="0070C0"/>
                </a:solidFill>
                <a:latin typeface="Meiryo UI" panose="020B0604030504040204" pitchFamily="50" charset="-128"/>
                <a:ea typeface="Meiryo UI" panose="020B0604030504040204" pitchFamily="50" charset="-128"/>
              </a:rPr>
              <a:t>▼継続ジャッジ</a:t>
            </a:r>
            <a:endParaRPr lang="en-US" altLang="ja-JP" sz="1100">
              <a:solidFill>
                <a:srgbClr val="0070C0"/>
              </a:solidFill>
              <a:latin typeface="Meiryo UI" panose="020B0604030504040204" pitchFamily="50" charset="-128"/>
              <a:ea typeface="Meiryo UI" panose="020B0604030504040204" pitchFamily="50" charset="-128"/>
            </a:endParaRPr>
          </a:p>
        </p:txBody>
      </p:sp>
      <p:sp>
        <p:nvSpPr>
          <p:cNvPr id="93" name="矢印: 五方向 92">
            <a:extLst>
              <a:ext uri="{FF2B5EF4-FFF2-40B4-BE49-F238E27FC236}">
                <a16:creationId xmlns:a16="http://schemas.microsoft.com/office/drawing/2014/main" id="{2AE48F62-C5EA-62EF-100F-371853A31C06}"/>
              </a:ext>
            </a:extLst>
          </p:cNvPr>
          <p:cNvSpPr/>
          <p:nvPr/>
        </p:nvSpPr>
        <p:spPr>
          <a:xfrm>
            <a:off x="4530806" y="3659574"/>
            <a:ext cx="946950" cy="437078"/>
          </a:xfrm>
          <a:prstGeom prst="homePlate">
            <a:avLst>
              <a:gd name="adj" fmla="val 14457"/>
            </a:avLst>
          </a:prstGeom>
          <a:solidFill>
            <a:srgbClr val="FFE1E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algn="ctr"/>
            <a:r>
              <a:rPr lang="ja-JP" altLang="en-US" sz="1100">
                <a:solidFill>
                  <a:srgbClr val="000000">
                    <a:lumMod val="65000"/>
                    <a:lumOff val="35000"/>
                  </a:srgbClr>
                </a:solidFill>
                <a:latin typeface="Meiryo UI" panose="020B0604030504040204" pitchFamily="50" charset="-128"/>
                <a:ea typeface="Meiryo UI" panose="020B0604030504040204" pitchFamily="50" charset="-128"/>
              </a:rPr>
              <a:t>確認</a:t>
            </a:r>
            <a:endParaRPr lang="en-US" altLang="ja-JP" sz="110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113" name="矢印: 五方向 112">
            <a:extLst>
              <a:ext uri="{FF2B5EF4-FFF2-40B4-BE49-F238E27FC236}">
                <a16:creationId xmlns:a16="http://schemas.microsoft.com/office/drawing/2014/main" id="{D2CEE68A-4785-CF61-D481-74094D737855}"/>
              </a:ext>
            </a:extLst>
          </p:cNvPr>
          <p:cNvSpPr/>
          <p:nvPr/>
        </p:nvSpPr>
        <p:spPr>
          <a:xfrm>
            <a:off x="8055399" y="3244974"/>
            <a:ext cx="1712546" cy="855693"/>
          </a:xfrm>
          <a:prstGeom prst="homePlate">
            <a:avLst>
              <a:gd name="adj" fmla="val 14457"/>
            </a:avLst>
          </a:prstGeom>
          <a:gradFill flip="none" rotWithShape="1">
            <a:gsLst>
              <a:gs pos="0">
                <a:schemeClr val="bg1"/>
              </a:gs>
              <a:gs pos="51000">
                <a:schemeClr val="bg1"/>
              </a:gs>
              <a:gs pos="51000">
                <a:srgbClr val="FFE1E1"/>
              </a:gs>
              <a:gs pos="100000">
                <a:srgbClr val="FFE1E1"/>
              </a:gs>
            </a:gsLst>
            <a:lin ang="2700000" scaled="1"/>
            <a:tileRect/>
          </a:gradFill>
          <a:ln w="952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algn="ctr"/>
            <a:r>
              <a:rPr lang="ja-JP" altLang="en-US" sz="1100">
                <a:solidFill>
                  <a:srgbClr val="000000">
                    <a:lumMod val="65000"/>
                    <a:lumOff val="35000"/>
                  </a:srgbClr>
                </a:solidFill>
                <a:latin typeface="Meiryo UI" panose="020B0604030504040204" pitchFamily="50" charset="-128"/>
                <a:ea typeface="Meiryo UI" panose="020B0604030504040204" pitchFamily="50" charset="-128"/>
              </a:rPr>
              <a:t>切替</a:t>
            </a:r>
            <a:endParaRPr lang="en-US" altLang="ja-JP" sz="110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115" name="正方形/長方形 114">
            <a:extLst>
              <a:ext uri="{FF2B5EF4-FFF2-40B4-BE49-F238E27FC236}">
                <a16:creationId xmlns:a16="http://schemas.microsoft.com/office/drawing/2014/main" id="{B217294D-8C45-2076-EC80-3A231EF79BD5}"/>
              </a:ext>
            </a:extLst>
          </p:cNvPr>
          <p:cNvSpPr/>
          <p:nvPr/>
        </p:nvSpPr>
        <p:spPr bwMode="auto">
          <a:xfrm>
            <a:off x="7766485" y="2345686"/>
            <a:ext cx="1090320" cy="288000"/>
          </a:xfrm>
          <a:prstGeom prst="rect">
            <a:avLst/>
          </a:prstGeom>
          <a:noFill/>
          <a:ln w="19050">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fontAlgn="ctr"/>
            <a:r>
              <a:rPr lang="ja-JP" altLang="en-US" sz="1100" b="1">
                <a:solidFill>
                  <a:srgbClr val="0070C0"/>
                </a:solidFill>
                <a:latin typeface="Meiryo UI" panose="020B0604030504040204" pitchFamily="50" charset="-128"/>
                <a:ea typeface="Meiryo UI" panose="020B0604030504040204" pitchFamily="50" charset="-128"/>
              </a:rPr>
              <a:t>▼ツールリリース</a:t>
            </a:r>
            <a:endParaRPr lang="en-US" altLang="ja-JP" sz="1100">
              <a:solidFill>
                <a:srgbClr val="0070C0"/>
              </a:solidFill>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BC421682-7C51-982F-14C5-0975E5DFB00E}"/>
              </a:ext>
            </a:extLst>
          </p:cNvPr>
          <p:cNvSpPr/>
          <p:nvPr/>
        </p:nvSpPr>
        <p:spPr>
          <a:xfrm>
            <a:off x="220134" y="4197828"/>
            <a:ext cx="1799815" cy="446400"/>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資産登録</a:t>
            </a:r>
            <a:endPar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0" name="矢印: 五方向 19">
            <a:extLst>
              <a:ext uri="{FF2B5EF4-FFF2-40B4-BE49-F238E27FC236}">
                <a16:creationId xmlns:a16="http://schemas.microsoft.com/office/drawing/2014/main" id="{EECE6F1B-F0D7-B758-12DD-F779172905BE}"/>
              </a:ext>
            </a:extLst>
          </p:cNvPr>
          <p:cNvSpPr/>
          <p:nvPr/>
        </p:nvSpPr>
        <p:spPr>
          <a:xfrm>
            <a:off x="8015395" y="4197828"/>
            <a:ext cx="1480855" cy="446400"/>
          </a:xfrm>
          <a:prstGeom prst="homePlate">
            <a:avLst>
              <a:gd name="adj" fmla="val 14457"/>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50">
                <a:solidFill>
                  <a:srgbClr val="000000">
                    <a:lumMod val="65000"/>
                    <a:lumOff val="35000"/>
                  </a:srgbClr>
                </a:solidFill>
                <a:latin typeface="Meiryo UI" panose="020B0604030504040204" pitchFamily="50" charset="-128"/>
                <a:ea typeface="Meiryo UI" panose="020B0604030504040204" pitchFamily="50" charset="-128"/>
              </a:rPr>
              <a:t>OASYS</a:t>
            </a: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50">
                <a:solidFill>
                  <a:srgbClr val="000000">
                    <a:lumMod val="65000"/>
                    <a:lumOff val="35000"/>
                  </a:srgbClr>
                </a:solidFill>
                <a:latin typeface="Meiryo UI" panose="020B0604030504040204" pitchFamily="50" charset="-128"/>
                <a:ea typeface="Meiryo UI" panose="020B0604030504040204" pitchFamily="50" charset="-128"/>
              </a:rPr>
              <a:t>一括</a:t>
            </a:r>
            <a:r>
              <a:rPr lang="en-US" altLang="ja-JP" sz="1050">
                <a:solidFill>
                  <a:srgbClr val="000000">
                    <a:lumMod val="65000"/>
                    <a:lumOff val="35000"/>
                  </a:srgbClr>
                </a:solidFill>
                <a:latin typeface="Meiryo UI" panose="020B0604030504040204" pitchFamily="50" charset="-128"/>
                <a:ea typeface="Meiryo UI" panose="020B0604030504040204" pitchFamily="50" charset="-128"/>
              </a:rPr>
              <a:t>FMT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50">
                <a:solidFill>
                  <a:srgbClr val="000000">
                    <a:lumMod val="65000"/>
                    <a:lumOff val="35000"/>
                  </a:srgbClr>
                </a:solidFill>
                <a:latin typeface="Meiryo UI" panose="020B0604030504040204" pitchFamily="50" charset="-128"/>
                <a:ea typeface="Meiryo UI" panose="020B0604030504040204" pitchFamily="50" charset="-128"/>
              </a:rPr>
              <a:t>※GAS</a:t>
            </a:r>
          </a:p>
        </p:txBody>
      </p:sp>
      <p:sp>
        <p:nvSpPr>
          <p:cNvPr id="21" name="矢印: 五方向 20">
            <a:extLst>
              <a:ext uri="{FF2B5EF4-FFF2-40B4-BE49-F238E27FC236}">
                <a16:creationId xmlns:a16="http://schemas.microsoft.com/office/drawing/2014/main" id="{D1727274-54FD-23E4-5791-C71B45C62E0D}"/>
              </a:ext>
            </a:extLst>
          </p:cNvPr>
          <p:cNvSpPr/>
          <p:nvPr/>
        </p:nvSpPr>
        <p:spPr>
          <a:xfrm>
            <a:off x="9496251" y="4197828"/>
            <a:ext cx="1774294" cy="446400"/>
          </a:xfrm>
          <a:prstGeom prst="homePlate">
            <a:avLst>
              <a:gd name="adj" fmla="val 14457"/>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50">
                <a:solidFill>
                  <a:srgbClr val="000000">
                    <a:lumMod val="65000"/>
                    <a:lumOff val="35000"/>
                  </a:srgbClr>
                </a:solidFill>
                <a:latin typeface="Meiryo UI" panose="020B0604030504040204" pitchFamily="50" charset="-128"/>
                <a:ea typeface="Meiryo UI" panose="020B0604030504040204" pitchFamily="50" charset="-128"/>
              </a:rPr>
              <a:t>継続ジャッジが出た場合</a:t>
            </a:r>
            <a:endParaRPr lang="en-US" altLang="ja-JP" sz="1050">
              <a:solidFill>
                <a:srgbClr val="000000">
                  <a:lumMod val="65000"/>
                  <a:lumOff val="35000"/>
                </a:srgbClr>
              </a:solidFill>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50">
                <a:solidFill>
                  <a:srgbClr val="000000">
                    <a:lumMod val="65000"/>
                    <a:lumOff val="35000"/>
                  </a:srgbClr>
                </a:solidFill>
                <a:latin typeface="Meiryo UI" panose="020B0604030504040204" pitchFamily="50" charset="-128"/>
                <a:ea typeface="Meiryo UI" panose="020B0604030504040204" pitchFamily="50" charset="-128"/>
              </a:rPr>
              <a:t>AI</a:t>
            </a:r>
            <a:r>
              <a:rPr lang="ja-JP" altLang="en-US" sz="1050">
                <a:solidFill>
                  <a:srgbClr val="000000">
                    <a:lumMod val="65000"/>
                    <a:lumOff val="35000"/>
                  </a:srgbClr>
                </a:solidFill>
                <a:latin typeface="Meiryo UI" panose="020B0604030504040204" pitchFamily="50" charset="-128"/>
                <a:ea typeface="Meiryo UI" panose="020B0604030504040204" pitchFamily="50" charset="-128"/>
              </a:rPr>
              <a:t>エージェント化</a:t>
            </a:r>
            <a:endParaRPr lang="en-US" altLang="ja-JP" sz="105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5" name="正方形/長方形 4">
            <a:extLst>
              <a:ext uri="{FF2B5EF4-FFF2-40B4-BE49-F238E27FC236}">
                <a16:creationId xmlns:a16="http://schemas.microsoft.com/office/drawing/2014/main" id="{A9D82496-9090-756D-00D2-0635CEEB2153}"/>
              </a:ext>
            </a:extLst>
          </p:cNvPr>
          <p:cNvSpPr/>
          <p:nvPr/>
        </p:nvSpPr>
        <p:spPr>
          <a:xfrm>
            <a:off x="220134" y="4983034"/>
            <a:ext cx="1799815" cy="1018800"/>
          </a:xfrm>
          <a:prstGeom prst="rect">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保守移管</a:t>
            </a:r>
            <a:endPar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2" name="矢印: 五方向 11">
            <a:extLst>
              <a:ext uri="{FF2B5EF4-FFF2-40B4-BE49-F238E27FC236}">
                <a16:creationId xmlns:a16="http://schemas.microsoft.com/office/drawing/2014/main" id="{A38AA33D-DBF7-E884-87F5-A72B4504232A}"/>
              </a:ext>
            </a:extLst>
          </p:cNvPr>
          <p:cNvSpPr/>
          <p:nvPr/>
        </p:nvSpPr>
        <p:spPr>
          <a:xfrm>
            <a:off x="3358493" y="5556988"/>
            <a:ext cx="2262629" cy="444846"/>
          </a:xfrm>
          <a:prstGeom prst="homePlate">
            <a:avLst>
              <a:gd name="adj" fmla="val 14457"/>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50">
                <a:solidFill>
                  <a:srgbClr val="000000">
                    <a:lumMod val="65000"/>
                    <a:lumOff val="35000"/>
                  </a:srgbClr>
                </a:solidFill>
                <a:latin typeface="Meiryo UI" panose="020B0604030504040204" pitchFamily="50" charset="-128"/>
                <a:ea typeface="Meiryo UI" panose="020B0604030504040204" pitchFamily="50" charset="-128"/>
              </a:rPr>
              <a:t>運用設計</a:t>
            </a:r>
            <a:endParaRPr lang="en-US" altLang="ja-JP" sz="105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14" name="矢印: 五方向 13">
            <a:extLst>
              <a:ext uri="{FF2B5EF4-FFF2-40B4-BE49-F238E27FC236}">
                <a16:creationId xmlns:a16="http://schemas.microsoft.com/office/drawing/2014/main" id="{0D76F0D8-D765-DD38-1680-C91B8514162B}"/>
              </a:ext>
            </a:extLst>
          </p:cNvPr>
          <p:cNvSpPr/>
          <p:nvPr/>
        </p:nvSpPr>
        <p:spPr>
          <a:xfrm>
            <a:off x="4530804" y="4984475"/>
            <a:ext cx="4574912" cy="444846"/>
          </a:xfrm>
          <a:prstGeom prst="homePlate">
            <a:avLst>
              <a:gd name="adj" fmla="val 14457"/>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50">
                <a:solidFill>
                  <a:srgbClr val="000000">
                    <a:lumMod val="65000"/>
                    <a:lumOff val="35000"/>
                  </a:srgbClr>
                </a:solidFill>
                <a:latin typeface="Meiryo UI" panose="020B0604030504040204" pitchFamily="50" charset="-128"/>
                <a:ea typeface="Meiryo UI" panose="020B0604030504040204" pitchFamily="50" charset="-128"/>
              </a:rPr>
              <a:t>現行システムのドキュメント化</a:t>
            </a:r>
            <a:br>
              <a:rPr lang="en-US" altLang="ja-JP" sz="1050">
                <a:solidFill>
                  <a:srgbClr val="000000">
                    <a:lumMod val="65000"/>
                    <a:lumOff val="35000"/>
                  </a:srgbClr>
                </a:solidFill>
                <a:latin typeface="Meiryo UI" panose="020B0604030504040204" pitchFamily="50" charset="-128"/>
                <a:ea typeface="Meiryo UI" panose="020B0604030504040204" pitchFamily="50" charset="-128"/>
              </a:rPr>
            </a:br>
            <a:r>
              <a:rPr lang="en-US" altLang="ja-JP" sz="1050" b="1">
                <a:solidFill>
                  <a:srgbClr val="000000">
                    <a:lumMod val="65000"/>
                    <a:lumOff val="35000"/>
                  </a:srgbClr>
                </a:solidFill>
                <a:latin typeface="Meiryo UI" panose="020B0604030504040204" pitchFamily="50" charset="-128"/>
                <a:ea typeface="Meiryo UI" panose="020B0604030504040204" pitchFamily="50" charset="-128"/>
              </a:rPr>
              <a:t>※</a:t>
            </a:r>
            <a:r>
              <a:rPr lang="ja-JP" altLang="en-US" sz="1050" b="1">
                <a:solidFill>
                  <a:srgbClr val="000000">
                    <a:lumMod val="65000"/>
                    <a:lumOff val="35000"/>
                  </a:srgbClr>
                </a:solidFill>
                <a:latin typeface="Meiryo UI" panose="020B0604030504040204" pitchFamily="50" charset="-128"/>
                <a:ea typeface="Meiryo UI" panose="020B0604030504040204" pitchFamily="50" charset="-128"/>
              </a:rPr>
              <a:t>スコープ次第の仮スケジュール</a:t>
            </a:r>
            <a:endParaRPr lang="en-US" altLang="ja-JP" sz="1050" b="1">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76" name="吹き出し: 線 75">
            <a:extLst>
              <a:ext uri="{FF2B5EF4-FFF2-40B4-BE49-F238E27FC236}">
                <a16:creationId xmlns:a16="http://schemas.microsoft.com/office/drawing/2014/main" id="{10DA28FF-E671-6E6F-6B82-28F069EBBF04}"/>
              </a:ext>
            </a:extLst>
          </p:cNvPr>
          <p:cNvSpPr/>
          <p:nvPr/>
        </p:nvSpPr>
        <p:spPr>
          <a:xfrm>
            <a:off x="2431889" y="2375654"/>
            <a:ext cx="2224834" cy="752924"/>
          </a:xfrm>
          <a:prstGeom prst="borderCallout1">
            <a:avLst>
              <a:gd name="adj1" fmla="val 76166"/>
              <a:gd name="adj2" fmla="val 95970"/>
              <a:gd name="adj3" fmla="val 28679"/>
              <a:gd name="adj4" fmla="val 116207"/>
            </a:avLst>
          </a:prstGeom>
          <a:solidFill>
            <a:schemeClr val="accent1">
              <a:lumMod val="20000"/>
              <a:lumOff val="80000"/>
            </a:schemeClr>
          </a:solid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r>
              <a:rPr kumimoji="0" lang="ja-JP" altLang="en-US" sz="1100" kern="0">
                <a:solidFill>
                  <a:srgbClr val="0070C0"/>
                </a:solidFill>
                <a:latin typeface="Meiryo UI" panose="020B0604030504040204" pitchFamily="50" charset="-128"/>
                <a:ea typeface="Meiryo UI" panose="020B0604030504040204" pitchFamily="50" charset="-128"/>
                <a:sym typeface="Arial"/>
              </a:rPr>
              <a:t>事前に継続の判断軸をすり合わせさせていただく予定</a:t>
            </a:r>
            <a:endParaRPr kumimoji="0" lang="en-US" altLang="ja-JP" sz="1100" kern="0">
              <a:solidFill>
                <a:srgbClr val="0070C0"/>
              </a:solidFill>
              <a:latin typeface="Meiryo UI" panose="020B0604030504040204" pitchFamily="50" charset="-128"/>
              <a:ea typeface="Meiryo UI" panose="020B0604030504040204" pitchFamily="50" charset="-128"/>
              <a:sym typeface="Arial"/>
            </a:endParaRPr>
          </a:p>
          <a:p>
            <a:pPr fontAlgn="auto">
              <a:spcBef>
                <a:spcPts val="0"/>
              </a:spcBef>
              <a:spcAft>
                <a:spcPts val="0"/>
              </a:spcAft>
            </a:pPr>
            <a:r>
              <a:rPr kumimoji="0" lang="ja-JP" altLang="en-US" sz="1100" kern="0">
                <a:solidFill>
                  <a:srgbClr val="0070C0"/>
                </a:solidFill>
                <a:latin typeface="Meiryo UI" panose="020B0604030504040204" pitchFamily="50" charset="-128"/>
                <a:ea typeface="Meiryo UI" panose="020B0604030504040204" pitchFamily="50" charset="-128"/>
                <a:sym typeface="Arial"/>
              </a:rPr>
              <a:t>処理時間の短縮率、ノータッチの挙動、エラー率、検知方法　等</a:t>
            </a:r>
          </a:p>
        </p:txBody>
      </p:sp>
      <p:sp>
        <p:nvSpPr>
          <p:cNvPr id="116" name="吹き出し: 線 115">
            <a:extLst>
              <a:ext uri="{FF2B5EF4-FFF2-40B4-BE49-F238E27FC236}">
                <a16:creationId xmlns:a16="http://schemas.microsoft.com/office/drawing/2014/main" id="{DB69B803-8B2F-17DD-8303-CADB1DA46723}"/>
              </a:ext>
            </a:extLst>
          </p:cNvPr>
          <p:cNvSpPr/>
          <p:nvPr/>
        </p:nvSpPr>
        <p:spPr>
          <a:xfrm>
            <a:off x="8856805" y="2375654"/>
            <a:ext cx="2224834" cy="752924"/>
          </a:xfrm>
          <a:prstGeom prst="borderCallout1">
            <a:avLst>
              <a:gd name="adj1" fmla="val 55698"/>
              <a:gd name="adj2" fmla="val -5163"/>
              <a:gd name="adj3" fmla="val 32773"/>
              <a:gd name="adj4" fmla="val -21408"/>
            </a:avLst>
          </a:prstGeom>
          <a:solidFill>
            <a:schemeClr val="accent1">
              <a:lumMod val="20000"/>
              <a:lumOff val="80000"/>
            </a:schemeClr>
          </a:solid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r>
              <a:rPr kumimoji="0" lang="en-US" altLang="ja-JP" sz="1100" kern="0">
                <a:solidFill>
                  <a:srgbClr val="0070C0"/>
                </a:solidFill>
                <a:latin typeface="Meiryo UI" panose="020B0604030504040204" pitchFamily="50" charset="-128"/>
                <a:ea typeface="Meiryo UI" panose="020B0604030504040204" pitchFamily="50" charset="-128"/>
                <a:sym typeface="Arial"/>
              </a:rPr>
              <a:t>4</a:t>
            </a:r>
            <a:r>
              <a:rPr kumimoji="0" lang="ja-JP" altLang="en-US" sz="1100" kern="0">
                <a:solidFill>
                  <a:srgbClr val="0070C0"/>
                </a:solidFill>
                <a:latin typeface="Meiryo UI" panose="020B0604030504040204" pitchFamily="50" charset="-128"/>
                <a:ea typeface="Meiryo UI" panose="020B0604030504040204" pitchFamily="50" charset="-128"/>
                <a:sym typeface="Arial"/>
              </a:rPr>
              <a:t>月を迎える前に、最低</a:t>
            </a:r>
            <a:r>
              <a:rPr kumimoji="0" lang="en-US" altLang="ja-JP" sz="1100" kern="0">
                <a:solidFill>
                  <a:srgbClr val="0070C0"/>
                </a:solidFill>
                <a:latin typeface="Meiryo UI" panose="020B0604030504040204" pitchFamily="50" charset="-128"/>
                <a:ea typeface="Meiryo UI" panose="020B0604030504040204" pitchFamily="50" charset="-128"/>
                <a:sym typeface="Arial"/>
              </a:rPr>
              <a:t>1</a:t>
            </a:r>
            <a:r>
              <a:rPr kumimoji="0" lang="ja-JP" altLang="en-US" sz="1100" kern="0">
                <a:solidFill>
                  <a:srgbClr val="0070C0"/>
                </a:solidFill>
                <a:latin typeface="Meiryo UI" panose="020B0604030504040204" pitchFamily="50" charset="-128"/>
                <a:ea typeface="Meiryo UI" panose="020B0604030504040204" pitchFamily="50" charset="-128"/>
                <a:sym typeface="Arial"/>
              </a:rPr>
              <a:t>回は業務を回しておけるとよさそう</a:t>
            </a:r>
          </a:p>
        </p:txBody>
      </p:sp>
    </p:spTree>
    <p:extLst>
      <p:ext uri="{BB962C8B-B14F-4D97-AF65-F5344CB8AC3E}">
        <p14:creationId xmlns:p14="http://schemas.microsoft.com/office/powerpoint/2010/main" val="4130869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8FC6D-BF88-3F88-5B7D-F0F298881A4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198005F-C903-2FCC-ECBB-92857741161C}"/>
              </a:ext>
            </a:extLst>
          </p:cNvPr>
          <p:cNvSpPr>
            <a:spLocks noGrp="1"/>
          </p:cNvSpPr>
          <p:nvPr>
            <p:ph type="title"/>
          </p:nvPr>
        </p:nvSpPr>
        <p:spPr/>
        <p:txBody>
          <a:bodyPr anchor="ctr"/>
          <a:lstStyle/>
          <a:p>
            <a:r>
              <a:rPr kumimoji="1" lang="ja-JP" altLang="en-US">
                <a:latin typeface="Meiryo UI" panose="020B0604030504040204" pitchFamily="50" charset="-128"/>
                <a:ea typeface="Meiryo UI" panose="020B0604030504040204" pitchFamily="50" charset="-128"/>
              </a:rPr>
              <a:t>はじめに</a:t>
            </a:r>
          </a:p>
        </p:txBody>
      </p:sp>
      <p:sp>
        <p:nvSpPr>
          <p:cNvPr id="4" name="フッター プレースホルダー 3">
            <a:extLst>
              <a:ext uri="{FF2B5EF4-FFF2-40B4-BE49-F238E27FC236}">
                <a16:creationId xmlns:a16="http://schemas.microsoft.com/office/drawing/2014/main" id="{BF53274D-8A1A-0FF3-3E7F-44309FB8E8CC}"/>
              </a:ext>
            </a:extLst>
          </p:cNvPr>
          <p:cNvSpPr>
            <a:spLocks noGrp="1"/>
          </p:cNvSpPr>
          <p:nvPr>
            <p:ph type="ftr" sz="quarter" idx="15"/>
          </p:nvPr>
        </p:nvSpPr>
        <p:spPr>
          <a:xfrm>
            <a:off x="4038600" y="620314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EF23FCF4-25E3-C671-71BB-B783EF44D59E}"/>
              </a:ext>
            </a:extLst>
          </p:cNvPr>
          <p:cNvSpPr/>
          <p:nvPr/>
        </p:nvSpPr>
        <p:spPr>
          <a:xfrm>
            <a:off x="331823" y="673962"/>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fontAlgn="base">
              <a:spcBef>
                <a:spcPct val="0"/>
              </a:spcBef>
              <a:spcAft>
                <a:spcPct val="0"/>
              </a:spcAft>
              <a:defRPr/>
            </a:pPr>
            <a:endParaRPr lang="en-US" altLang="ja-JP">
              <a:solidFill>
                <a:schemeClr val="bg2">
                  <a:lumMod val="50000"/>
                </a:schemeClr>
              </a:solidFill>
              <a:latin typeface="Meiryo UI" panose="020B0604030504040204" pitchFamily="50" charset="-128"/>
              <a:ea typeface="Meiryo UI" panose="020B0604030504040204" pitchFamily="50" charset="-128"/>
            </a:endParaRPr>
          </a:p>
        </p:txBody>
      </p:sp>
      <p:grpSp>
        <p:nvGrpSpPr>
          <p:cNvPr id="15" name="グループ化 14">
            <a:extLst>
              <a:ext uri="{FF2B5EF4-FFF2-40B4-BE49-F238E27FC236}">
                <a16:creationId xmlns:a16="http://schemas.microsoft.com/office/drawing/2014/main" id="{64FF8F6E-0FBD-5381-5A8F-C994D57D223D}"/>
              </a:ext>
            </a:extLst>
          </p:cNvPr>
          <p:cNvGrpSpPr/>
          <p:nvPr/>
        </p:nvGrpSpPr>
        <p:grpSpPr>
          <a:xfrm>
            <a:off x="514141" y="2096814"/>
            <a:ext cx="11163718" cy="2865603"/>
            <a:chOff x="600075" y="1263787"/>
            <a:chExt cx="8543925" cy="1536564"/>
          </a:xfrm>
        </p:grpSpPr>
        <p:sp>
          <p:nvSpPr>
            <p:cNvPr id="9" name="正方形/長方形 8">
              <a:extLst>
                <a:ext uri="{FF2B5EF4-FFF2-40B4-BE49-F238E27FC236}">
                  <a16:creationId xmlns:a16="http://schemas.microsoft.com/office/drawing/2014/main" id="{21BEED84-11A8-1DE8-B1E7-6F7B3809FAF5}"/>
                </a:ext>
              </a:extLst>
            </p:cNvPr>
            <p:cNvSpPr/>
            <p:nvPr/>
          </p:nvSpPr>
          <p:spPr>
            <a:xfrm>
              <a:off x="600075" y="1263789"/>
              <a:ext cx="1367461" cy="1536562"/>
            </a:xfrm>
            <a:prstGeom prst="rect">
              <a:avLst/>
            </a:prstGeom>
            <a:solidFill>
              <a:srgbClr val="0065BD"/>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fontAlgn="base">
                <a:spcBef>
                  <a:spcPct val="0"/>
                </a:spcBef>
                <a:spcAft>
                  <a:spcPct val="0"/>
                </a:spcAft>
              </a:pPr>
              <a:r>
                <a:rPr lang="ja-JP" altLang="en-US" sz="1600" b="1">
                  <a:solidFill>
                    <a:schemeClr val="bg1"/>
                  </a:solidFill>
                  <a:latin typeface="Meiryo UI" panose="020B0604030504040204" pitchFamily="50" charset="-128"/>
                  <a:ea typeface="Meiryo UI" panose="020B0604030504040204" pitchFamily="50" charset="-128"/>
                </a:rPr>
                <a:t>前回おさらい</a:t>
              </a:r>
              <a:endParaRPr lang="en-US" altLang="ja-JP" sz="1600" b="1">
                <a:solidFill>
                  <a:schemeClr val="bg1"/>
                </a:solidFill>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9E8A08AB-2BD6-C4AB-FBFE-5AAB39FE26E2}"/>
                </a:ext>
              </a:extLst>
            </p:cNvPr>
            <p:cNvSpPr/>
            <p:nvPr/>
          </p:nvSpPr>
          <p:spPr>
            <a:xfrm>
              <a:off x="2052840" y="1263787"/>
              <a:ext cx="7091160" cy="1536563"/>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b="1">
                  <a:solidFill>
                    <a:schemeClr val="bg2">
                      <a:lumMod val="50000"/>
                    </a:schemeClr>
                  </a:solidFill>
                  <a:latin typeface="Meiryo UI" panose="020B0604030504040204" pitchFamily="50" charset="-128"/>
                  <a:ea typeface="Meiryo UI" panose="020B0604030504040204" pitchFamily="50" charset="-128"/>
                </a:rPr>
                <a:t>【</a:t>
              </a:r>
              <a:r>
                <a:rPr lang="ja-JP" altLang="en-US" sz="1400" b="1">
                  <a:solidFill>
                    <a:schemeClr val="bg2">
                      <a:lumMod val="50000"/>
                    </a:schemeClr>
                  </a:solidFill>
                  <a:latin typeface="Meiryo UI" panose="020B0604030504040204" pitchFamily="50" charset="-128"/>
                  <a:ea typeface="Meiryo UI" panose="020B0604030504040204" pitchFamily="50" charset="-128"/>
                </a:rPr>
                <a:t>今後の進め方</a:t>
              </a:r>
              <a:r>
                <a:rPr lang="en-US" altLang="ja-JP" sz="1400" b="1">
                  <a:solidFill>
                    <a:schemeClr val="bg2">
                      <a:lumMod val="50000"/>
                    </a:schemeClr>
                  </a:solidFill>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まずは今見えている足元の課題を目指す（クイック</a:t>
              </a:r>
              <a:r>
                <a:rPr lang="en-US" altLang="ja-JP" sz="1400">
                  <a:solidFill>
                    <a:schemeClr val="bg2">
                      <a:lumMod val="50000"/>
                    </a:schemeClr>
                  </a:solidFill>
                  <a:latin typeface="Meiryo UI" panose="020B0604030504040204" pitchFamily="50" charset="-128"/>
                  <a:ea typeface="Meiryo UI" panose="020B0604030504040204" pitchFamily="50" charset="-128"/>
                </a:rPr>
                <a:t>Win</a:t>
              </a:r>
              <a:r>
                <a:rPr lang="ja-JP" altLang="en-US" sz="1400">
                  <a:solidFill>
                    <a:schemeClr val="bg2">
                      <a:lumMod val="50000"/>
                    </a:schemeClr>
                  </a:solidFill>
                  <a:latin typeface="Meiryo UI" panose="020B0604030504040204" pitchFamily="50" charset="-128"/>
                  <a:ea typeface="Meiryo UI" panose="020B0604030504040204" pitchFamily="50" charset="-128"/>
                </a:rPr>
                <a:t>）。その後、個別プロセスではなく、業務全体の最適化を実施する。</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改善余地のあるプロセス特定、スケジュールの目線合わせまで完了</a:t>
              </a:r>
            </a:p>
            <a:p>
              <a:pPr marL="171450" indent="-171450">
                <a:buFont typeface="Arial" panose="020B0604020202020204" pitchFamily="34" charset="0"/>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a:t>
              </a:r>
              <a:r>
                <a:rPr lang="en-US" altLang="ja-JP" sz="1400">
                  <a:solidFill>
                    <a:schemeClr val="bg2">
                      <a:lumMod val="50000"/>
                    </a:schemeClr>
                  </a:solidFill>
                  <a:latin typeface="Meiryo UI" panose="020B0604030504040204" pitchFamily="50" charset="-128"/>
                  <a:ea typeface="Meiryo UI" panose="020B0604030504040204" pitchFamily="50" charset="-128"/>
                </a:rPr>
                <a:t>AI</a:t>
              </a:r>
              <a:r>
                <a:rPr lang="ja-JP" altLang="en-US" sz="1400">
                  <a:solidFill>
                    <a:schemeClr val="bg2">
                      <a:lumMod val="50000"/>
                    </a:schemeClr>
                  </a:solidFill>
                  <a:latin typeface="Meiryo UI" panose="020B0604030504040204" pitchFamily="50" charset="-128"/>
                  <a:ea typeface="Meiryo UI" panose="020B0604030504040204" pitchFamily="50" charset="-128"/>
                </a:rPr>
                <a:t>エージェント置き換え案」でプロトタイプを作り、効率化できているか検証し、継続ジャッジを行う</a:t>
              </a:r>
            </a:p>
            <a:p>
              <a:pPr marL="171450" indent="-171450">
                <a:buFont typeface="Arial" panose="020B0604020202020204" pitchFamily="34" charset="0"/>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ジャッジの判断ポイントは事前にすり合わせる（処理時間軽減率、エラー率、操作感等を想定）</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endParaRPr lang="en-US" altLang="ja-JP" sz="1400" b="1">
                <a:solidFill>
                  <a:schemeClr val="bg2">
                    <a:lumMod val="50000"/>
                  </a:schemeClr>
                </a:solidFill>
                <a:latin typeface="Meiryo UI" panose="020B0604030504040204" pitchFamily="50" charset="-128"/>
                <a:ea typeface="Meiryo UI" panose="020B0604030504040204" pitchFamily="50" charset="-128"/>
              </a:endParaRPr>
            </a:p>
            <a:p>
              <a:r>
                <a:rPr lang="en-US" altLang="ja-JP" sz="1400" b="1">
                  <a:solidFill>
                    <a:schemeClr val="bg2">
                      <a:lumMod val="50000"/>
                    </a:schemeClr>
                  </a:solidFill>
                  <a:latin typeface="Meiryo UI" panose="020B0604030504040204" pitchFamily="50" charset="-128"/>
                  <a:ea typeface="Meiryo UI" panose="020B0604030504040204" pitchFamily="50" charset="-128"/>
                </a:rPr>
                <a:t>【</a:t>
              </a:r>
              <a:r>
                <a:rPr lang="ja-JP" altLang="en-US" sz="1400" b="1">
                  <a:solidFill>
                    <a:schemeClr val="bg2">
                      <a:lumMod val="50000"/>
                    </a:schemeClr>
                  </a:solidFill>
                  <a:latin typeface="Meiryo UI" panose="020B0604030504040204" pitchFamily="50" charset="-128"/>
                  <a:ea typeface="Meiryo UI" panose="020B0604030504040204" pitchFamily="50" charset="-128"/>
                </a:rPr>
                <a:t>その他</a:t>
              </a:r>
              <a:r>
                <a:rPr lang="en-US" altLang="ja-JP" sz="1400" b="1">
                  <a:solidFill>
                    <a:schemeClr val="bg2">
                      <a:lumMod val="50000"/>
                    </a:schemeClr>
                  </a:solidFill>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ソリューション選定経緯を確認したいというご要望から、</a:t>
              </a:r>
              <a:br>
                <a:rPr lang="en-US" altLang="ja-JP" sz="1400">
                  <a:solidFill>
                    <a:schemeClr val="bg2">
                      <a:lumMod val="50000"/>
                    </a:schemeClr>
                  </a:solidFill>
                  <a:latin typeface="Meiryo UI" panose="020B0604030504040204" pitchFamily="50" charset="-128"/>
                  <a:ea typeface="Meiryo UI" panose="020B0604030504040204" pitchFamily="50" charset="-128"/>
                </a:rPr>
              </a:br>
              <a:r>
                <a:rPr lang="ja-JP" altLang="en-US" sz="1400">
                  <a:solidFill>
                    <a:schemeClr val="bg2">
                      <a:lumMod val="50000"/>
                    </a:schemeClr>
                  </a:solidFill>
                  <a:latin typeface="Meiryo UI" panose="020B0604030504040204" pitchFamily="50" charset="-128"/>
                  <a:ea typeface="Meiryo UI" panose="020B0604030504040204" pitchFamily="50" charset="-128"/>
                </a:rPr>
                <a:t>基シスで過去に実施した</a:t>
              </a:r>
              <a:r>
                <a:rPr lang="en-US" altLang="ja-JP" sz="1400">
                  <a:solidFill>
                    <a:schemeClr val="bg2">
                      <a:lumMod val="50000"/>
                    </a:schemeClr>
                  </a:solidFill>
                  <a:latin typeface="Meiryo UI" panose="020B0604030504040204" pitchFamily="50" charset="-128"/>
                  <a:ea typeface="Meiryo UI" panose="020B0604030504040204" pitchFamily="50" charset="-128"/>
                </a:rPr>
                <a:t>AI</a:t>
              </a:r>
              <a:r>
                <a:rPr lang="ja-JP" altLang="en-US" sz="1400">
                  <a:solidFill>
                    <a:schemeClr val="bg2">
                      <a:lumMod val="50000"/>
                    </a:schemeClr>
                  </a:solidFill>
                  <a:latin typeface="Meiryo UI" panose="020B0604030504040204" pitchFamily="50" charset="-128"/>
                  <a:ea typeface="Meiryo UI" panose="020B0604030504040204" pitchFamily="50" charset="-128"/>
                </a:rPr>
                <a:t>エージェントのソリューション比較資料を用意する。</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16" name="グループ化 15">
            <a:extLst>
              <a:ext uri="{FF2B5EF4-FFF2-40B4-BE49-F238E27FC236}">
                <a16:creationId xmlns:a16="http://schemas.microsoft.com/office/drawing/2014/main" id="{70036C39-E7A4-B719-F4CB-BC386092A810}"/>
              </a:ext>
            </a:extLst>
          </p:cNvPr>
          <p:cNvGrpSpPr/>
          <p:nvPr/>
        </p:nvGrpSpPr>
        <p:grpSpPr>
          <a:xfrm>
            <a:off x="514141" y="799936"/>
            <a:ext cx="11163718" cy="1212903"/>
            <a:chOff x="600075" y="-1956211"/>
            <a:chExt cx="8543925" cy="1536564"/>
          </a:xfrm>
        </p:grpSpPr>
        <p:sp>
          <p:nvSpPr>
            <p:cNvPr id="17" name="正方形/長方形 16">
              <a:extLst>
                <a:ext uri="{FF2B5EF4-FFF2-40B4-BE49-F238E27FC236}">
                  <a16:creationId xmlns:a16="http://schemas.microsoft.com/office/drawing/2014/main" id="{403EF900-4778-6868-3C26-36C9EAE16FAF}"/>
                </a:ext>
              </a:extLst>
            </p:cNvPr>
            <p:cNvSpPr/>
            <p:nvPr/>
          </p:nvSpPr>
          <p:spPr>
            <a:xfrm>
              <a:off x="600075" y="-1956209"/>
              <a:ext cx="1367461" cy="1536562"/>
            </a:xfrm>
            <a:prstGeom prst="rect">
              <a:avLst/>
            </a:prstGeom>
            <a:solidFill>
              <a:srgbClr val="0065BD"/>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fontAlgn="base">
                <a:spcBef>
                  <a:spcPct val="0"/>
                </a:spcBef>
                <a:spcAft>
                  <a:spcPct val="0"/>
                </a:spcAft>
              </a:pPr>
              <a:r>
                <a:rPr lang="ja-JP" altLang="en-US" sz="1600" b="1">
                  <a:solidFill>
                    <a:schemeClr val="bg1"/>
                  </a:solidFill>
                  <a:latin typeface="Meiryo UI" panose="020B0604030504040204" pitchFamily="50" charset="-128"/>
                  <a:ea typeface="Meiryo UI" panose="020B0604030504040204" pitchFamily="50" charset="-128"/>
                </a:rPr>
                <a:t>本日の目的</a:t>
              </a:r>
            </a:p>
          </p:txBody>
        </p:sp>
        <p:sp>
          <p:nvSpPr>
            <p:cNvPr id="18" name="正方形/長方形 17">
              <a:extLst>
                <a:ext uri="{FF2B5EF4-FFF2-40B4-BE49-F238E27FC236}">
                  <a16:creationId xmlns:a16="http://schemas.microsoft.com/office/drawing/2014/main" id="{B2B0E9F9-19E4-F993-E734-58E6EAC8471B}"/>
                </a:ext>
              </a:extLst>
            </p:cNvPr>
            <p:cNvSpPr/>
            <p:nvPr/>
          </p:nvSpPr>
          <p:spPr>
            <a:xfrm>
              <a:off x="2052840" y="-1956211"/>
              <a:ext cx="7091160" cy="1536563"/>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b="1">
                  <a:solidFill>
                    <a:schemeClr val="bg2">
                      <a:lumMod val="50000"/>
                    </a:schemeClr>
                  </a:solidFill>
                  <a:latin typeface="Meiryo UI" panose="020B0604030504040204" pitchFamily="50" charset="-128"/>
                  <a:ea typeface="Meiryo UI" panose="020B0604030504040204" pitchFamily="50" charset="-128"/>
                </a:rPr>
                <a:t>①</a:t>
              </a:r>
              <a:r>
                <a:rPr lang="ja-JP" altLang="en-US" sz="1400">
                  <a:solidFill>
                    <a:schemeClr val="bg2">
                      <a:lumMod val="50000"/>
                    </a:schemeClr>
                  </a:solidFill>
                  <a:latin typeface="Meiryo UI" panose="020B0604030504040204" pitchFamily="50" charset="-128"/>
                  <a:ea typeface="Meiryo UI" panose="020B0604030504040204" pitchFamily="50" charset="-128"/>
                </a:rPr>
                <a:t>資産登録の</a:t>
              </a:r>
              <a:r>
                <a:rPr lang="en-US" altLang="ja-JP" sz="1400">
                  <a:solidFill>
                    <a:schemeClr val="bg2">
                      <a:lumMod val="50000"/>
                    </a:schemeClr>
                  </a:solidFill>
                  <a:latin typeface="Meiryo UI" panose="020B0604030504040204" pitchFamily="50" charset="-128"/>
                  <a:ea typeface="Meiryo UI" panose="020B0604030504040204" pitchFamily="50" charset="-128"/>
                </a:rPr>
                <a:t>ASIS</a:t>
              </a:r>
              <a:r>
                <a:rPr lang="ja-JP" altLang="en-US" sz="1400">
                  <a:solidFill>
                    <a:schemeClr val="bg2">
                      <a:lumMod val="50000"/>
                    </a:schemeClr>
                  </a:solidFill>
                  <a:latin typeface="Meiryo UI" panose="020B0604030504040204" pitchFamily="50" charset="-128"/>
                  <a:ea typeface="Meiryo UI" panose="020B0604030504040204" pitchFamily="50" charset="-128"/>
                </a:rPr>
                <a:t>業務の内容確認および</a:t>
              </a:r>
              <a:r>
                <a:rPr lang="en-US" altLang="ja-JP" sz="1400">
                  <a:solidFill>
                    <a:schemeClr val="bg2">
                      <a:lumMod val="50000"/>
                    </a:schemeClr>
                  </a:solidFill>
                  <a:latin typeface="Meiryo UI" panose="020B0604030504040204" pitchFamily="50" charset="-128"/>
                  <a:ea typeface="Meiryo UI" panose="020B0604030504040204" pitchFamily="50" charset="-128"/>
                </a:rPr>
                <a:t>TOBE</a:t>
              </a:r>
              <a:r>
                <a:rPr lang="ja-JP" altLang="en-US" sz="1400">
                  <a:solidFill>
                    <a:schemeClr val="bg2">
                      <a:lumMod val="50000"/>
                    </a:schemeClr>
                  </a:solidFill>
                  <a:latin typeface="Meiryo UI" panose="020B0604030504040204" pitchFamily="50" charset="-128"/>
                  <a:ea typeface="Meiryo UI" panose="020B0604030504040204" pitchFamily="50" charset="-128"/>
                </a:rPr>
                <a:t>案のすり合わせをさせてください。</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br>
                <a:rPr lang="en-US" altLang="ja-JP" sz="1400">
                  <a:solidFill>
                    <a:schemeClr val="bg2">
                      <a:lumMod val="50000"/>
                    </a:schemeClr>
                  </a:solidFill>
                  <a:latin typeface="Meiryo UI" panose="020B0604030504040204" pitchFamily="50" charset="-128"/>
                  <a:ea typeface="Meiryo UI" panose="020B0604030504040204" pitchFamily="50" charset="-128"/>
                </a:rPr>
              </a:br>
              <a:r>
                <a:rPr lang="ja-JP" altLang="en-US" sz="1400">
                  <a:solidFill>
                    <a:schemeClr val="bg2">
                      <a:lumMod val="50000"/>
                    </a:schemeClr>
                  </a:solidFill>
                  <a:latin typeface="Meiryo UI" panose="020B0604030504040204" pitchFamily="50" charset="-128"/>
                  <a:ea typeface="Meiryo UI" panose="020B0604030504040204" pitchFamily="50" charset="-128"/>
                </a:rPr>
                <a:t>②過去の</a:t>
              </a:r>
              <a:r>
                <a:rPr lang="en-US" altLang="ja-JP" sz="1400">
                  <a:solidFill>
                    <a:schemeClr val="bg2">
                      <a:lumMod val="50000"/>
                    </a:schemeClr>
                  </a:solidFill>
                  <a:latin typeface="Meiryo UI" panose="020B0604030504040204" pitchFamily="50" charset="-128"/>
                  <a:ea typeface="Meiryo UI" panose="020B0604030504040204" pitchFamily="50" charset="-128"/>
                </a:rPr>
                <a:t>AI</a:t>
              </a:r>
              <a:r>
                <a:rPr lang="ja-JP" altLang="en-US" sz="1400">
                  <a:solidFill>
                    <a:schemeClr val="bg2">
                      <a:lumMod val="50000"/>
                    </a:schemeClr>
                  </a:solidFill>
                  <a:latin typeface="Meiryo UI" panose="020B0604030504040204" pitchFamily="50" charset="-128"/>
                  <a:ea typeface="Meiryo UI" panose="020B0604030504040204" pitchFamily="50" charset="-128"/>
                </a:rPr>
                <a:t>や</a:t>
              </a:r>
              <a:r>
                <a:rPr lang="en-US" altLang="ja-JP" sz="1400">
                  <a:solidFill>
                    <a:schemeClr val="bg2">
                      <a:lumMod val="50000"/>
                    </a:schemeClr>
                  </a:solidFill>
                  <a:latin typeface="Meiryo UI" panose="020B0604030504040204" pitchFamily="50" charset="-128"/>
                  <a:ea typeface="Meiryo UI" panose="020B0604030504040204" pitchFamily="50" charset="-128"/>
                </a:rPr>
                <a:t>AI</a:t>
              </a:r>
              <a:r>
                <a:rPr lang="ja-JP" altLang="en-US" sz="1400">
                  <a:solidFill>
                    <a:schemeClr val="bg2">
                      <a:lumMod val="50000"/>
                    </a:schemeClr>
                  </a:solidFill>
                  <a:latin typeface="Meiryo UI" panose="020B0604030504040204" pitchFamily="50" charset="-128"/>
                  <a:ea typeface="Meiryo UI" panose="020B0604030504040204" pitchFamily="50" charset="-128"/>
                </a:rPr>
                <a:t>エージェントサービスに関する比較資料を共有させていただきます。</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21" name="グループ化 20">
            <a:extLst>
              <a:ext uri="{FF2B5EF4-FFF2-40B4-BE49-F238E27FC236}">
                <a16:creationId xmlns:a16="http://schemas.microsoft.com/office/drawing/2014/main" id="{04A04A73-E2AD-4FC6-D5A1-93BC39B86613}"/>
              </a:ext>
            </a:extLst>
          </p:cNvPr>
          <p:cNvGrpSpPr/>
          <p:nvPr/>
        </p:nvGrpSpPr>
        <p:grpSpPr>
          <a:xfrm>
            <a:off x="514140" y="5075434"/>
            <a:ext cx="11163718" cy="1492831"/>
            <a:chOff x="600075" y="1263787"/>
            <a:chExt cx="8543925" cy="1536564"/>
          </a:xfrm>
        </p:grpSpPr>
        <p:sp>
          <p:nvSpPr>
            <p:cNvPr id="23" name="正方形/長方形 22">
              <a:extLst>
                <a:ext uri="{FF2B5EF4-FFF2-40B4-BE49-F238E27FC236}">
                  <a16:creationId xmlns:a16="http://schemas.microsoft.com/office/drawing/2014/main" id="{D055087F-491F-7887-6A35-960A81BEF386}"/>
                </a:ext>
              </a:extLst>
            </p:cNvPr>
            <p:cNvSpPr/>
            <p:nvPr/>
          </p:nvSpPr>
          <p:spPr>
            <a:xfrm>
              <a:off x="600075" y="1263789"/>
              <a:ext cx="1367461" cy="1536562"/>
            </a:xfrm>
            <a:prstGeom prst="rect">
              <a:avLst/>
            </a:prstGeom>
            <a:solidFill>
              <a:srgbClr val="0065BD"/>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fontAlgn="base">
                <a:spcBef>
                  <a:spcPct val="0"/>
                </a:spcBef>
                <a:spcAft>
                  <a:spcPct val="0"/>
                </a:spcAft>
              </a:pPr>
              <a:r>
                <a:rPr lang="ja-JP" altLang="en-US" sz="1600" b="1">
                  <a:solidFill>
                    <a:schemeClr val="bg1"/>
                  </a:solidFill>
                  <a:latin typeface="Meiryo UI" panose="020B0604030504040204" pitchFamily="50" charset="-128"/>
                  <a:ea typeface="Meiryo UI" panose="020B0604030504040204" pitchFamily="50" charset="-128"/>
                </a:rPr>
                <a:t>今後の</a:t>
              </a:r>
              <a:br>
                <a:rPr lang="en-US" altLang="ja-JP" sz="1600" b="1">
                  <a:solidFill>
                    <a:schemeClr val="bg1"/>
                  </a:solidFill>
                  <a:latin typeface="Meiryo UI" panose="020B0604030504040204" pitchFamily="50" charset="-128"/>
                  <a:ea typeface="Meiryo UI" panose="020B0604030504040204" pitchFamily="50" charset="-128"/>
                </a:rPr>
              </a:br>
              <a:r>
                <a:rPr lang="ja-JP" altLang="en-US" sz="1600" b="1">
                  <a:solidFill>
                    <a:schemeClr val="bg1"/>
                  </a:solidFill>
                  <a:latin typeface="Meiryo UI" panose="020B0604030504040204" pitchFamily="50" charset="-128"/>
                  <a:ea typeface="Meiryo UI" panose="020B0604030504040204" pitchFamily="50" charset="-128"/>
                </a:rPr>
                <a:t>アクション</a:t>
              </a:r>
            </a:p>
          </p:txBody>
        </p:sp>
        <p:sp>
          <p:nvSpPr>
            <p:cNvPr id="27" name="正方形/長方形 26">
              <a:extLst>
                <a:ext uri="{FF2B5EF4-FFF2-40B4-BE49-F238E27FC236}">
                  <a16:creationId xmlns:a16="http://schemas.microsoft.com/office/drawing/2014/main" id="{4911E34C-1597-5D9A-189E-C1A57C6174F3}"/>
                </a:ext>
              </a:extLst>
            </p:cNvPr>
            <p:cNvSpPr/>
            <p:nvPr/>
          </p:nvSpPr>
          <p:spPr>
            <a:xfrm>
              <a:off x="2052840" y="1263787"/>
              <a:ext cx="7091160" cy="1536563"/>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altLang="ja-JP" sz="1400">
                  <a:solidFill>
                    <a:schemeClr val="bg2">
                      <a:lumMod val="50000"/>
                    </a:schemeClr>
                  </a:solidFill>
                  <a:latin typeface="Meiryo UI" panose="020B0604030504040204" pitchFamily="50" charset="-128"/>
                  <a:ea typeface="Meiryo UI" panose="020B0604030504040204" pitchFamily="50" charset="-128"/>
                </a:rPr>
                <a:t>10/20</a:t>
              </a:r>
              <a:r>
                <a:rPr lang="ja-JP" altLang="en-US" sz="1400">
                  <a:solidFill>
                    <a:schemeClr val="bg2">
                      <a:lumMod val="50000"/>
                    </a:schemeClr>
                  </a:solidFill>
                  <a:latin typeface="Meiryo UI" panose="020B0604030504040204" pitchFamily="50" charset="-128"/>
                  <a:ea typeface="Meiryo UI" panose="020B0604030504040204" pitchFamily="50" charset="-128"/>
                </a:rPr>
                <a:t>週：並行して</a:t>
              </a:r>
              <a:r>
                <a:rPr lang="en-US" altLang="ja-JP" sz="1400">
                  <a:solidFill>
                    <a:schemeClr val="bg2">
                      <a:lumMod val="50000"/>
                    </a:schemeClr>
                  </a:solidFill>
                  <a:latin typeface="Meiryo UI" panose="020B0604030504040204" pitchFamily="50" charset="-128"/>
                  <a:ea typeface="Meiryo UI" panose="020B0604030504040204" pitchFamily="50" charset="-128"/>
                </a:rPr>
                <a:t>RPA</a:t>
              </a:r>
              <a:r>
                <a:rPr lang="ja-JP" altLang="en-US" sz="1400">
                  <a:solidFill>
                    <a:schemeClr val="bg2">
                      <a:lumMod val="50000"/>
                    </a:schemeClr>
                  </a:solidFill>
                  <a:latin typeface="Meiryo UI" panose="020B0604030504040204" pitchFamily="50" charset="-128"/>
                  <a:ea typeface="Meiryo UI" panose="020B0604030504040204" pitchFamily="50" charset="-128"/>
                </a:rPr>
                <a:t>部隊へ詳細ヒアリング</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endParaRPr lang="en-US" altLang="ja-JP" sz="1400" b="1">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400">
                  <a:solidFill>
                    <a:schemeClr val="bg2">
                      <a:lumMod val="50000"/>
                    </a:schemeClr>
                  </a:solidFill>
                  <a:latin typeface="Meiryo UI" panose="020B0604030504040204" pitchFamily="50" charset="-128"/>
                  <a:ea typeface="Meiryo UI" panose="020B0604030504040204" pitchFamily="50" charset="-128"/>
                </a:rPr>
                <a:t>10/27</a:t>
              </a:r>
              <a:r>
                <a:rPr lang="ja-JP" altLang="en-US" sz="1400">
                  <a:solidFill>
                    <a:schemeClr val="bg2">
                      <a:lumMod val="50000"/>
                    </a:schemeClr>
                  </a:solidFill>
                  <a:latin typeface="Meiryo UI" panose="020B0604030504040204" pitchFamily="50" charset="-128"/>
                  <a:ea typeface="Meiryo UI" panose="020B0604030504040204" pitchFamily="50" charset="-128"/>
                </a:rPr>
                <a:t>週：流会　</a:t>
              </a:r>
              <a:r>
                <a:rPr lang="en-US" altLang="ja-JP" sz="1400">
                  <a:solidFill>
                    <a:schemeClr val="bg2">
                      <a:lumMod val="50000"/>
                    </a:schemeClr>
                  </a:solidFill>
                  <a:latin typeface="Meiryo UI" panose="020B0604030504040204" pitchFamily="50" charset="-128"/>
                  <a:ea typeface="Meiryo UI" panose="020B0604030504040204" pitchFamily="50" charset="-128"/>
                </a:rPr>
                <a:t>※ JKK</a:t>
              </a:r>
              <a:r>
                <a:rPr lang="ja-JP" altLang="en-US" sz="1400">
                  <a:solidFill>
                    <a:schemeClr val="bg2">
                      <a:lumMod val="50000"/>
                    </a:schemeClr>
                  </a:solidFill>
                  <a:latin typeface="Meiryo UI" panose="020B0604030504040204" pitchFamily="50" charset="-128"/>
                  <a:ea typeface="Meiryo UI" panose="020B0604030504040204" pitchFamily="50" charset="-128"/>
                </a:rPr>
                <a:t>キックオフがあるため（ヒアリング結果を受けて後続タスクを進める）</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endParaRPr lang="en-US" altLang="ja-JP" sz="1400" b="1">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400">
                  <a:solidFill>
                    <a:schemeClr val="bg2">
                      <a:lumMod val="50000"/>
                    </a:schemeClr>
                  </a:solidFill>
                  <a:latin typeface="Meiryo UI" panose="020B0604030504040204" pitchFamily="50" charset="-128"/>
                  <a:ea typeface="Meiryo UI" panose="020B0604030504040204" pitchFamily="50" charset="-128"/>
                </a:rPr>
                <a:t>11/3</a:t>
              </a:r>
              <a:r>
                <a:rPr lang="ja-JP" altLang="en-US" sz="1400">
                  <a:solidFill>
                    <a:schemeClr val="bg2">
                      <a:lumMod val="50000"/>
                    </a:schemeClr>
                  </a:solidFill>
                  <a:latin typeface="Meiryo UI" panose="020B0604030504040204" pitchFamily="50" charset="-128"/>
                  <a:ea typeface="Meiryo UI" panose="020B0604030504040204" pitchFamily="50" charset="-128"/>
                </a:rPr>
                <a:t>週：開催は要判断</a:t>
              </a:r>
              <a:br>
                <a:rPr lang="en-US" altLang="ja-JP" sz="1400">
                  <a:solidFill>
                    <a:schemeClr val="bg2">
                      <a:lumMod val="50000"/>
                    </a:schemeClr>
                  </a:solidFill>
                  <a:latin typeface="Meiryo UI" panose="020B0604030504040204" pitchFamily="50" charset="-128"/>
                  <a:ea typeface="Meiryo UI" panose="020B0604030504040204" pitchFamily="50" charset="-128"/>
                </a:rPr>
              </a:br>
              <a:r>
                <a:rPr lang="ja-JP" altLang="en-US" sz="1400">
                  <a:solidFill>
                    <a:schemeClr val="bg2">
                      <a:lumMod val="50000"/>
                    </a:schemeClr>
                  </a:solidFill>
                  <a:latin typeface="Meiryo UI" panose="020B0604030504040204" pitchFamily="50" charset="-128"/>
                  <a:ea typeface="Meiryo UI" panose="020B0604030504040204" pitchFamily="50" charset="-128"/>
                </a:rPr>
                <a:t>　状況共有や追加質問があれば開催</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p:txBody>
        </p:sp>
      </p:grpSp>
      <p:sp>
        <p:nvSpPr>
          <p:cNvPr id="3" name="吹き出し: 角を丸めた四角形 2">
            <a:extLst>
              <a:ext uri="{FF2B5EF4-FFF2-40B4-BE49-F238E27FC236}">
                <a16:creationId xmlns:a16="http://schemas.microsoft.com/office/drawing/2014/main" id="{19EC1FA5-DDFC-1EF4-82ED-7B642E9E2C26}"/>
              </a:ext>
            </a:extLst>
          </p:cNvPr>
          <p:cNvSpPr/>
          <p:nvPr/>
        </p:nvSpPr>
        <p:spPr>
          <a:xfrm>
            <a:off x="9051967" y="4013995"/>
            <a:ext cx="3140033" cy="1335637"/>
          </a:xfrm>
          <a:prstGeom prst="wedgeRoundRectCallout">
            <a:avLst>
              <a:gd name="adj1" fmla="val -76457"/>
              <a:gd name="adj2" fmla="val -2718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1100">
                <a:latin typeface="Meiryo UI" panose="020B0604030504040204" pitchFamily="50" charset="-128"/>
                <a:ea typeface="Meiryo UI" panose="020B0604030504040204" pitchFamily="50" charset="-128"/>
              </a:rPr>
              <a:t>比較表という話にはなったが、以下についての回答になっているかが不安。問題ないかは確認したい。</a:t>
            </a:r>
            <a:endParaRPr lang="en-US" altLang="ja-JP" sz="1100">
              <a:latin typeface="Meiryo UI" panose="020B0604030504040204" pitchFamily="50" charset="-128"/>
              <a:ea typeface="Meiryo UI" panose="020B0604030504040204" pitchFamily="50" charset="-128"/>
            </a:endParaRPr>
          </a:p>
          <a:p>
            <a:endParaRPr lang="en-US" altLang="ja-JP" sz="1100">
              <a:latin typeface="Meiryo UI" panose="020B0604030504040204" pitchFamily="50" charset="-128"/>
              <a:ea typeface="Meiryo UI" panose="020B0604030504040204" pitchFamily="50" charset="-128"/>
            </a:endParaRPr>
          </a:p>
          <a:p>
            <a:r>
              <a:rPr lang="ja-JP" altLang="en-US" sz="1100">
                <a:latin typeface="Meiryo UI" panose="020B0604030504040204" pitchFamily="50" charset="-128"/>
                <a:ea typeface="Meiryo UI" panose="020B0604030504040204" pitchFamily="50" charset="-128"/>
              </a:rPr>
              <a:t>・</a:t>
            </a:r>
            <a:r>
              <a:rPr lang="en-US" altLang="ja-JP" sz="1100" err="1">
                <a:latin typeface="Meiryo UI" panose="020B0604030504040204" pitchFamily="50" charset="-128"/>
                <a:ea typeface="Meiryo UI" panose="020B0604030504040204" pitchFamily="50" charset="-128"/>
              </a:rPr>
              <a:t>ToBe</a:t>
            </a:r>
            <a:r>
              <a:rPr lang="ja-JP" altLang="en-US" sz="1100">
                <a:latin typeface="Meiryo UI" panose="020B0604030504040204" pitchFamily="50" charset="-128"/>
                <a:ea typeface="Meiryo UI" panose="020B0604030504040204" pitchFamily="50" charset="-128"/>
              </a:rPr>
              <a:t>ではどのようなシステムになるのか</a:t>
            </a:r>
            <a:endParaRPr lang="en-US" altLang="ja-JP" sz="1100">
              <a:latin typeface="Meiryo UI" panose="020B0604030504040204" pitchFamily="50" charset="-128"/>
              <a:ea typeface="Meiryo UI" panose="020B0604030504040204" pitchFamily="50" charset="-128"/>
            </a:endParaRPr>
          </a:p>
          <a:p>
            <a:r>
              <a:rPr lang="ja-JP" altLang="en-US" sz="1100">
                <a:latin typeface="Meiryo UI" panose="020B0604030504040204" pitchFamily="50" charset="-128"/>
                <a:ea typeface="Meiryo UI" panose="020B0604030504040204" pitchFamily="50" charset="-128"/>
              </a:rPr>
              <a:t>・</a:t>
            </a:r>
            <a:r>
              <a:rPr lang="en-US" altLang="ja-JP" sz="1100">
                <a:latin typeface="Meiryo UI" panose="020B0604030504040204" pitchFamily="50" charset="-128"/>
                <a:ea typeface="Meiryo UI" panose="020B0604030504040204" pitchFamily="50" charset="-128"/>
              </a:rPr>
              <a:t>AI</a:t>
            </a:r>
            <a:r>
              <a:rPr lang="ja-JP" altLang="en-US" sz="1100">
                <a:latin typeface="Meiryo UI" panose="020B0604030504040204" pitchFamily="50" charset="-128"/>
                <a:ea typeface="Meiryo UI" panose="020B0604030504040204" pitchFamily="50" charset="-128"/>
              </a:rPr>
              <a:t>エージェントによって具体的にどのようなことが実現されるのか</a:t>
            </a:r>
            <a:endParaRPr lang="en-US" altLang="ja-JP" sz="1100">
              <a:latin typeface="Meiryo UI" panose="020B0604030504040204" pitchFamily="50" charset="-128"/>
              <a:ea typeface="Meiryo UI" panose="020B0604030504040204" pitchFamily="50" charset="-128"/>
            </a:endParaRPr>
          </a:p>
          <a:p>
            <a:r>
              <a:rPr lang="ja-JP" altLang="en-US" sz="1100">
                <a:latin typeface="Meiryo UI" panose="020B0604030504040204" pitchFamily="50" charset="-128"/>
                <a:ea typeface="Meiryo UI" panose="020B0604030504040204" pitchFamily="50" charset="-128"/>
              </a:rPr>
              <a:t>・現行の</a:t>
            </a:r>
            <a:r>
              <a:rPr lang="en-US" altLang="ja-JP" sz="1100">
                <a:latin typeface="Meiryo UI" panose="020B0604030504040204" pitchFamily="50" charset="-128"/>
                <a:ea typeface="Meiryo UI" panose="020B0604030504040204" pitchFamily="50" charset="-128"/>
              </a:rPr>
              <a:t>RPA</a:t>
            </a:r>
            <a:r>
              <a:rPr lang="ja-JP" altLang="en-US" sz="1100">
                <a:latin typeface="Meiryo UI" panose="020B0604030504040204" pitchFamily="50" charset="-128"/>
                <a:ea typeface="Meiryo UI" panose="020B0604030504040204" pitchFamily="50" charset="-128"/>
              </a:rPr>
              <a:t>と</a:t>
            </a:r>
            <a:r>
              <a:rPr lang="en-US" altLang="ja-JP" sz="1100">
                <a:latin typeface="Meiryo UI" panose="020B0604030504040204" pitchFamily="50" charset="-128"/>
                <a:ea typeface="Meiryo UI" panose="020B0604030504040204" pitchFamily="50" charset="-128"/>
              </a:rPr>
              <a:t>AI</a:t>
            </a:r>
            <a:r>
              <a:rPr lang="ja-JP" altLang="en-US" sz="1100">
                <a:latin typeface="Meiryo UI" panose="020B0604030504040204" pitchFamily="50" charset="-128"/>
                <a:ea typeface="Meiryo UI" panose="020B0604030504040204" pitchFamily="50" charset="-128"/>
              </a:rPr>
              <a:t>エージェントの違い</a:t>
            </a:r>
            <a:endParaRPr kumimoji="1" lang="ja-JP" altLang="en-US" sz="11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45887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69B9B-2E41-9EC7-6003-C83978F0C34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1DB307A-F162-0A6D-ABD3-81E75AB04E6E}"/>
              </a:ext>
            </a:extLst>
          </p:cNvPr>
          <p:cNvSpPr>
            <a:spLocks noGrp="1"/>
          </p:cNvSpPr>
          <p:nvPr>
            <p:ph type="title"/>
          </p:nvPr>
        </p:nvSpPr>
        <p:spPr/>
        <p:txBody>
          <a:bodyPr anchor="ctr"/>
          <a:lstStyle/>
          <a:p>
            <a:r>
              <a:rPr kumimoji="1" lang="ja-JP" altLang="en-US">
                <a:latin typeface="Meiryo UI" panose="020B0604030504040204" pitchFamily="50" charset="-128"/>
                <a:ea typeface="Meiryo UI" panose="020B0604030504040204" pitchFamily="50" charset="-128"/>
              </a:rPr>
              <a:t>資産登録業務のスコープ確認</a:t>
            </a:r>
          </a:p>
        </p:txBody>
      </p:sp>
      <p:sp>
        <p:nvSpPr>
          <p:cNvPr id="4" name="フッター プレースホルダー 3">
            <a:extLst>
              <a:ext uri="{FF2B5EF4-FFF2-40B4-BE49-F238E27FC236}">
                <a16:creationId xmlns:a16="http://schemas.microsoft.com/office/drawing/2014/main" id="{41501C4B-A453-1D81-E13E-EFB94AE83488}"/>
              </a:ext>
            </a:extLst>
          </p:cNvPr>
          <p:cNvSpPr>
            <a:spLocks noGrp="1"/>
          </p:cNvSpPr>
          <p:nvPr>
            <p:ph type="ftr" sz="quarter" idx="15"/>
          </p:nvPr>
        </p:nvSpPr>
        <p:spPr>
          <a:xfrm>
            <a:off x="4038600" y="635635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38E6AE38-50C1-F098-6702-982196CB7E0C}"/>
              </a:ext>
            </a:extLst>
          </p:cNvPr>
          <p:cNvSpPr/>
          <p:nvPr/>
        </p:nvSpPr>
        <p:spPr>
          <a:xfrm>
            <a:off x="331823" y="631963"/>
            <a:ext cx="11784566"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ja-JP" altLang="en-US">
                <a:solidFill>
                  <a:schemeClr val="bg2">
                    <a:lumMod val="50000"/>
                  </a:schemeClr>
                </a:solidFill>
                <a:latin typeface="Meiryo UI" panose="020B0604030504040204" pitchFamily="50" charset="-128"/>
                <a:ea typeface="Meiryo UI" panose="020B0604030504040204" pitchFamily="50" charset="-128"/>
              </a:rPr>
              <a:t>資産登録業務のスコープは以下で認識は相違ないでしょうか。</a:t>
            </a:r>
            <a:endParaRPr lang="en-US" altLang="ja-JP">
              <a:solidFill>
                <a:schemeClr val="bg2">
                  <a:lumMod val="50000"/>
                </a:schemeClr>
              </a:solidFill>
              <a:latin typeface="Meiryo UI" panose="020B0604030504040204" pitchFamily="50" charset="-128"/>
              <a:ea typeface="Meiryo UI" panose="020B0604030504040204" pitchFamily="50" charset="-128"/>
            </a:endParaRPr>
          </a:p>
        </p:txBody>
      </p:sp>
      <p:grpSp>
        <p:nvGrpSpPr>
          <p:cNvPr id="215" name="グループ化 214">
            <a:extLst>
              <a:ext uri="{FF2B5EF4-FFF2-40B4-BE49-F238E27FC236}">
                <a16:creationId xmlns:a16="http://schemas.microsoft.com/office/drawing/2014/main" id="{8F3670DC-742C-ABAD-D046-4370445AC337}"/>
              </a:ext>
            </a:extLst>
          </p:cNvPr>
          <p:cNvGrpSpPr/>
          <p:nvPr/>
        </p:nvGrpSpPr>
        <p:grpSpPr>
          <a:xfrm>
            <a:off x="201027" y="1095375"/>
            <a:ext cx="10654164" cy="5375910"/>
            <a:chOff x="-4239" y="444822"/>
            <a:chExt cx="9099890" cy="4591650"/>
          </a:xfrm>
        </p:grpSpPr>
        <p:sp>
          <p:nvSpPr>
            <p:cNvPr id="3" name="矢印: 下 2">
              <a:extLst>
                <a:ext uri="{FF2B5EF4-FFF2-40B4-BE49-F238E27FC236}">
                  <a16:creationId xmlns:a16="http://schemas.microsoft.com/office/drawing/2014/main" id="{627A79B5-2202-CEBF-A9BC-899DAB805402}"/>
                </a:ext>
              </a:extLst>
            </p:cNvPr>
            <p:cNvSpPr/>
            <p:nvPr/>
          </p:nvSpPr>
          <p:spPr>
            <a:xfrm rot="10800000">
              <a:off x="6190846" y="2670179"/>
              <a:ext cx="304838" cy="473024"/>
            </a:xfrm>
            <a:prstGeom prst="downArrow">
              <a:avLst>
                <a:gd name="adj1" fmla="val 58867"/>
                <a:gd name="adj2" fmla="val 50000"/>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kumimoji="1" lang="ja-JP" altLang="en-US" sz="900">
                <a:solidFill>
                  <a:srgbClr val="FF0000"/>
                </a:solidFill>
              </a:endParaRPr>
            </a:p>
          </p:txBody>
        </p:sp>
        <p:sp>
          <p:nvSpPr>
            <p:cNvPr id="5" name="矢印: 下 4">
              <a:extLst>
                <a:ext uri="{FF2B5EF4-FFF2-40B4-BE49-F238E27FC236}">
                  <a16:creationId xmlns:a16="http://schemas.microsoft.com/office/drawing/2014/main" id="{80D242DA-8B62-F4C3-F1D3-568460D04979}"/>
                </a:ext>
              </a:extLst>
            </p:cNvPr>
            <p:cNvSpPr/>
            <p:nvPr/>
          </p:nvSpPr>
          <p:spPr>
            <a:xfrm rot="16200000">
              <a:off x="7127427" y="1279436"/>
              <a:ext cx="718790" cy="242736"/>
            </a:xfrm>
            <a:prstGeom prst="downArrow">
              <a:avLst>
                <a:gd name="adj1" fmla="val 58867"/>
                <a:gd name="adj2" fmla="val 50000"/>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kumimoji="1" lang="ja-JP" altLang="en-US" sz="900">
                <a:solidFill>
                  <a:srgbClr val="FF0000"/>
                </a:solidFill>
              </a:endParaRPr>
            </a:p>
          </p:txBody>
        </p:sp>
        <p:sp>
          <p:nvSpPr>
            <p:cNvPr id="6" name="フローチャート: 処理 5">
              <a:extLst>
                <a:ext uri="{FF2B5EF4-FFF2-40B4-BE49-F238E27FC236}">
                  <a16:creationId xmlns:a16="http://schemas.microsoft.com/office/drawing/2014/main" id="{1DD15B67-AC9D-32A7-A866-895F686543D5}"/>
                </a:ext>
              </a:extLst>
            </p:cNvPr>
            <p:cNvSpPr/>
            <p:nvPr/>
          </p:nvSpPr>
          <p:spPr>
            <a:xfrm>
              <a:off x="6620617" y="2790208"/>
              <a:ext cx="454623" cy="357025"/>
            </a:xfrm>
            <a:prstGeom prst="flowChartProcess">
              <a:avLst/>
            </a:prstGeom>
            <a:solidFill>
              <a:schemeClr val="accent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kumimoji="1" lang="ja-JP" altLang="en-US" sz="800" b="1">
                  <a:solidFill>
                    <a:srgbClr val="FF0000"/>
                  </a:solidFill>
                  <a:latin typeface="+mj-ea"/>
                  <a:ea typeface="+mj-ea"/>
                </a:rPr>
                <a:t>資産登録ツール</a:t>
              </a:r>
              <a:endParaRPr kumimoji="1" lang="en-US" altLang="ja-JP" sz="800" b="1">
                <a:solidFill>
                  <a:srgbClr val="FF0000"/>
                </a:solidFill>
                <a:latin typeface="+mj-ea"/>
                <a:ea typeface="+mj-ea"/>
              </a:endParaRPr>
            </a:p>
          </p:txBody>
        </p:sp>
        <p:sp>
          <p:nvSpPr>
            <p:cNvPr id="7" name="フローチャート: 処理 6">
              <a:extLst>
                <a:ext uri="{FF2B5EF4-FFF2-40B4-BE49-F238E27FC236}">
                  <a16:creationId xmlns:a16="http://schemas.microsoft.com/office/drawing/2014/main" id="{795DE81B-DDB9-41E7-E3BA-8C23E57A7BD9}"/>
                </a:ext>
              </a:extLst>
            </p:cNvPr>
            <p:cNvSpPr/>
            <p:nvPr/>
          </p:nvSpPr>
          <p:spPr>
            <a:xfrm>
              <a:off x="7410575" y="2787588"/>
              <a:ext cx="1026382" cy="386777"/>
            </a:xfrm>
            <a:prstGeom prst="flowChartProcess">
              <a:avLst/>
            </a:prstGeom>
            <a:solidFill>
              <a:srgbClr val="5AD49D"/>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kumimoji="1" lang="ja-JP" altLang="en-US" sz="800" b="1">
                  <a:solidFill>
                    <a:srgbClr val="FF0000"/>
                  </a:solidFill>
                  <a:latin typeface="+mj-ea"/>
                  <a:ea typeface="+mj-ea"/>
                </a:rPr>
                <a:t>資産登録</a:t>
              </a:r>
              <a:r>
                <a:rPr kumimoji="1" lang="en-US" altLang="ja-JP" sz="800" b="1">
                  <a:solidFill>
                    <a:srgbClr val="FF0000"/>
                  </a:solidFill>
                  <a:latin typeface="+mj-ea"/>
                  <a:ea typeface="+mj-ea"/>
                </a:rPr>
                <a:t>FMT</a:t>
              </a:r>
            </a:p>
          </p:txBody>
        </p:sp>
        <p:sp>
          <p:nvSpPr>
            <p:cNvPr id="8" name="フローチャート: 処理 7">
              <a:extLst>
                <a:ext uri="{FF2B5EF4-FFF2-40B4-BE49-F238E27FC236}">
                  <a16:creationId xmlns:a16="http://schemas.microsoft.com/office/drawing/2014/main" id="{7E6B682B-F93C-0A0A-EA2C-863BCD468B65}"/>
                </a:ext>
              </a:extLst>
            </p:cNvPr>
            <p:cNvSpPr/>
            <p:nvPr/>
          </p:nvSpPr>
          <p:spPr>
            <a:xfrm>
              <a:off x="5855731" y="1838025"/>
              <a:ext cx="1228239" cy="757736"/>
            </a:xfrm>
            <a:prstGeom prst="flowChartProcess">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kumimoji="1" lang="ja-JP" altLang="en-US" sz="800">
                  <a:solidFill>
                    <a:schemeClr val="tx1">
                      <a:lumMod val="65000"/>
                      <a:lumOff val="35000"/>
                    </a:schemeClr>
                  </a:solidFill>
                  <a:latin typeface="+mj-ea"/>
                  <a:ea typeface="+mj-ea"/>
                </a:rPr>
                <a:t>支払予定データ</a:t>
              </a:r>
              <a:endParaRPr kumimoji="1" lang="en-US" altLang="ja-JP" sz="800">
                <a:solidFill>
                  <a:schemeClr val="tx1">
                    <a:lumMod val="65000"/>
                    <a:lumOff val="35000"/>
                  </a:schemeClr>
                </a:solidFill>
                <a:latin typeface="+mj-ea"/>
                <a:ea typeface="+mj-ea"/>
              </a:endParaRPr>
            </a:p>
            <a:p>
              <a:pPr algn="ctr"/>
              <a:r>
                <a:rPr kumimoji="1" lang="en-US" altLang="ja-JP" sz="800">
                  <a:solidFill>
                    <a:schemeClr val="tx1">
                      <a:lumMod val="65000"/>
                      <a:lumOff val="35000"/>
                    </a:schemeClr>
                  </a:solidFill>
                  <a:latin typeface="+mj-ea"/>
                  <a:ea typeface="+mj-ea"/>
                </a:rPr>
                <a:t>[OP1/OP2</a:t>
              </a:r>
              <a:r>
                <a:rPr kumimoji="1" lang="ja-JP" altLang="en-US" sz="800">
                  <a:solidFill>
                    <a:schemeClr val="tx1">
                      <a:lumMod val="65000"/>
                      <a:lumOff val="35000"/>
                    </a:schemeClr>
                  </a:solidFill>
                  <a:latin typeface="+mj-ea"/>
                  <a:ea typeface="+mj-ea"/>
                </a:rPr>
                <a:t>兼用</a:t>
              </a:r>
              <a:r>
                <a:rPr kumimoji="1" lang="en-US" altLang="ja-JP" sz="800">
                  <a:solidFill>
                    <a:schemeClr val="tx1">
                      <a:lumMod val="65000"/>
                      <a:lumOff val="35000"/>
                    </a:schemeClr>
                  </a:solidFill>
                  <a:latin typeface="+mj-ea"/>
                  <a:ea typeface="+mj-ea"/>
                </a:rPr>
                <a:t>]</a:t>
              </a:r>
            </a:p>
          </p:txBody>
        </p:sp>
        <p:sp>
          <p:nvSpPr>
            <p:cNvPr id="10" name="フローチャート: 処理 9">
              <a:extLst>
                <a:ext uri="{FF2B5EF4-FFF2-40B4-BE49-F238E27FC236}">
                  <a16:creationId xmlns:a16="http://schemas.microsoft.com/office/drawing/2014/main" id="{E2AECCAC-0FC0-78C0-5680-F473A750E69A}"/>
                </a:ext>
              </a:extLst>
            </p:cNvPr>
            <p:cNvSpPr/>
            <p:nvPr/>
          </p:nvSpPr>
          <p:spPr>
            <a:xfrm>
              <a:off x="6054014" y="2358255"/>
              <a:ext cx="856478" cy="180000"/>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18000" rtlCol="0" anchor="ctr"/>
            <a:lstStyle/>
            <a:p>
              <a:pPr algn="ctr"/>
              <a:r>
                <a:rPr kumimoji="1" lang="ja-JP" altLang="en-US" sz="800">
                  <a:solidFill>
                    <a:schemeClr val="tx1">
                      <a:lumMod val="65000"/>
                      <a:lumOff val="35000"/>
                    </a:schemeClr>
                  </a:solidFill>
                  <a:latin typeface="+mj-ea"/>
                  <a:ea typeface="+mj-ea"/>
                </a:rPr>
                <a:t>予実</a:t>
              </a:r>
            </a:p>
          </p:txBody>
        </p:sp>
        <p:sp>
          <p:nvSpPr>
            <p:cNvPr id="11" name="フローチャート: 処理 10">
              <a:extLst>
                <a:ext uri="{FF2B5EF4-FFF2-40B4-BE49-F238E27FC236}">
                  <a16:creationId xmlns:a16="http://schemas.microsoft.com/office/drawing/2014/main" id="{1EA51A4D-7432-CF15-A96A-B7EDC0AD74D2}"/>
                </a:ext>
              </a:extLst>
            </p:cNvPr>
            <p:cNvSpPr/>
            <p:nvPr/>
          </p:nvSpPr>
          <p:spPr>
            <a:xfrm>
              <a:off x="918922" y="544165"/>
              <a:ext cx="3270921" cy="4086630"/>
            </a:xfrm>
            <a:prstGeom prst="flowChartProcess">
              <a:avLst/>
            </a:prstGeom>
            <a:solidFill>
              <a:schemeClr val="accent5">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rtlCol="0" anchor="t"/>
            <a:lstStyle/>
            <a:p>
              <a:pPr algn="ctr"/>
              <a:r>
                <a:rPr kumimoji="1" lang="ja-JP" altLang="en-US" sz="800">
                  <a:solidFill>
                    <a:schemeClr val="tx1">
                      <a:lumMod val="65000"/>
                      <a:lumOff val="35000"/>
                    </a:schemeClr>
                  </a:solidFill>
                  <a:latin typeface="+mj-ea"/>
                  <a:ea typeface="+mj-ea"/>
                </a:rPr>
                <a:t>見積</a:t>
              </a:r>
              <a:r>
                <a:rPr kumimoji="1" lang="en-US" altLang="ja-JP" sz="800">
                  <a:solidFill>
                    <a:schemeClr val="tx1">
                      <a:lumMod val="65000"/>
                      <a:lumOff val="35000"/>
                    </a:schemeClr>
                  </a:solidFill>
                  <a:latin typeface="+mj-ea"/>
                  <a:ea typeface="+mj-ea"/>
                </a:rPr>
                <a:t>/</a:t>
              </a:r>
              <a:r>
                <a:rPr kumimoji="1" lang="ja-JP" altLang="en-US" sz="800">
                  <a:solidFill>
                    <a:schemeClr val="tx1">
                      <a:lumMod val="65000"/>
                      <a:lumOff val="35000"/>
                    </a:schemeClr>
                  </a:solidFill>
                  <a:latin typeface="+mj-ea"/>
                  <a:ea typeface="+mj-ea"/>
                </a:rPr>
                <a:t>請求提出</a:t>
              </a:r>
              <a:r>
                <a:rPr kumimoji="1" lang="en-US" altLang="ja-JP" sz="800">
                  <a:solidFill>
                    <a:schemeClr val="tx1">
                      <a:lumMod val="65000"/>
                      <a:lumOff val="35000"/>
                    </a:schemeClr>
                  </a:solidFill>
                  <a:latin typeface="+mj-ea"/>
                  <a:ea typeface="+mj-ea"/>
                </a:rPr>
                <a:t>App</a:t>
              </a:r>
              <a:endParaRPr kumimoji="1" lang="ja-JP" altLang="en-US" sz="800">
                <a:solidFill>
                  <a:schemeClr val="tx1">
                    <a:lumMod val="65000"/>
                    <a:lumOff val="35000"/>
                  </a:schemeClr>
                </a:solidFill>
                <a:latin typeface="+mj-ea"/>
                <a:ea typeface="+mj-ea"/>
              </a:endParaRPr>
            </a:p>
          </p:txBody>
        </p:sp>
        <p:sp>
          <p:nvSpPr>
            <p:cNvPr id="12" name="フローチャート: 処理 11">
              <a:extLst>
                <a:ext uri="{FF2B5EF4-FFF2-40B4-BE49-F238E27FC236}">
                  <a16:creationId xmlns:a16="http://schemas.microsoft.com/office/drawing/2014/main" id="{C6956B32-4118-C237-EC21-02685C639B45}"/>
                </a:ext>
              </a:extLst>
            </p:cNvPr>
            <p:cNvSpPr/>
            <p:nvPr/>
          </p:nvSpPr>
          <p:spPr>
            <a:xfrm>
              <a:off x="4326310" y="4551304"/>
              <a:ext cx="4318836" cy="483242"/>
            </a:xfrm>
            <a:prstGeom prst="flowChartProcess">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rtlCol="0" anchor="b"/>
            <a:lstStyle/>
            <a:p>
              <a:pPr algn="ctr"/>
              <a:r>
                <a:rPr kumimoji="1" lang="en-US" altLang="ja-JP" sz="800">
                  <a:solidFill>
                    <a:schemeClr val="tx1">
                      <a:lumMod val="65000"/>
                      <a:lumOff val="35000"/>
                    </a:schemeClr>
                  </a:solidFill>
                  <a:latin typeface="+mj-ea"/>
                  <a:ea typeface="+mj-ea"/>
                </a:rPr>
                <a:t>Google</a:t>
              </a:r>
            </a:p>
            <a:p>
              <a:pPr algn="ctr"/>
              <a:r>
                <a:rPr kumimoji="1" lang="ja-JP" altLang="en-US" sz="800">
                  <a:solidFill>
                    <a:schemeClr val="tx1">
                      <a:lumMod val="65000"/>
                      <a:lumOff val="35000"/>
                    </a:schemeClr>
                  </a:solidFill>
                  <a:latin typeface="+mj-ea"/>
                  <a:ea typeface="+mj-ea"/>
                </a:rPr>
                <a:t>ドライブ</a:t>
              </a:r>
            </a:p>
          </p:txBody>
        </p:sp>
        <p:sp>
          <p:nvSpPr>
            <p:cNvPr id="13" name="フローチャート: 処理 12">
              <a:extLst>
                <a:ext uri="{FF2B5EF4-FFF2-40B4-BE49-F238E27FC236}">
                  <a16:creationId xmlns:a16="http://schemas.microsoft.com/office/drawing/2014/main" id="{44E28244-92C5-8EA2-2CF3-0EF691537EDB}"/>
                </a:ext>
              </a:extLst>
            </p:cNvPr>
            <p:cNvSpPr/>
            <p:nvPr/>
          </p:nvSpPr>
          <p:spPr>
            <a:xfrm>
              <a:off x="5858112" y="3179032"/>
              <a:ext cx="1228239" cy="773657"/>
            </a:xfrm>
            <a:prstGeom prst="flowChartProcess">
              <a:avLst/>
            </a:prstGeom>
            <a:solidFill>
              <a:schemeClr val="accent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kumimoji="1" lang="ja-JP" altLang="en-US" sz="800">
                  <a:solidFill>
                    <a:schemeClr val="tx1">
                      <a:lumMod val="65000"/>
                      <a:lumOff val="35000"/>
                    </a:schemeClr>
                  </a:solidFill>
                  <a:latin typeface="+mj-ea"/>
                  <a:ea typeface="+mj-ea"/>
                </a:rPr>
                <a:t>支払依頼</a:t>
              </a:r>
              <a:r>
                <a:rPr kumimoji="1" lang="en-US" altLang="ja-JP" sz="800">
                  <a:solidFill>
                    <a:schemeClr val="tx1">
                      <a:lumMod val="65000"/>
                      <a:lumOff val="35000"/>
                    </a:schemeClr>
                  </a:solidFill>
                  <a:latin typeface="+mj-ea"/>
                  <a:ea typeface="+mj-ea"/>
                </a:rPr>
                <a:t>WS</a:t>
              </a:r>
            </a:p>
            <a:p>
              <a:pPr algn="ctr"/>
              <a:r>
                <a:rPr kumimoji="1" lang="en-US" altLang="ja-JP" sz="700">
                  <a:solidFill>
                    <a:schemeClr val="tx1">
                      <a:lumMod val="65000"/>
                      <a:lumOff val="35000"/>
                    </a:schemeClr>
                  </a:solidFill>
                  <a:latin typeface="+mj-ea"/>
                  <a:ea typeface="+mj-ea"/>
                </a:rPr>
                <a:t>[SaaS</a:t>
              </a:r>
              <a:r>
                <a:rPr kumimoji="1" lang="ja-JP" altLang="en-US" sz="700">
                  <a:solidFill>
                    <a:schemeClr val="tx1">
                      <a:lumMod val="65000"/>
                      <a:lumOff val="35000"/>
                    </a:schemeClr>
                  </a:solidFill>
                  <a:latin typeface="+mj-ea"/>
                  <a:ea typeface="+mj-ea"/>
                </a:rPr>
                <a:t>他</a:t>
              </a:r>
              <a:r>
                <a:rPr kumimoji="1" lang="en-US" altLang="ja-JP" sz="700">
                  <a:solidFill>
                    <a:schemeClr val="tx1">
                      <a:lumMod val="65000"/>
                      <a:lumOff val="35000"/>
                    </a:schemeClr>
                  </a:solidFill>
                  <a:latin typeface="+mj-ea"/>
                  <a:ea typeface="+mj-ea"/>
                </a:rPr>
                <a:t>]</a:t>
              </a:r>
            </a:p>
            <a:p>
              <a:pPr algn="ctr"/>
              <a:r>
                <a:rPr kumimoji="1" lang="en-US" altLang="ja-JP" sz="700">
                  <a:solidFill>
                    <a:schemeClr val="tx1">
                      <a:lumMod val="65000"/>
                      <a:lumOff val="35000"/>
                    </a:schemeClr>
                  </a:solidFill>
                  <a:latin typeface="+mj-ea"/>
                  <a:ea typeface="+mj-ea"/>
                </a:rPr>
                <a:t>[</a:t>
              </a:r>
              <a:r>
                <a:rPr kumimoji="1" lang="ja-JP" altLang="en-US" sz="700">
                  <a:solidFill>
                    <a:schemeClr val="tx1">
                      <a:lumMod val="65000"/>
                      <a:lumOff val="35000"/>
                    </a:schemeClr>
                  </a:solidFill>
                  <a:latin typeface="+mj-ea"/>
                  <a:ea typeface="+mj-ea"/>
                </a:rPr>
                <a:t>販促</a:t>
              </a:r>
              <a:r>
                <a:rPr kumimoji="1" lang="en-US" altLang="ja-JP" sz="700">
                  <a:solidFill>
                    <a:schemeClr val="tx1">
                      <a:lumMod val="65000"/>
                      <a:lumOff val="35000"/>
                    </a:schemeClr>
                  </a:solidFill>
                  <a:latin typeface="+mj-ea"/>
                  <a:ea typeface="+mj-ea"/>
                </a:rPr>
                <a:t>+AG]</a:t>
              </a:r>
            </a:p>
            <a:p>
              <a:pPr algn="ctr"/>
              <a:r>
                <a:rPr kumimoji="1" lang="en-US" altLang="ja-JP" sz="700">
                  <a:solidFill>
                    <a:schemeClr val="tx1">
                      <a:lumMod val="65000"/>
                      <a:lumOff val="35000"/>
                    </a:schemeClr>
                  </a:solidFill>
                  <a:latin typeface="+mj-ea"/>
                  <a:ea typeface="+mj-ea"/>
                </a:rPr>
                <a:t>[BD</a:t>
              </a:r>
              <a:r>
                <a:rPr kumimoji="1" lang="ja-JP" altLang="en-US" sz="700">
                  <a:solidFill>
                    <a:schemeClr val="tx1">
                      <a:lumMod val="65000"/>
                      <a:lumOff val="35000"/>
                    </a:schemeClr>
                  </a:solidFill>
                  <a:latin typeface="+mj-ea"/>
                  <a:ea typeface="+mj-ea"/>
                </a:rPr>
                <a:t>室</a:t>
              </a:r>
              <a:r>
                <a:rPr kumimoji="1" lang="en-US" altLang="ja-JP" sz="700">
                  <a:solidFill>
                    <a:schemeClr val="tx1">
                      <a:lumMod val="65000"/>
                      <a:lumOff val="35000"/>
                    </a:schemeClr>
                  </a:solidFill>
                  <a:latin typeface="+mj-ea"/>
                  <a:ea typeface="+mj-ea"/>
                </a:rPr>
                <a:t>]</a:t>
              </a:r>
            </a:p>
          </p:txBody>
        </p:sp>
        <p:pic>
          <p:nvPicPr>
            <p:cNvPr id="15" name="Picture 10" descr="PNGとSVGの Googleスプレッドシート カラーアイコン">
              <a:extLst>
                <a:ext uri="{FF2B5EF4-FFF2-40B4-BE49-F238E27FC236}">
                  <a16:creationId xmlns:a16="http://schemas.microsoft.com/office/drawing/2014/main" id="{44F65CA8-5CEA-0034-B4C9-C3ABEC638CE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9898" y="3176923"/>
              <a:ext cx="197275" cy="185670"/>
            </a:xfrm>
            <a:prstGeom prst="rect">
              <a:avLst/>
            </a:prstGeom>
            <a:noFill/>
            <a:extLst>
              <a:ext uri="{909E8E84-426E-40DD-AFC4-6F175D3DCCD1}">
                <a14:hiddenFill xmlns:a14="http://schemas.microsoft.com/office/drawing/2010/main">
                  <a:solidFill>
                    <a:srgbClr val="FFFFFF"/>
                  </a:solidFill>
                </a14:hiddenFill>
              </a:ext>
            </a:extLst>
          </p:spPr>
        </p:pic>
        <p:sp>
          <p:nvSpPr>
            <p:cNvPr id="18" name="フローチャート: 処理 17">
              <a:extLst>
                <a:ext uri="{FF2B5EF4-FFF2-40B4-BE49-F238E27FC236}">
                  <a16:creationId xmlns:a16="http://schemas.microsoft.com/office/drawing/2014/main" id="{86623A40-4D01-8252-9CD6-02F6C40907F6}"/>
                </a:ext>
              </a:extLst>
            </p:cNvPr>
            <p:cNvSpPr/>
            <p:nvPr/>
          </p:nvSpPr>
          <p:spPr>
            <a:xfrm>
              <a:off x="5987081" y="3642182"/>
              <a:ext cx="486000" cy="234392"/>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18000" rtlCol="0" anchor="ctr"/>
            <a:lstStyle/>
            <a:p>
              <a:pPr algn="ctr"/>
              <a:r>
                <a:rPr kumimoji="1" lang="ja-JP" altLang="en-US" sz="800">
                  <a:solidFill>
                    <a:schemeClr val="tx1">
                      <a:lumMod val="65000"/>
                      <a:lumOff val="35000"/>
                    </a:schemeClr>
                  </a:solidFill>
                  <a:latin typeface="+mj-ea"/>
                  <a:ea typeface="+mj-ea"/>
                </a:rPr>
                <a:t>入力</a:t>
              </a:r>
            </a:p>
          </p:txBody>
        </p:sp>
        <p:sp>
          <p:nvSpPr>
            <p:cNvPr id="19" name="フローチャート: 処理 18">
              <a:extLst>
                <a:ext uri="{FF2B5EF4-FFF2-40B4-BE49-F238E27FC236}">
                  <a16:creationId xmlns:a16="http://schemas.microsoft.com/office/drawing/2014/main" id="{2E868305-806F-1F8D-BDC7-9B8A2098F53B}"/>
                </a:ext>
              </a:extLst>
            </p:cNvPr>
            <p:cNvSpPr/>
            <p:nvPr/>
          </p:nvSpPr>
          <p:spPr>
            <a:xfrm>
              <a:off x="5853239" y="1007101"/>
              <a:ext cx="1228239" cy="357025"/>
            </a:xfrm>
            <a:prstGeom prst="flowChartProcess">
              <a:avLst/>
            </a:prstGeom>
            <a:solidFill>
              <a:schemeClr val="accent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kumimoji="1" lang="ja-JP" altLang="en-US" sz="800">
                  <a:solidFill>
                    <a:schemeClr val="tx1">
                      <a:lumMod val="65000"/>
                      <a:lumOff val="35000"/>
                    </a:schemeClr>
                  </a:solidFill>
                  <a:latin typeface="+mj-ea"/>
                  <a:ea typeface="+mj-ea"/>
                </a:rPr>
                <a:t>発注決裁</a:t>
              </a:r>
              <a:r>
                <a:rPr kumimoji="1" lang="en-US" altLang="ja-JP" sz="800">
                  <a:solidFill>
                    <a:schemeClr val="tx1">
                      <a:lumMod val="65000"/>
                      <a:lumOff val="35000"/>
                    </a:schemeClr>
                  </a:solidFill>
                  <a:latin typeface="+mj-ea"/>
                  <a:ea typeface="+mj-ea"/>
                </a:rPr>
                <a:t>WS[OP1]</a:t>
              </a:r>
            </a:p>
          </p:txBody>
        </p:sp>
        <p:sp>
          <p:nvSpPr>
            <p:cNvPr id="20" name="フローチャート: 処理 19">
              <a:extLst>
                <a:ext uri="{FF2B5EF4-FFF2-40B4-BE49-F238E27FC236}">
                  <a16:creationId xmlns:a16="http://schemas.microsoft.com/office/drawing/2014/main" id="{DD237907-3E9B-3867-7C15-FECCC6F1D656}"/>
                </a:ext>
              </a:extLst>
            </p:cNvPr>
            <p:cNvSpPr/>
            <p:nvPr/>
          </p:nvSpPr>
          <p:spPr>
            <a:xfrm>
              <a:off x="5853239" y="1397908"/>
              <a:ext cx="1228239" cy="357025"/>
            </a:xfrm>
            <a:prstGeom prst="flowChartProcess">
              <a:avLst/>
            </a:prstGeom>
            <a:solidFill>
              <a:schemeClr val="accent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kumimoji="1" lang="ja-JP" altLang="en-US" sz="800">
                  <a:solidFill>
                    <a:schemeClr val="tx1">
                      <a:lumMod val="65000"/>
                      <a:lumOff val="35000"/>
                    </a:schemeClr>
                  </a:solidFill>
                  <a:latin typeface="+mj-ea"/>
                  <a:ea typeface="+mj-ea"/>
                </a:rPr>
                <a:t>発注決裁</a:t>
              </a:r>
              <a:r>
                <a:rPr kumimoji="1" lang="en-US" altLang="ja-JP" sz="800">
                  <a:solidFill>
                    <a:schemeClr val="tx1">
                      <a:lumMod val="65000"/>
                      <a:lumOff val="35000"/>
                    </a:schemeClr>
                  </a:solidFill>
                  <a:latin typeface="+mj-ea"/>
                  <a:ea typeface="+mj-ea"/>
                </a:rPr>
                <a:t>WS[OP2]</a:t>
              </a:r>
            </a:p>
          </p:txBody>
        </p:sp>
        <p:sp>
          <p:nvSpPr>
            <p:cNvPr id="21" name="フローチャート: 処理 20">
              <a:extLst>
                <a:ext uri="{FF2B5EF4-FFF2-40B4-BE49-F238E27FC236}">
                  <a16:creationId xmlns:a16="http://schemas.microsoft.com/office/drawing/2014/main" id="{CCABAAE8-395C-1592-E97E-1F1603899128}"/>
                </a:ext>
              </a:extLst>
            </p:cNvPr>
            <p:cNvSpPr/>
            <p:nvPr/>
          </p:nvSpPr>
          <p:spPr>
            <a:xfrm>
              <a:off x="4326310" y="2800784"/>
              <a:ext cx="1228239" cy="1139996"/>
            </a:xfrm>
            <a:prstGeom prst="flowChartProcess">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kumimoji="1" lang="ja-JP" altLang="en-US" sz="800">
                  <a:solidFill>
                    <a:schemeClr val="tx1">
                      <a:lumMod val="65000"/>
                      <a:lumOff val="35000"/>
                    </a:schemeClr>
                  </a:solidFill>
                  <a:latin typeface="+mj-ea"/>
                  <a:ea typeface="+mj-ea"/>
                </a:rPr>
                <a:t>請求書提出データ</a:t>
              </a:r>
              <a:endParaRPr kumimoji="1" lang="en-US" altLang="ja-JP" sz="800">
                <a:solidFill>
                  <a:schemeClr val="tx1">
                    <a:lumMod val="65000"/>
                    <a:lumOff val="35000"/>
                  </a:schemeClr>
                </a:solidFill>
                <a:latin typeface="+mj-ea"/>
                <a:ea typeface="+mj-ea"/>
              </a:endParaRPr>
            </a:p>
            <a:p>
              <a:pPr algn="ctr"/>
              <a:r>
                <a:rPr kumimoji="1" lang="en-US" altLang="ja-JP" sz="800">
                  <a:solidFill>
                    <a:schemeClr val="tx1">
                      <a:lumMod val="65000"/>
                      <a:lumOff val="35000"/>
                    </a:schemeClr>
                  </a:solidFill>
                  <a:latin typeface="+mj-ea"/>
                  <a:ea typeface="+mj-ea"/>
                </a:rPr>
                <a:t>[OP1/OP2</a:t>
              </a:r>
              <a:r>
                <a:rPr kumimoji="1" lang="ja-JP" altLang="en-US" sz="800">
                  <a:solidFill>
                    <a:schemeClr val="tx1">
                      <a:lumMod val="65000"/>
                      <a:lumOff val="35000"/>
                    </a:schemeClr>
                  </a:solidFill>
                  <a:latin typeface="+mj-ea"/>
                  <a:ea typeface="+mj-ea"/>
                </a:rPr>
                <a:t>兼用</a:t>
              </a:r>
              <a:r>
                <a:rPr kumimoji="1" lang="en-US" altLang="ja-JP" sz="800">
                  <a:solidFill>
                    <a:schemeClr val="tx1">
                      <a:lumMod val="65000"/>
                      <a:lumOff val="35000"/>
                    </a:schemeClr>
                  </a:solidFill>
                  <a:latin typeface="+mj-ea"/>
                  <a:ea typeface="+mj-ea"/>
                </a:rPr>
                <a:t>]</a:t>
              </a:r>
            </a:p>
          </p:txBody>
        </p:sp>
        <p:sp>
          <p:nvSpPr>
            <p:cNvPr id="22" name="フローチャート: 処理 21">
              <a:extLst>
                <a:ext uri="{FF2B5EF4-FFF2-40B4-BE49-F238E27FC236}">
                  <a16:creationId xmlns:a16="http://schemas.microsoft.com/office/drawing/2014/main" id="{975DA077-C6FB-40C5-743E-154A09D1C198}"/>
                </a:ext>
              </a:extLst>
            </p:cNvPr>
            <p:cNvSpPr/>
            <p:nvPr/>
          </p:nvSpPr>
          <p:spPr>
            <a:xfrm>
              <a:off x="168920" y="633004"/>
              <a:ext cx="540000" cy="311975"/>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800">
                  <a:solidFill>
                    <a:schemeClr val="tx1">
                      <a:lumMod val="65000"/>
                      <a:lumOff val="35000"/>
                    </a:schemeClr>
                  </a:solidFill>
                  <a:latin typeface="+mj-ea"/>
                  <a:ea typeface="+mj-ea"/>
                </a:rPr>
                <a:t>発注先</a:t>
              </a:r>
              <a:endParaRPr kumimoji="1" lang="en-US" altLang="ja-JP" sz="800">
                <a:solidFill>
                  <a:schemeClr val="tx1">
                    <a:lumMod val="65000"/>
                    <a:lumOff val="35000"/>
                  </a:schemeClr>
                </a:solidFill>
                <a:latin typeface="+mj-ea"/>
                <a:ea typeface="+mj-ea"/>
              </a:endParaRPr>
            </a:p>
            <a:p>
              <a:pPr algn="ctr"/>
              <a:r>
                <a:rPr kumimoji="1" lang="ja-JP" altLang="en-US" sz="800">
                  <a:solidFill>
                    <a:schemeClr val="tx1">
                      <a:lumMod val="65000"/>
                      <a:lumOff val="35000"/>
                    </a:schemeClr>
                  </a:solidFill>
                  <a:latin typeface="+mj-ea"/>
                  <a:ea typeface="+mj-ea"/>
                </a:rPr>
                <a:t>請求先</a:t>
              </a:r>
            </a:p>
          </p:txBody>
        </p:sp>
        <p:sp>
          <p:nvSpPr>
            <p:cNvPr id="23" name="フローチャート: 処理 22">
              <a:extLst>
                <a:ext uri="{FF2B5EF4-FFF2-40B4-BE49-F238E27FC236}">
                  <a16:creationId xmlns:a16="http://schemas.microsoft.com/office/drawing/2014/main" id="{9675F429-910A-6B4B-E560-1EC5EFA63F06}"/>
                </a:ext>
              </a:extLst>
            </p:cNvPr>
            <p:cNvSpPr/>
            <p:nvPr/>
          </p:nvSpPr>
          <p:spPr>
            <a:xfrm>
              <a:off x="168920" y="1856862"/>
              <a:ext cx="540000" cy="311975"/>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800">
                  <a:solidFill>
                    <a:schemeClr val="tx1">
                      <a:lumMod val="65000"/>
                      <a:lumOff val="35000"/>
                    </a:schemeClr>
                  </a:solidFill>
                  <a:latin typeface="+mj-ea"/>
                  <a:ea typeface="+mj-ea"/>
                </a:rPr>
                <a:t>案件担当者</a:t>
              </a:r>
              <a:endParaRPr kumimoji="1" lang="en-US" altLang="ja-JP" sz="800">
                <a:solidFill>
                  <a:schemeClr val="tx1">
                    <a:lumMod val="65000"/>
                    <a:lumOff val="35000"/>
                  </a:schemeClr>
                </a:solidFill>
                <a:latin typeface="+mj-ea"/>
                <a:ea typeface="+mj-ea"/>
              </a:endParaRPr>
            </a:p>
            <a:p>
              <a:pPr algn="ctr"/>
              <a:r>
                <a:rPr kumimoji="1" lang="en-US" altLang="ja-JP" sz="800">
                  <a:solidFill>
                    <a:schemeClr val="tx1">
                      <a:lumMod val="65000"/>
                      <a:lumOff val="35000"/>
                    </a:schemeClr>
                  </a:solidFill>
                  <a:latin typeface="+mj-ea"/>
                  <a:ea typeface="+mj-ea"/>
                </a:rPr>
                <a:t>OPT</a:t>
              </a:r>
            </a:p>
          </p:txBody>
        </p:sp>
        <p:pic>
          <p:nvPicPr>
            <p:cNvPr id="24" name="Picture 2" descr="AppSheet - Google Play のアプリ">
              <a:extLst>
                <a:ext uri="{FF2B5EF4-FFF2-40B4-BE49-F238E27FC236}">
                  <a16:creationId xmlns:a16="http://schemas.microsoft.com/office/drawing/2014/main" id="{21821A0A-88AE-7B1C-2A7D-B187C37A3BE9}"/>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8430" r="18430"/>
            <a:stretch/>
          </p:blipFill>
          <p:spPr bwMode="auto">
            <a:xfrm>
              <a:off x="1580101" y="475573"/>
              <a:ext cx="243382" cy="38545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a:extLst>
                <a:ext uri="{FF2B5EF4-FFF2-40B4-BE49-F238E27FC236}">
                  <a16:creationId xmlns:a16="http://schemas.microsoft.com/office/drawing/2014/main" id="{FDB526FD-2C7D-CED6-9621-738C718AF83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6323" y="4836363"/>
              <a:ext cx="197275" cy="185670"/>
            </a:xfrm>
            <a:prstGeom prst="rect">
              <a:avLst/>
            </a:prstGeom>
            <a:noFill/>
            <a:extLst>
              <a:ext uri="{909E8E84-426E-40DD-AFC4-6F175D3DCCD1}">
                <a14:hiddenFill xmlns:a14="http://schemas.microsoft.com/office/drawing/2010/main">
                  <a:solidFill>
                    <a:srgbClr val="FFFFFF"/>
                  </a:solidFill>
                </a14:hiddenFill>
              </a:ext>
            </a:extLst>
          </p:spPr>
        </p:pic>
        <p:sp>
          <p:nvSpPr>
            <p:cNvPr id="27" name="フローチャート: 処理 26">
              <a:extLst>
                <a:ext uri="{FF2B5EF4-FFF2-40B4-BE49-F238E27FC236}">
                  <a16:creationId xmlns:a16="http://schemas.microsoft.com/office/drawing/2014/main" id="{5C4ED6FD-408D-979E-D36F-3F0A95B1AADF}"/>
                </a:ext>
              </a:extLst>
            </p:cNvPr>
            <p:cNvSpPr/>
            <p:nvPr/>
          </p:nvSpPr>
          <p:spPr>
            <a:xfrm>
              <a:off x="4524593" y="4621329"/>
              <a:ext cx="1008000" cy="311975"/>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18000" rtlCol="0" anchor="ctr"/>
            <a:lstStyle/>
            <a:p>
              <a:pPr algn="ctr"/>
              <a:r>
                <a:rPr kumimoji="1" lang="ja-JP" altLang="en-US" sz="800">
                  <a:solidFill>
                    <a:schemeClr val="tx1">
                      <a:lumMod val="65000"/>
                      <a:lumOff val="35000"/>
                    </a:schemeClr>
                  </a:solidFill>
                  <a:latin typeface="+mj-ea"/>
                  <a:ea typeface="+mj-ea"/>
                </a:rPr>
                <a:t>請求書等格納フォルダ</a:t>
              </a:r>
              <a:r>
                <a:rPr kumimoji="1" lang="en-US" altLang="ja-JP" sz="800">
                  <a:solidFill>
                    <a:schemeClr val="tx1">
                      <a:lumMod val="65000"/>
                      <a:lumOff val="35000"/>
                    </a:schemeClr>
                  </a:solidFill>
                  <a:latin typeface="+mj-ea"/>
                  <a:ea typeface="+mj-ea"/>
                </a:rPr>
                <a:t>(AppSheet</a:t>
              </a:r>
              <a:r>
                <a:rPr kumimoji="1" lang="ja-JP" altLang="en-US" sz="800">
                  <a:solidFill>
                    <a:schemeClr val="tx1">
                      <a:lumMod val="65000"/>
                      <a:lumOff val="35000"/>
                    </a:schemeClr>
                  </a:solidFill>
                  <a:latin typeface="+mj-ea"/>
                  <a:ea typeface="+mj-ea"/>
                </a:rPr>
                <a:t>連携</a:t>
              </a:r>
              <a:r>
                <a:rPr kumimoji="1" lang="en-US" altLang="ja-JP" sz="800">
                  <a:solidFill>
                    <a:schemeClr val="tx1">
                      <a:lumMod val="65000"/>
                      <a:lumOff val="35000"/>
                    </a:schemeClr>
                  </a:solidFill>
                  <a:latin typeface="+mj-ea"/>
                  <a:ea typeface="+mj-ea"/>
                </a:rPr>
                <a:t>)</a:t>
              </a:r>
              <a:endParaRPr kumimoji="1" lang="ja-JP" altLang="en-US" sz="800">
                <a:solidFill>
                  <a:schemeClr val="tx1">
                    <a:lumMod val="65000"/>
                    <a:lumOff val="35000"/>
                  </a:schemeClr>
                </a:solidFill>
                <a:latin typeface="+mj-ea"/>
                <a:ea typeface="+mj-ea"/>
              </a:endParaRPr>
            </a:p>
          </p:txBody>
        </p:sp>
        <p:sp>
          <p:nvSpPr>
            <p:cNvPr id="29" name="フローチャート: 処理 28">
              <a:extLst>
                <a:ext uri="{FF2B5EF4-FFF2-40B4-BE49-F238E27FC236}">
                  <a16:creationId xmlns:a16="http://schemas.microsoft.com/office/drawing/2014/main" id="{47889E8D-1C18-4B61-0EC2-7F23DE0C9180}"/>
                </a:ext>
              </a:extLst>
            </p:cNvPr>
            <p:cNvSpPr/>
            <p:nvPr/>
          </p:nvSpPr>
          <p:spPr>
            <a:xfrm>
              <a:off x="4326310" y="999769"/>
              <a:ext cx="1228239" cy="757736"/>
            </a:xfrm>
            <a:prstGeom prst="flowChartProcess">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kumimoji="1" lang="ja-JP" altLang="en-US" sz="800">
                  <a:solidFill>
                    <a:schemeClr val="tx1">
                      <a:lumMod val="65000"/>
                      <a:lumOff val="35000"/>
                    </a:schemeClr>
                  </a:solidFill>
                  <a:latin typeface="+mj-ea"/>
                  <a:ea typeface="+mj-ea"/>
                </a:rPr>
                <a:t>見積書提出データ</a:t>
              </a:r>
              <a:endParaRPr kumimoji="1" lang="en-US" altLang="ja-JP" sz="800">
                <a:solidFill>
                  <a:schemeClr val="tx1">
                    <a:lumMod val="65000"/>
                    <a:lumOff val="35000"/>
                  </a:schemeClr>
                </a:solidFill>
                <a:latin typeface="+mj-ea"/>
                <a:ea typeface="+mj-ea"/>
              </a:endParaRPr>
            </a:p>
            <a:p>
              <a:pPr algn="ctr"/>
              <a:r>
                <a:rPr kumimoji="1" lang="en-US" altLang="ja-JP" sz="800">
                  <a:solidFill>
                    <a:schemeClr val="tx1">
                      <a:lumMod val="65000"/>
                      <a:lumOff val="35000"/>
                    </a:schemeClr>
                  </a:solidFill>
                  <a:latin typeface="+mj-ea"/>
                  <a:ea typeface="+mj-ea"/>
                </a:rPr>
                <a:t>[OP1/OP2</a:t>
              </a:r>
              <a:r>
                <a:rPr kumimoji="1" lang="ja-JP" altLang="en-US" sz="800">
                  <a:solidFill>
                    <a:schemeClr val="tx1">
                      <a:lumMod val="65000"/>
                      <a:lumOff val="35000"/>
                    </a:schemeClr>
                  </a:solidFill>
                  <a:latin typeface="+mj-ea"/>
                  <a:ea typeface="+mj-ea"/>
                </a:rPr>
                <a:t>兼用</a:t>
              </a:r>
              <a:r>
                <a:rPr kumimoji="1" lang="en-US" altLang="ja-JP" sz="800">
                  <a:solidFill>
                    <a:schemeClr val="tx1">
                      <a:lumMod val="65000"/>
                      <a:lumOff val="35000"/>
                    </a:schemeClr>
                  </a:solidFill>
                  <a:latin typeface="+mj-ea"/>
                  <a:ea typeface="+mj-ea"/>
                </a:rPr>
                <a:t>]</a:t>
              </a:r>
            </a:p>
          </p:txBody>
        </p:sp>
        <p:pic>
          <p:nvPicPr>
            <p:cNvPr id="30" name="Picture 10" descr="PNGとSVGの Googleスプレッドシート カラーアイコン">
              <a:extLst>
                <a:ext uri="{FF2B5EF4-FFF2-40B4-BE49-F238E27FC236}">
                  <a16:creationId xmlns:a16="http://schemas.microsoft.com/office/drawing/2014/main" id="{471D0158-0195-1324-8E35-2E1239D6984B}"/>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07492" y="992483"/>
              <a:ext cx="262573" cy="247127"/>
            </a:xfrm>
            <a:prstGeom prst="rect">
              <a:avLst/>
            </a:prstGeom>
            <a:noFill/>
            <a:extLst>
              <a:ext uri="{909E8E84-426E-40DD-AFC4-6F175D3DCCD1}">
                <a14:hiddenFill xmlns:a14="http://schemas.microsoft.com/office/drawing/2010/main">
                  <a:solidFill>
                    <a:srgbClr val="FFFFFF"/>
                  </a:solidFill>
                </a14:hiddenFill>
              </a:ext>
            </a:extLst>
          </p:spPr>
        </p:pic>
        <p:sp>
          <p:nvSpPr>
            <p:cNvPr id="31" name="フローチャート: 処理 30">
              <a:extLst>
                <a:ext uri="{FF2B5EF4-FFF2-40B4-BE49-F238E27FC236}">
                  <a16:creationId xmlns:a16="http://schemas.microsoft.com/office/drawing/2014/main" id="{1D8CA585-A043-25F6-CEC0-73D2D253C572}"/>
                </a:ext>
              </a:extLst>
            </p:cNvPr>
            <p:cNvSpPr/>
            <p:nvPr/>
          </p:nvSpPr>
          <p:spPr>
            <a:xfrm>
              <a:off x="4524593" y="1321105"/>
              <a:ext cx="856478" cy="180000"/>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18000" rtlCol="0" anchor="ctr"/>
            <a:lstStyle/>
            <a:p>
              <a:pPr algn="ctr"/>
              <a:r>
                <a:rPr kumimoji="1" lang="ja-JP" altLang="en-US" sz="800">
                  <a:solidFill>
                    <a:schemeClr val="tx1">
                      <a:lumMod val="65000"/>
                      <a:lumOff val="35000"/>
                    </a:schemeClr>
                  </a:solidFill>
                  <a:latin typeface="+mj-ea"/>
                  <a:ea typeface="+mj-ea"/>
                </a:rPr>
                <a:t>見積提出</a:t>
              </a:r>
            </a:p>
          </p:txBody>
        </p:sp>
        <p:sp>
          <p:nvSpPr>
            <p:cNvPr id="32" name="フローチャート: 処理 31">
              <a:extLst>
                <a:ext uri="{FF2B5EF4-FFF2-40B4-BE49-F238E27FC236}">
                  <a16:creationId xmlns:a16="http://schemas.microsoft.com/office/drawing/2014/main" id="{5768BF67-36E8-6277-7BAC-C285537D199E}"/>
                </a:ext>
              </a:extLst>
            </p:cNvPr>
            <p:cNvSpPr/>
            <p:nvPr/>
          </p:nvSpPr>
          <p:spPr>
            <a:xfrm>
              <a:off x="6187268" y="1570371"/>
              <a:ext cx="584986" cy="145540"/>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18000" rtlCol="0" anchor="ctr"/>
            <a:lstStyle/>
            <a:p>
              <a:pPr algn="ctr"/>
              <a:r>
                <a:rPr kumimoji="1" lang="ja-JP" altLang="en-US" sz="800">
                  <a:solidFill>
                    <a:schemeClr val="tx1">
                      <a:lumMod val="65000"/>
                      <a:lumOff val="35000"/>
                    </a:schemeClr>
                  </a:solidFill>
                  <a:latin typeface="+mj-ea"/>
                  <a:ea typeface="+mj-ea"/>
                </a:rPr>
                <a:t>入力</a:t>
              </a:r>
            </a:p>
          </p:txBody>
        </p:sp>
        <p:cxnSp>
          <p:nvCxnSpPr>
            <p:cNvPr id="33" name="コネクタ: カギ線 32">
              <a:extLst>
                <a:ext uri="{FF2B5EF4-FFF2-40B4-BE49-F238E27FC236}">
                  <a16:creationId xmlns:a16="http://schemas.microsoft.com/office/drawing/2014/main" id="{C8FD0468-5AA8-165F-BF13-CAEBE1B4F8EA}"/>
                </a:ext>
              </a:extLst>
            </p:cNvPr>
            <p:cNvCxnSpPr>
              <a:cxnSpLocks/>
              <a:stCxn id="31" idx="3"/>
              <a:endCxn id="32" idx="1"/>
            </p:cNvCxnSpPr>
            <p:nvPr/>
          </p:nvCxnSpPr>
          <p:spPr>
            <a:xfrm>
              <a:off x="5381071" y="1411105"/>
              <a:ext cx="806197" cy="232036"/>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4" name="コネクタ: カギ線 33">
              <a:extLst>
                <a:ext uri="{FF2B5EF4-FFF2-40B4-BE49-F238E27FC236}">
                  <a16:creationId xmlns:a16="http://schemas.microsoft.com/office/drawing/2014/main" id="{B58B5BDD-E160-A883-ECA6-96CEDCFDD924}"/>
                </a:ext>
              </a:extLst>
            </p:cNvPr>
            <p:cNvCxnSpPr>
              <a:cxnSpLocks/>
              <a:stCxn id="27" idx="3"/>
              <a:endCxn id="38" idx="1"/>
            </p:cNvCxnSpPr>
            <p:nvPr/>
          </p:nvCxnSpPr>
          <p:spPr>
            <a:xfrm>
              <a:off x="5532593" y="4777317"/>
              <a:ext cx="1979610" cy="16611"/>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pic>
          <p:nvPicPr>
            <p:cNvPr id="35" name="Picture 10" descr="PNGとSVGの Googleスプレッドシート カラーアイコン">
              <a:extLst>
                <a:ext uri="{FF2B5EF4-FFF2-40B4-BE49-F238E27FC236}">
                  <a16:creationId xmlns:a16="http://schemas.microsoft.com/office/drawing/2014/main" id="{C91D1879-0040-0BA1-EF10-201A14AABC7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07492" y="2786864"/>
              <a:ext cx="262573" cy="247127"/>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コネクタ: カギ線 35">
              <a:extLst>
                <a:ext uri="{FF2B5EF4-FFF2-40B4-BE49-F238E27FC236}">
                  <a16:creationId xmlns:a16="http://schemas.microsoft.com/office/drawing/2014/main" id="{250328D3-182E-5FC1-617A-555A97230C2C}"/>
                </a:ext>
              </a:extLst>
            </p:cNvPr>
            <p:cNvCxnSpPr>
              <a:cxnSpLocks/>
              <a:endCxn id="31" idx="1"/>
            </p:cNvCxnSpPr>
            <p:nvPr/>
          </p:nvCxnSpPr>
          <p:spPr>
            <a:xfrm flipV="1">
              <a:off x="3002220" y="1411105"/>
              <a:ext cx="1522373" cy="759"/>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7" name="コネクタ: カギ線 36">
              <a:extLst>
                <a:ext uri="{FF2B5EF4-FFF2-40B4-BE49-F238E27FC236}">
                  <a16:creationId xmlns:a16="http://schemas.microsoft.com/office/drawing/2014/main" id="{DC6CFD0E-179F-8F27-FFC7-262230E84B90}"/>
                </a:ext>
              </a:extLst>
            </p:cNvPr>
            <p:cNvCxnSpPr>
              <a:cxnSpLocks/>
              <a:stCxn id="13" idx="0"/>
              <a:endCxn id="93" idx="1"/>
            </p:cNvCxnSpPr>
            <p:nvPr/>
          </p:nvCxnSpPr>
          <p:spPr>
            <a:xfrm rot="5400000" flipH="1" flipV="1">
              <a:off x="6541797" y="3016901"/>
              <a:ext cx="92567" cy="231696"/>
            </a:xfrm>
            <a:prstGeom prst="bentConnector2">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38" name="フローチャート: 処理 37">
              <a:extLst>
                <a:ext uri="{FF2B5EF4-FFF2-40B4-BE49-F238E27FC236}">
                  <a16:creationId xmlns:a16="http://schemas.microsoft.com/office/drawing/2014/main" id="{B0219998-419F-A098-EAAE-8482C3DA14DE}"/>
                </a:ext>
              </a:extLst>
            </p:cNvPr>
            <p:cNvSpPr/>
            <p:nvPr/>
          </p:nvSpPr>
          <p:spPr>
            <a:xfrm>
              <a:off x="7512203" y="4595928"/>
              <a:ext cx="1080000" cy="396000"/>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0" bIns="18000" rtlCol="0" anchor="ctr"/>
            <a:lstStyle/>
            <a:p>
              <a:r>
                <a:rPr kumimoji="1" lang="ja-JP" altLang="en-US" sz="700">
                  <a:solidFill>
                    <a:schemeClr val="tx1">
                      <a:lumMod val="65000"/>
                      <a:lumOff val="35000"/>
                    </a:schemeClr>
                  </a:solidFill>
                  <a:latin typeface="+mj-ea"/>
                  <a:ea typeface="+mj-ea"/>
                </a:rPr>
                <a:t>各領域フォルダに下記を追加</a:t>
              </a:r>
              <a:endParaRPr kumimoji="1" lang="en-US" altLang="ja-JP" sz="700">
                <a:solidFill>
                  <a:schemeClr val="tx1">
                    <a:lumMod val="65000"/>
                    <a:lumOff val="35000"/>
                  </a:schemeClr>
                </a:solidFill>
                <a:latin typeface="+mj-ea"/>
                <a:ea typeface="+mj-ea"/>
              </a:endParaRPr>
            </a:p>
            <a:p>
              <a:r>
                <a:rPr kumimoji="1" lang="ja-JP" altLang="en-US" sz="700">
                  <a:solidFill>
                    <a:schemeClr val="tx1">
                      <a:lumMod val="65000"/>
                      <a:lumOff val="35000"/>
                    </a:schemeClr>
                  </a:solidFill>
                  <a:latin typeface="+mj-ea"/>
                  <a:ea typeface="+mj-ea"/>
                </a:rPr>
                <a:t>・請求書フォルダ</a:t>
              </a:r>
              <a:endParaRPr kumimoji="1" lang="en-US" altLang="ja-JP" sz="700">
                <a:solidFill>
                  <a:schemeClr val="tx1">
                    <a:lumMod val="65000"/>
                    <a:lumOff val="35000"/>
                  </a:schemeClr>
                </a:solidFill>
                <a:latin typeface="+mj-ea"/>
                <a:ea typeface="+mj-ea"/>
              </a:endParaRPr>
            </a:p>
            <a:p>
              <a:r>
                <a:rPr kumimoji="1" lang="ja-JP" altLang="en-US" sz="700">
                  <a:solidFill>
                    <a:schemeClr val="tx1">
                      <a:lumMod val="65000"/>
                      <a:lumOff val="35000"/>
                    </a:schemeClr>
                  </a:solidFill>
                  <a:latin typeface="+mj-ea"/>
                  <a:ea typeface="+mj-ea"/>
                </a:rPr>
                <a:t>・関連書類フォルダ</a:t>
              </a:r>
            </a:p>
          </p:txBody>
        </p:sp>
        <p:cxnSp>
          <p:nvCxnSpPr>
            <p:cNvPr id="39" name="コネクタ: カギ線 38">
              <a:extLst>
                <a:ext uri="{FF2B5EF4-FFF2-40B4-BE49-F238E27FC236}">
                  <a16:creationId xmlns:a16="http://schemas.microsoft.com/office/drawing/2014/main" id="{2E0BF64A-8131-E11F-CC9B-29601BA3E4C2}"/>
                </a:ext>
              </a:extLst>
            </p:cNvPr>
            <p:cNvCxnSpPr>
              <a:cxnSpLocks/>
            </p:cNvCxnSpPr>
            <p:nvPr/>
          </p:nvCxnSpPr>
          <p:spPr>
            <a:xfrm rot="5400000" flipH="1" flipV="1">
              <a:off x="7725656" y="4391591"/>
              <a:ext cx="206606" cy="204116"/>
            </a:xfrm>
            <a:prstGeom prst="bentConnector2">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40" name="フローチャート: 処理 39">
              <a:extLst>
                <a:ext uri="{FF2B5EF4-FFF2-40B4-BE49-F238E27FC236}">
                  <a16:creationId xmlns:a16="http://schemas.microsoft.com/office/drawing/2014/main" id="{895FA142-A754-C795-5065-EE4B2CC2B476}"/>
                </a:ext>
              </a:extLst>
            </p:cNvPr>
            <p:cNvSpPr/>
            <p:nvPr/>
          </p:nvSpPr>
          <p:spPr>
            <a:xfrm>
              <a:off x="7698369" y="1238179"/>
              <a:ext cx="576000" cy="311975"/>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18000" rtlCol="0" anchor="ctr"/>
            <a:lstStyle/>
            <a:p>
              <a:pPr algn="ctr"/>
              <a:r>
                <a:rPr kumimoji="1" lang="en-US" altLang="ja-JP" sz="1050">
                  <a:solidFill>
                    <a:schemeClr val="tx1">
                      <a:lumMod val="65000"/>
                      <a:lumOff val="35000"/>
                    </a:schemeClr>
                  </a:solidFill>
                  <a:latin typeface="+mj-ea"/>
                  <a:ea typeface="+mj-ea"/>
                </a:rPr>
                <a:t>OASYS</a:t>
              </a:r>
              <a:endParaRPr kumimoji="1" lang="ja-JP" altLang="en-US" sz="1050">
                <a:solidFill>
                  <a:schemeClr val="tx1">
                    <a:lumMod val="65000"/>
                    <a:lumOff val="35000"/>
                  </a:schemeClr>
                </a:solidFill>
                <a:latin typeface="+mj-ea"/>
                <a:ea typeface="+mj-ea"/>
              </a:endParaRPr>
            </a:p>
          </p:txBody>
        </p:sp>
        <p:cxnSp>
          <p:nvCxnSpPr>
            <p:cNvPr id="41" name="コネクタ: カギ線 40">
              <a:extLst>
                <a:ext uri="{FF2B5EF4-FFF2-40B4-BE49-F238E27FC236}">
                  <a16:creationId xmlns:a16="http://schemas.microsoft.com/office/drawing/2014/main" id="{671A4B2C-0A83-21F3-8618-028BFFD1CFCB}"/>
                </a:ext>
              </a:extLst>
            </p:cNvPr>
            <p:cNvCxnSpPr>
              <a:cxnSpLocks/>
              <a:stCxn id="32" idx="3"/>
              <a:endCxn id="135" idx="3"/>
            </p:cNvCxnSpPr>
            <p:nvPr/>
          </p:nvCxnSpPr>
          <p:spPr>
            <a:xfrm>
              <a:off x="6772254" y="1643141"/>
              <a:ext cx="138238" cy="593345"/>
            </a:xfrm>
            <a:prstGeom prst="bentConnector3">
              <a:avLst>
                <a:gd name="adj1" fmla="val 265367"/>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43" name="フローチャート: 処理 42">
              <a:extLst>
                <a:ext uri="{FF2B5EF4-FFF2-40B4-BE49-F238E27FC236}">
                  <a16:creationId xmlns:a16="http://schemas.microsoft.com/office/drawing/2014/main" id="{CA6AF59F-4D96-2C37-C546-8C01348BEC3B}"/>
                </a:ext>
              </a:extLst>
            </p:cNvPr>
            <p:cNvSpPr/>
            <p:nvPr/>
          </p:nvSpPr>
          <p:spPr>
            <a:xfrm>
              <a:off x="6187329" y="1190370"/>
              <a:ext cx="584986" cy="145540"/>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18000" rtlCol="0" anchor="ctr"/>
            <a:lstStyle/>
            <a:p>
              <a:pPr algn="ctr"/>
              <a:r>
                <a:rPr kumimoji="1" lang="ja-JP" altLang="en-US" sz="800">
                  <a:solidFill>
                    <a:schemeClr val="tx1">
                      <a:lumMod val="65000"/>
                      <a:lumOff val="35000"/>
                    </a:schemeClr>
                  </a:solidFill>
                  <a:latin typeface="+mj-ea"/>
                  <a:ea typeface="+mj-ea"/>
                </a:rPr>
                <a:t>入力</a:t>
              </a:r>
            </a:p>
          </p:txBody>
        </p:sp>
        <p:cxnSp>
          <p:nvCxnSpPr>
            <p:cNvPr id="44" name="コネクタ: カギ線 43">
              <a:extLst>
                <a:ext uri="{FF2B5EF4-FFF2-40B4-BE49-F238E27FC236}">
                  <a16:creationId xmlns:a16="http://schemas.microsoft.com/office/drawing/2014/main" id="{3427FB26-381A-71E0-46B0-34A2B1058BF2}"/>
                </a:ext>
              </a:extLst>
            </p:cNvPr>
            <p:cNvCxnSpPr>
              <a:cxnSpLocks/>
              <a:stCxn id="43" idx="3"/>
              <a:endCxn id="135" idx="3"/>
            </p:cNvCxnSpPr>
            <p:nvPr/>
          </p:nvCxnSpPr>
          <p:spPr>
            <a:xfrm>
              <a:off x="6772315" y="1263140"/>
              <a:ext cx="138177" cy="973346"/>
            </a:xfrm>
            <a:prstGeom prst="bentConnector3">
              <a:avLst>
                <a:gd name="adj1" fmla="val 26544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5" name="コネクタ: カギ線 44">
              <a:extLst>
                <a:ext uri="{FF2B5EF4-FFF2-40B4-BE49-F238E27FC236}">
                  <a16:creationId xmlns:a16="http://schemas.microsoft.com/office/drawing/2014/main" id="{BE9ECC93-2C30-27CA-C97B-DB782ED94C85}"/>
                </a:ext>
              </a:extLst>
            </p:cNvPr>
            <p:cNvCxnSpPr>
              <a:cxnSpLocks/>
              <a:stCxn id="31" idx="3"/>
              <a:endCxn id="43" idx="1"/>
            </p:cNvCxnSpPr>
            <p:nvPr/>
          </p:nvCxnSpPr>
          <p:spPr>
            <a:xfrm flipV="1">
              <a:off x="5381071" y="1263140"/>
              <a:ext cx="806258" cy="147965"/>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46" name="グループ化 45">
              <a:extLst>
                <a:ext uri="{FF2B5EF4-FFF2-40B4-BE49-F238E27FC236}">
                  <a16:creationId xmlns:a16="http://schemas.microsoft.com/office/drawing/2014/main" id="{87ABBAC0-CC7F-1F5C-6DDF-B6C732BF970E}"/>
                </a:ext>
              </a:extLst>
            </p:cNvPr>
            <p:cNvGrpSpPr/>
            <p:nvPr/>
          </p:nvGrpSpPr>
          <p:grpSpPr>
            <a:xfrm>
              <a:off x="5354140" y="1170218"/>
              <a:ext cx="433862" cy="414998"/>
              <a:chOff x="3479504" y="1605487"/>
              <a:chExt cx="394420" cy="377271"/>
            </a:xfrm>
          </p:grpSpPr>
          <p:pic>
            <p:nvPicPr>
              <p:cNvPr id="47" name="Picture 14" descr="GAS（Google Apps Script）を使ってみましょう | utelecon">
                <a:extLst>
                  <a:ext uri="{FF2B5EF4-FFF2-40B4-BE49-F238E27FC236}">
                    <a16:creationId xmlns:a16="http://schemas.microsoft.com/office/drawing/2014/main" id="{49E7F903-DAE9-376C-5BB4-CAAFE60A0F5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47139" y="1719484"/>
                <a:ext cx="263274" cy="263274"/>
              </a:xfrm>
              <a:prstGeom prst="rect">
                <a:avLst/>
              </a:prstGeom>
              <a:noFill/>
              <a:extLst>
                <a:ext uri="{909E8E84-426E-40DD-AFC4-6F175D3DCCD1}">
                  <a14:hiddenFill xmlns:a14="http://schemas.microsoft.com/office/drawing/2010/main">
                    <a:solidFill>
                      <a:srgbClr val="FFFFFF"/>
                    </a:solidFill>
                  </a14:hiddenFill>
                </a:ext>
              </a:extLst>
            </p:spPr>
          </p:pic>
          <p:sp>
            <p:nvSpPr>
              <p:cNvPr id="48" name="テキスト ボックス 47">
                <a:extLst>
                  <a:ext uri="{FF2B5EF4-FFF2-40B4-BE49-F238E27FC236}">
                    <a16:creationId xmlns:a16="http://schemas.microsoft.com/office/drawing/2014/main" id="{55525860-B147-359E-9843-BD6E8FA0872B}"/>
                  </a:ext>
                </a:extLst>
              </p:cNvPr>
              <p:cNvSpPr txBox="1"/>
              <p:nvPr/>
            </p:nvSpPr>
            <p:spPr>
              <a:xfrm>
                <a:off x="3479504" y="1605487"/>
                <a:ext cx="394420" cy="176583"/>
              </a:xfrm>
              <a:prstGeom prst="rect">
                <a:avLst/>
              </a:prstGeom>
              <a:noFill/>
            </p:spPr>
            <p:txBody>
              <a:bodyPr wrap="none" rtlCol="0">
                <a:spAutoFit/>
              </a:bodyPr>
              <a:lstStyle/>
              <a:p>
                <a:pPr algn="ctr"/>
                <a:r>
                  <a:rPr kumimoji="1" lang="en-US" altLang="ja-JP" sz="800">
                    <a:solidFill>
                      <a:schemeClr val="tx1">
                        <a:lumMod val="65000"/>
                        <a:lumOff val="35000"/>
                      </a:schemeClr>
                    </a:solidFill>
                    <a:latin typeface="+mj-ea"/>
                    <a:ea typeface="+mj-ea"/>
                  </a:rPr>
                  <a:t>GAS</a:t>
                </a:r>
                <a:r>
                  <a:rPr kumimoji="1" lang="ja-JP" altLang="en-US" sz="800">
                    <a:solidFill>
                      <a:schemeClr val="tx1">
                        <a:lumMod val="65000"/>
                        <a:lumOff val="35000"/>
                      </a:schemeClr>
                    </a:solidFill>
                    <a:latin typeface="+mj-ea"/>
                    <a:ea typeface="+mj-ea"/>
                  </a:rPr>
                  <a:t>①</a:t>
                </a:r>
                <a:endParaRPr kumimoji="1" lang="en-US" altLang="ja-JP" sz="800">
                  <a:solidFill>
                    <a:schemeClr val="tx1">
                      <a:lumMod val="65000"/>
                      <a:lumOff val="35000"/>
                    </a:schemeClr>
                  </a:solidFill>
                  <a:latin typeface="+mj-ea"/>
                  <a:ea typeface="+mj-ea"/>
                </a:endParaRPr>
              </a:p>
            </p:txBody>
          </p:sp>
        </p:grpSp>
        <p:cxnSp>
          <p:nvCxnSpPr>
            <p:cNvPr id="49" name="直線矢印コネクタ 48">
              <a:extLst>
                <a:ext uri="{FF2B5EF4-FFF2-40B4-BE49-F238E27FC236}">
                  <a16:creationId xmlns:a16="http://schemas.microsoft.com/office/drawing/2014/main" id="{6716BE23-4BB0-9D45-B773-77D3FD689705}"/>
                </a:ext>
              </a:extLst>
            </p:cNvPr>
            <p:cNvCxnSpPr>
              <a:cxnSpLocks/>
              <a:stCxn id="22" idx="2"/>
              <a:endCxn id="23" idx="0"/>
            </p:cNvCxnSpPr>
            <p:nvPr/>
          </p:nvCxnSpPr>
          <p:spPr>
            <a:xfrm>
              <a:off x="438920" y="944979"/>
              <a:ext cx="0" cy="911883"/>
            </a:xfrm>
            <a:prstGeom prst="straightConnector1">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0" name="コネクタ: カギ線 49">
              <a:extLst>
                <a:ext uri="{FF2B5EF4-FFF2-40B4-BE49-F238E27FC236}">
                  <a16:creationId xmlns:a16="http://schemas.microsoft.com/office/drawing/2014/main" id="{BA011119-CBE7-3F7A-C425-11E229D5EE3C}"/>
                </a:ext>
              </a:extLst>
            </p:cNvPr>
            <p:cNvCxnSpPr>
              <a:cxnSpLocks/>
              <a:stCxn id="189" idx="3"/>
              <a:endCxn id="18" idx="1"/>
            </p:cNvCxnSpPr>
            <p:nvPr/>
          </p:nvCxnSpPr>
          <p:spPr>
            <a:xfrm>
              <a:off x="5381071" y="3758074"/>
              <a:ext cx="606010" cy="1304"/>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pic>
          <p:nvPicPr>
            <p:cNvPr id="51" name="Picture 10" descr="PNGとSVGの Googleスプレッドシート カラーアイコン">
              <a:extLst>
                <a:ext uri="{FF2B5EF4-FFF2-40B4-BE49-F238E27FC236}">
                  <a16:creationId xmlns:a16="http://schemas.microsoft.com/office/drawing/2014/main" id="{E4C73E3C-2688-FACE-384F-2C4F5DEE769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76526" y="1013990"/>
              <a:ext cx="197275" cy="18567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PNGとSVGの Googleスプレッドシート カラーアイコン">
              <a:extLst>
                <a:ext uri="{FF2B5EF4-FFF2-40B4-BE49-F238E27FC236}">
                  <a16:creationId xmlns:a16="http://schemas.microsoft.com/office/drawing/2014/main" id="{4828557F-A982-E681-580A-87ECE0531BE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76526" y="1405661"/>
              <a:ext cx="197275" cy="185670"/>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コネクタ: カギ線 55">
              <a:extLst>
                <a:ext uri="{FF2B5EF4-FFF2-40B4-BE49-F238E27FC236}">
                  <a16:creationId xmlns:a16="http://schemas.microsoft.com/office/drawing/2014/main" id="{7711504C-F964-8A1A-94FC-A2A7FEC98B6D}"/>
                </a:ext>
              </a:extLst>
            </p:cNvPr>
            <p:cNvCxnSpPr>
              <a:cxnSpLocks/>
            </p:cNvCxnSpPr>
            <p:nvPr/>
          </p:nvCxnSpPr>
          <p:spPr>
            <a:xfrm>
              <a:off x="8220618" y="4390346"/>
              <a:ext cx="152793" cy="206606"/>
            </a:xfrm>
            <a:prstGeom prst="bentConnector2">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57" name="コネクタ: カギ線 56">
              <a:extLst>
                <a:ext uri="{FF2B5EF4-FFF2-40B4-BE49-F238E27FC236}">
                  <a16:creationId xmlns:a16="http://schemas.microsoft.com/office/drawing/2014/main" id="{DD9C925A-A5B6-95CD-0DCD-4B8FE0401835}"/>
                </a:ext>
              </a:extLst>
            </p:cNvPr>
            <p:cNvCxnSpPr>
              <a:cxnSpLocks/>
              <a:stCxn id="38" idx="3"/>
              <a:endCxn id="108" idx="2"/>
            </p:cNvCxnSpPr>
            <p:nvPr/>
          </p:nvCxnSpPr>
          <p:spPr>
            <a:xfrm flipV="1">
              <a:off x="8592203" y="4507531"/>
              <a:ext cx="241630" cy="286397"/>
            </a:xfrm>
            <a:prstGeom prst="bentConnector2">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BB5F527D-86F9-9C26-C9F7-BD0674CAC09D}"/>
                </a:ext>
              </a:extLst>
            </p:cNvPr>
            <p:cNvSpPr txBox="1"/>
            <p:nvPr/>
          </p:nvSpPr>
          <p:spPr>
            <a:xfrm>
              <a:off x="-4239" y="999769"/>
              <a:ext cx="443979" cy="416230"/>
            </a:xfrm>
            <a:prstGeom prst="rect">
              <a:avLst/>
            </a:prstGeom>
            <a:noFill/>
          </p:spPr>
          <p:txBody>
            <a:bodyPr wrap="none" rtlCol="0">
              <a:spAutoFit/>
            </a:bodyPr>
            <a:lstStyle/>
            <a:p>
              <a:r>
                <a:rPr kumimoji="1" lang="ja-JP" altLang="en-US" sz="800">
                  <a:solidFill>
                    <a:schemeClr val="tx1">
                      <a:lumMod val="65000"/>
                      <a:lumOff val="35000"/>
                    </a:schemeClr>
                  </a:solidFill>
                  <a:latin typeface="+mj-ea"/>
                  <a:ea typeface="+mj-ea"/>
                </a:rPr>
                <a:t>メール</a:t>
              </a:r>
              <a:endParaRPr kumimoji="1" lang="en-US" altLang="ja-JP" sz="800">
                <a:solidFill>
                  <a:schemeClr val="tx1">
                    <a:lumMod val="65000"/>
                    <a:lumOff val="35000"/>
                  </a:schemeClr>
                </a:solidFill>
                <a:latin typeface="+mj-ea"/>
                <a:ea typeface="+mj-ea"/>
              </a:endParaRPr>
            </a:p>
            <a:p>
              <a:r>
                <a:rPr kumimoji="1" lang="en-US" altLang="ja-JP" sz="800">
                  <a:solidFill>
                    <a:schemeClr val="tx1">
                      <a:lumMod val="65000"/>
                      <a:lumOff val="35000"/>
                    </a:schemeClr>
                  </a:solidFill>
                  <a:latin typeface="+mj-ea"/>
                  <a:ea typeface="+mj-ea"/>
                </a:rPr>
                <a:t>BtoB</a:t>
              </a:r>
            </a:p>
            <a:p>
              <a:r>
                <a:rPr kumimoji="1" lang="ja-JP" altLang="en-US" sz="800">
                  <a:solidFill>
                    <a:schemeClr val="tx1">
                      <a:lumMod val="65000"/>
                      <a:lumOff val="35000"/>
                    </a:schemeClr>
                  </a:solidFill>
                  <a:latin typeface="+mj-ea"/>
                  <a:ea typeface="+mj-ea"/>
                </a:rPr>
                <a:t>納付書</a:t>
              </a:r>
              <a:endParaRPr kumimoji="1" lang="en-US" altLang="ja-JP" sz="800">
                <a:solidFill>
                  <a:schemeClr val="tx1">
                    <a:lumMod val="65000"/>
                    <a:lumOff val="35000"/>
                  </a:schemeClr>
                </a:solidFill>
                <a:latin typeface="+mj-ea"/>
                <a:ea typeface="+mj-ea"/>
              </a:endParaRPr>
            </a:p>
          </p:txBody>
        </p:sp>
        <p:sp>
          <p:nvSpPr>
            <p:cNvPr id="62" name="フローチャート: 処理 61">
              <a:extLst>
                <a:ext uri="{FF2B5EF4-FFF2-40B4-BE49-F238E27FC236}">
                  <a16:creationId xmlns:a16="http://schemas.microsoft.com/office/drawing/2014/main" id="{262B5E7B-670D-B7BC-A425-35681EC9FE18}"/>
                </a:ext>
              </a:extLst>
            </p:cNvPr>
            <p:cNvSpPr/>
            <p:nvPr/>
          </p:nvSpPr>
          <p:spPr>
            <a:xfrm>
              <a:off x="4330028" y="444822"/>
              <a:ext cx="4318836" cy="505145"/>
            </a:xfrm>
            <a:prstGeom prst="flowChartProcess">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rtlCol="0" anchor="t"/>
            <a:lstStyle/>
            <a:p>
              <a:pPr algn="ctr"/>
              <a:r>
                <a:rPr kumimoji="1" lang="en-US" altLang="ja-JP" sz="800">
                  <a:solidFill>
                    <a:schemeClr val="tx1">
                      <a:lumMod val="65000"/>
                      <a:lumOff val="35000"/>
                    </a:schemeClr>
                  </a:solidFill>
                  <a:latin typeface="+mj-ea"/>
                  <a:ea typeface="+mj-ea"/>
                </a:rPr>
                <a:t>Google</a:t>
              </a:r>
            </a:p>
            <a:p>
              <a:pPr algn="ctr"/>
              <a:r>
                <a:rPr kumimoji="1" lang="ja-JP" altLang="en-US" sz="800">
                  <a:solidFill>
                    <a:schemeClr val="tx1">
                      <a:lumMod val="65000"/>
                      <a:lumOff val="35000"/>
                    </a:schemeClr>
                  </a:solidFill>
                  <a:latin typeface="+mj-ea"/>
                  <a:ea typeface="+mj-ea"/>
                </a:rPr>
                <a:t>ドライブ</a:t>
              </a:r>
            </a:p>
          </p:txBody>
        </p:sp>
        <p:sp>
          <p:nvSpPr>
            <p:cNvPr id="63" name="フローチャート: 処理 62">
              <a:extLst>
                <a:ext uri="{FF2B5EF4-FFF2-40B4-BE49-F238E27FC236}">
                  <a16:creationId xmlns:a16="http://schemas.microsoft.com/office/drawing/2014/main" id="{1421E7F9-DBE0-0682-3817-57CF1B3BF25C}"/>
                </a:ext>
              </a:extLst>
            </p:cNvPr>
            <p:cNvSpPr/>
            <p:nvPr/>
          </p:nvSpPr>
          <p:spPr>
            <a:xfrm>
              <a:off x="4524593" y="576870"/>
              <a:ext cx="1008000" cy="311975"/>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18000" rtlCol="0" anchor="ctr"/>
            <a:lstStyle/>
            <a:p>
              <a:pPr algn="ctr"/>
              <a:r>
                <a:rPr kumimoji="1" lang="ja-JP" altLang="en-US" sz="800">
                  <a:solidFill>
                    <a:schemeClr val="tx1">
                      <a:lumMod val="65000"/>
                      <a:lumOff val="35000"/>
                    </a:schemeClr>
                  </a:solidFill>
                  <a:latin typeface="+mj-ea"/>
                  <a:ea typeface="+mj-ea"/>
                </a:rPr>
                <a:t>見積書等格納フォルダ</a:t>
              </a:r>
              <a:r>
                <a:rPr kumimoji="1" lang="en-US" altLang="ja-JP" sz="800">
                  <a:solidFill>
                    <a:schemeClr val="tx1">
                      <a:lumMod val="65000"/>
                      <a:lumOff val="35000"/>
                    </a:schemeClr>
                  </a:solidFill>
                  <a:latin typeface="+mj-ea"/>
                  <a:ea typeface="+mj-ea"/>
                </a:rPr>
                <a:t>(AppSheet</a:t>
              </a:r>
              <a:r>
                <a:rPr kumimoji="1" lang="ja-JP" altLang="en-US" sz="800">
                  <a:solidFill>
                    <a:schemeClr val="tx1">
                      <a:lumMod val="65000"/>
                      <a:lumOff val="35000"/>
                    </a:schemeClr>
                  </a:solidFill>
                  <a:latin typeface="+mj-ea"/>
                  <a:ea typeface="+mj-ea"/>
                </a:rPr>
                <a:t>連携</a:t>
              </a:r>
              <a:r>
                <a:rPr kumimoji="1" lang="en-US" altLang="ja-JP" sz="800">
                  <a:solidFill>
                    <a:schemeClr val="tx1">
                      <a:lumMod val="65000"/>
                      <a:lumOff val="35000"/>
                    </a:schemeClr>
                  </a:solidFill>
                  <a:latin typeface="+mj-ea"/>
                  <a:ea typeface="+mj-ea"/>
                </a:rPr>
                <a:t>)</a:t>
              </a:r>
              <a:endParaRPr kumimoji="1" lang="ja-JP" altLang="en-US" sz="800">
                <a:solidFill>
                  <a:schemeClr val="tx1">
                    <a:lumMod val="65000"/>
                    <a:lumOff val="35000"/>
                  </a:schemeClr>
                </a:solidFill>
                <a:latin typeface="+mj-ea"/>
                <a:ea typeface="+mj-ea"/>
              </a:endParaRPr>
            </a:p>
          </p:txBody>
        </p:sp>
        <p:sp>
          <p:nvSpPr>
            <p:cNvPr id="64" name="フローチャート: 処理 63">
              <a:extLst>
                <a:ext uri="{FF2B5EF4-FFF2-40B4-BE49-F238E27FC236}">
                  <a16:creationId xmlns:a16="http://schemas.microsoft.com/office/drawing/2014/main" id="{E86ACD33-AF8F-BFB0-C81E-167D3CAFA4DC}"/>
                </a:ext>
              </a:extLst>
            </p:cNvPr>
            <p:cNvSpPr/>
            <p:nvPr/>
          </p:nvSpPr>
          <p:spPr>
            <a:xfrm>
              <a:off x="7643927" y="560252"/>
              <a:ext cx="856478" cy="311975"/>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18000" rtlCol="0" anchor="ctr"/>
            <a:lstStyle/>
            <a:p>
              <a:pPr algn="ctr"/>
              <a:r>
                <a:rPr kumimoji="1" lang="ja-JP" altLang="en-US" sz="800">
                  <a:solidFill>
                    <a:schemeClr val="tx1">
                      <a:lumMod val="65000"/>
                      <a:lumOff val="35000"/>
                    </a:schemeClr>
                  </a:solidFill>
                  <a:latin typeface="+mj-ea"/>
                  <a:ea typeface="+mj-ea"/>
                </a:rPr>
                <a:t>各領域の見積書</a:t>
              </a:r>
              <a:endParaRPr kumimoji="1" lang="en-US" altLang="ja-JP" sz="800">
                <a:solidFill>
                  <a:schemeClr val="tx1">
                    <a:lumMod val="65000"/>
                    <a:lumOff val="35000"/>
                  </a:schemeClr>
                </a:solidFill>
                <a:latin typeface="+mj-ea"/>
                <a:ea typeface="+mj-ea"/>
              </a:endParaRPr>
            </a:p>
            <a:p>
              <a:pPr algn="ctr"/>
              <a:r>
                <a:rPr kumimoji="1" lang="ja-JP" altLang="en-US" sz="800">
                  <a:solidFill>
                    <a:schemeClr val="tx1">
                      <a:lumMod val="65000"/>
                      <a:lumOff val="35000"/>
                    </a:schemeClr>
                  </a:solidFill>
                  <a:latin typeface="+mj-ea"/>
                  <a:ea typeface="+mj-ea"/>
                </a:rPr>
                <a:t>格納フォルダ</a:t>
              </a:r>
            </a:p>
          </p:txBody>
        </p:sp>
        <p:cxnSp>
          <p:nvCxnSpPr>
            <p:cNvPr id="67" name="コネクタ: カギ線 66">
              <a:extLst>
                <a:ext uri="{FF2B5EF4-FFF2-40B4-BE49-F238E27FC236}">
                  <a16:creationId xmlns:a16="http://schemas.microsoft.com/office/drawing/2014/main" id="{8E8128BC-5298-7BC5-43BD-DDAD86376EF5}"/>
                </a:ext>
              </a:extLst>
            </p:cNvPr>
            <p:cNvCxnSpPr>
              <a:cxnSpLocks/>
              <a:stCxn id="63" idx="3"/>
              <a:endCxn id="64" idx="1"/>
            </p:cNvCxnSpPr>
            <p:nvPr/>
          </p:nvCxnSpPr>
          <p:spPr>
            <a:xfrm flipV="1">
              <a:off x="5532593" y="716240"/>
              <a:ext cx="2111334" cy="16618"/>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pic>
          <p:nvPicPr>
            <p:cNvPr id="70" name="Picture 12">
              <a:extLst>
                <a:ext uri="{FF2B5EF4-FFF2-40B4-BE49-F238E27FC236}">
                  <a16:creationId xmlns:a16="http://schemas.microsoft.com/office/drawing/2014/main" id="{28473907-8E45-6295-3FD4-BD490A702F1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4092" y="482585"/>
              <a:ext cx="197275" cy="185670"/>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グループ化 73">
              <a:extLst>
                <a:ext uri="{FF2B5EF4-FFF2-40B4-BE49-F238E27FC236}">
                  <a16:creationId xmlns:a16="http://schemas.microsoft.com/office/drawing/2014/main" id="{75596F33-0BC5-4ABE-0ED7-D39AB94D43E2}"/>
                </a:ext>
              </a:extLst>
            </p:cNvPr>
            <p:cNvGrpSpPr/>
            <p:nvPr/>
          </p:nvGrpSpPr>
          <p:grpSpPr>
            <a:xfrm>
              <a:off x="7023797" y="469322"/>
              <a:ext cx="433862" cy="414998"/>
              <a:chOff x="3479508" y="1605487"/>
              <a:chExt cx="394420" cy="377271"/>
            </a:xfrm>
          </p:grpSpPr>
          <p:pic>
            <p:nvPicPr>
              <p:cNvPr id="75" name="Picture 14" descr="GAS（Google Apps Script）を使ってみましょう | utelecon">
                <a:extLst>
                  <a:ext uri="{FF2B5EF4-FFF2-40B4-BE49-F238E27FC236}">
                    <a16:creationId xmlns:a16="http://schemas.microsoft.com/office/drawing/2014/main" id="{738C4745-4D20-E265-3BA5-85D58BAEE1BE}"/>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47139" y="1719484"/>
                <a:ext cx="263274" cy="263274"/>
              </a:xfrm>
              <a:prstGeom prst="rect">
                <a:avLst/>
              </a:prstGeom>
              <a:noFill/>
              <a:extLst>
                <a:ext uri="{909E8E84-426E-40DD-AFC4-6F175D3DCCD1}">
                  <a14:hiddenFill xmlns:a14="http://schemas.microsoft.com/office/drawing/2010/main">
                    <a:solidFill>
                      <a:srgbClr val="FFFFFF"/>
                    </a:solidFill>
                  </a14:hiddenFill>
                </a:ext>
              </a:extLst>
            </p:spPr>
          </p:pic>
          <p:sp>
            <p:nvSpPr>
              <p:cNvPr id="76" name="テキスト ボックス 75">
                <a:extLst>
                  <a:ext uri="{FF2B5EF4-FFF2-40B4-BE49-F238E27FC236}">
                    <a16:creationId xmlns:a16="http://schemas.microsoft.com/office/drawing/2014/main" id="{07EBE882-D6CA-DBAC-A055-363686765876}"/>
                  </a:ext>
                </a:extLst>
              </p:cNvPr>
              <p:cNvSpPr txBox="1"/>
              <p:nvPr/>
            </p:nvSpPr>
            <p:spPr>
              <a:xfrm>
                <a:off x="3479508" y="1605487"/>
                <a:ext cx="394420" cy="176583"/>
              </a:xfrm>
              <a:prstGeom prst="rect">
                <a:avLst/>
              </a:prstGeom>
              <a:noFill/>
            </p:spPr>
            <p:txBody>
              <a:bodyPr wrap="none" rtlCol="0">
                <a:spAutoFit/>
              </a:bodyPr>
              <a:lstStyle/>
              <a:p>
                <a:pPr algn="ctr"/>
                <a:r>
                  <a:rPr kumimoji="1" lang="en-US" altLang="ja-JP" sz="800">
                    <a:solidFill>
                      <a:schemeClr val="tx1">
                        <a:lumMod val="65000"/>
                        <a:lumOff val="35000"/>
                      </a:schemeClr>
                    </a:solidFill>
                    <a:latin typeface="+mj-ea"/>
                    <a:ea typeface="+mj-ea"/>
                  </a:rPr>
                  <a:t>GAS</a:t>
                </a:r>
                <a:r>
                  <a:rPr kumimoji="1" lang="ja-JP" altLang="en-US" sz="800">
                    <a:solidFill>
                      <a:schemeClr val="tx1">
                        <a:lumMod val="65000"/>
                        <a:lumOff val="35000"/>
                      </a:schemeClr>
                    </a:solidFill>
                    <a:latin typeface="+mj-ea"/>
                    <a:ea typeface="+mj-ea"/>
                  </a:rPr>
                  <a:t>①</a:t>
                </a:r>
                <a:endParaRPr kumimoji="1" lang="en-US" altLang="ja-JP" sz="800">
                  <a:solidFill>
                    <a:schemeClr val="tx1">
                      <a:lumMod val="65000"/>
                      <a:lumOff val="35000"/>
                    </a:schemeClr>
                  </a:solidFill>
                  <a:latin typeface="+mj-ea"/>
                  <a:ea typeface="+mj-ea"/>
                </a:endParaRPr>
              </a:p>
            </p:txBody>
          </p:sp>
        </p:grpSp>
        <p:grpSp>
          <p:nvGrpSpPr>
            <p:cNvPr id="77" name="グループ化 76">
              <a:extLst>
                <a:ext uri="{FF2B5EF4-FFF2-40B4-BE49-F238E27FC236}">
                  <a16:creationId xmlns:a16="http://schemas.microsoft.com/office/drawing/2014/main" id="{DF58D724-F79D-9994-C901-824233DDADE2}"/>
                </a:ext>
              </a:extLst>
            </p:cNvPr>
            <p:cNvGrpSpPr/>
            <p:nvPr/>
          </p:nvGrpSpPr>
          <p:grpSpPr>
            <a:xfrm>
              <a:off x="6780750" y="4633132"/>
              <a:ext cx="597101" cy="217582"/>
              <a:chOff x="3547139" y="1719484"/>
              <a:chExt cx="722493" cy="263274"/>
            </a:xfrm>
          </p:grpSpPr>
          <p:pic>
            <p:nvPicPr>
              <p:cNvPr id="80" name="Picture 14" descr="GAS（Google Apps Script）を使ってみましょう | utelecon">
                <a:extLst>
                  <a:ext uri="{FF2B5EF4-FFF2-40B4-BE49-F238E27FC236}">
                    <a16:creationId xmlns:a16="http://schemas.microsoft.com/office/drawing/2014/main" id="{4A90D3D8-2786-E491-49FC-6A86F7926F83}"/>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47139" y="1719484"/>
                <a:ext cx="263274" cy="263274"/>
              </a:xfrm>
              <a:prstGeom prst="rect">
                <a:avLst/>
              </a:prstGeom>
              <a:noFill/>
              <a:extLst>
                <a:ext uri="{909E8E84-426E-40DD-AFC4-6F175D3DCCD1}">
                  <a14:hiddenFill xmlns:a14="http://schemas.microsoft.com/office/drawing/2010/main">
                    <a:solidFill>
                      <a:srgbClr val="FFFFFF"/>
                    </a:solidFill>
                  </a14:hiddenFill>
                </a:ext>
              </a:extLst>
            </p:spPr>
          </p:pic>
          <p:sp>
            <p:nvSpPr>
              <p:cNvPr id="81" name="テキスト ボックス 80">
                <a:extLst>
                  <a:ext uri="{FF2B5EF4-FFF2-40B4-BE49-F238E27FC236}">
                    <a16:creationId xmlns:a16="http://schemas.microsoft.com/office/drawing/2014/main" id="{528A566C-21EC-CB65-2F55-71FB757BC5E4}"/>
                  </a:ext>
                </a:extLst>
              </p:cNvPr>
              <p:cNvSpPr txBox="1"/>
              <p:nvPr/>
            </p:nvSpPr>
            <p:spPr>
              <a:xfrm>
                <a:off x="3744659" y="1744319"/>
                <a:ext cx="524973" cy="235031"/>
              </a:xfrm>
              <a:prstGeom prst="rect">
                <a:avLst/>
              </a:prstGeom>
              <a:noFill/>
            </p:spPr>
            <p:txBody>
              <a:bodyPr wrap="none" rtlCol="0">
                <a:spAutoFit/>
              </a:bodyPr>
              <a:lstStyle/>
              <a:p>
                <a:pPr algn="ctr"/>
                <a:r>
                  <a:rPr kumimoji="1" lang="en-US" altLang="ja-JP" sz="800">
                    <a:solidFill>
                      <a:schemeClr val="tx1">
                        <a:lumMod val="65000"/>
                        <a:lumOff val="35000"/>
                      </a:schemeClr>
                    </a:solidFill>
                    <a:latin typeface="+mj-ea"/>
                    <a:ea typeface="+mj-ea"/>
                  </a:rPr>
                  <a:t>GAS</a:t>
                </a:r>
                <a:r>
                  <a:rPr kumimoji="1" lang="ja-JP" altLang="en-US" sz="800">
                    <a:solidFill>
                      <a:schemeClr val="tx1">
                        <a:lumMod val="65000"/>
                        <a:lumOff val="35000"/>
                      </a:schemeClr>
                    </a:solidFill>
                    <a:latin typeface="+mj-ea"/>
                    <a:ea typeface="+mj-ea"/>
                  </a:rPr>
                  <a:t>③</a:t>
                </a:r>
                <a:endParaRPr kumimoji="1" lang="en-US" altLang="ja-JP" sz="800">
                  <a:solidFill>
                    <a:schemeClr val="tx1">
                      <a:lumMod val="65000"/>
                      <a:lumOff val="35000"/>
                    </a:schemeClr>
                  </a:solidFill>
                  <a:latin typeface="+mj-ea"/>
                  <a:ea typeface="+mj-ea"/>
                </a:endParaRPr>
              </a:p>
            </p:txBody>
          </p:sp>
        </p:grpSp>
        <p:pic>
          <p:nvPicPr>
            <p:cNvPr id="82" name="Picture 10" descr="PNGとSVGの Googleスプレッドシート カラーアイコン">
              <a:extLst>
                <a:ext uri="{FF2B5EF4-FFF2-40B4-BE49-F238E27FC236}">
                  <a16:creationId xmlns:a16="http://schemas.microsoft.com/office/drawing/2014/main" id="{F73B04D1-A4A4-603F-3B79-60B26892F89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61931" y="1845745"/>
              <a:ext cx="262573" cy="247127"/>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グループ化 85">
              <a:extLst>
                <a:ext uri="{FF2B5EF4-FFF2-40B4-BE49-F238E27FC236}">
                  <a16:creationId xmlns:a16="http://schemas.microsoft.com/office/drawing/2014/main" id="{BE168D15-DA13-FD19-96BF-46DCBA584829}"/>
                </a:ext>
              </a:extLst>
            </p:cNvPr>
            <p:cNvGrpSpPr/>
            <p:nvPr/>
          </p:nvGrpSpPr>
          <p:grpSpPr>
            <a:xfrm>
              <a:off x="6941883" y="1744270"/>
              <a:ext cx="433861" cy="352287"/>
              <a:chOff x="3442767" y="1719484"/>
              <a:chExt cx="524971" cy="426269"/>
            </a:xfrm>
          </p:grpSpPr>
          <p:pic>
            <p:nvPicPr>
              <p:cNvPr id="87" name="Picture 14" descr="GAS（Google Apps Script）を使ってみましょう | utelecon">
                <a:extLst>
                  <a:ext uri="{FF2B5EF4-FFF2-40B4-BE49-F238E27FC236}">
                    <a16:creationId xmlns:a16="http://schemas.microsoft.com/office/drawing/2014/main" id="{8F3BADCE-CA66-C9F6-167C-6BF08C5D1D0D}"/>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47139" y="1719484"/>
                <a:ext cx="263274" cy="263274"/>
              </a:xfrm>
              <a:prstGeom prst="rect">
                <a:avLst/>
              </a:prstGeom>
              <a:noFill/>
              <a:extLst>
                <a:ext uri="{909E8E84-426E-40DD-AFC4-6F175D3DCCD1}">
                  <a14:hiddenFill xmlns:a14="http://schemas.microsoft.com/office/drawing/2010/main">
                    <a:solidFill>
                      <a:srgbClr val="FFFFFF"/>
                    </a:solidFill>
                  </a14:hiddenFill>
                </a:ext>
              </a:extLst>
            </p:spPr>
          </p:pic>
          <p:sp>
            <p:nvSpPr>
              <p:cNvPr id="88" name="テキスト ボックス 87">
                <a:extLst>
                  <a:ext uri="{FF2B5EF4-FFF2-40B4-BE49-F238E27FC236}">
                    <a16:creationId xmlns:a16="http://schemas.microsoft.com/office/drawing/2014/main" id="{2C82B874-91C7-9D62-C18B-132A179E3CBD}"/>
                  </a:ext>
                </a:extLst>
              </p:cNvPr>
              <p:cNvSpPr txBox="1"/>
              <p:nvPr/>
            </p:nvSpPr>
            <p:spPr>
              <a:xfrm>
                <a:off x="3442767" y="1910720"/>
                <a:ext cx="524971" cy="235033"/>
              </a:xfrm>
              <a:prstGeom prst="rect">
                <a:avLst/>
              </a:prstGeom>
              <a:noFill/>
            </p:spPr>
            <p:txBody>
              <a:bodyPr wrap="none" rtlCol="0">
                <a:spAutoFit/>
              </a:bodyPr>
              <a:lstStyle/>
              <a:p>
                <a:pPr algn="ctr"/>
                <a:r>
                  <a:rPr kumimoji="1" lang="en-US" altLang="ja-JP" sz="800">
                    <a:solidFill>
                      <a:schemeClr val="tx1">
                        <a:lumMod val="65000"/>
                        <a:lumOff val="35000"/>
                      </a:schemeClr>
                    </a:solidFill>
                    <a:latin typeface="+mj-ea"/>
                    <a:ea typeface="+mj-ea"/>
                  </a:rPr>
                  <a:t>GAS</a:t>
                </a:r>
                <a:r>
                  <a:rPr kumimoji="1" lang="ja-JP" altLang="en-US" sz="800">
                    <a:solidFill>
                      <a:schemeClr val="tx1">
                        <a:lumMod val="65000"/>
                        <a:lumOff val="35000"/>
                      </a:schemeClr>
                    </a:solidFill>
                    <a:latin typeface="+mj-ea"/>
                    <a:ea typeface="+mj-ea"/>
                  </a:rPr>
                  <a:t>②</a:t>
                </a:r>
                <a:endParaRPr kumimoji="1" lang="en-US" altLang="ja-JP" sz="800">
                  <a:solidFill>
                    <a:schemeClr val="tx1">
                      <a:lumMod val="65000"/>
                      <a:lumOff val="35000"/>
                    </a:schemeClr>
                  </a:solidFill>
                  <a:latin typeface="+mj-ea"/>
                  <a:ea typeface="+mj-ea"/>
                </a:endParaRPr>
              </a:p>
            </p:txBody>
          </p:sp>
        </p:grpSp>
        <p:sp>
          <p:nvSpPr>
            <p:cNvPr id="90" name="テキスト ボックス 89">
              <a:extLst>
                <a:ext uri="{FF2B5EF4-FFF2-40B4-BE49-F238E27FC236}">
                  <a16:creationId xmlns:a16="http://schemas.microsoft.com/office/drawing/2014/main" id="{E12F02CC-8F86-BF9F-AAD7-AC42D670EB27}"/>
                </a:ext>
              </a:extLst>
            </p:cNvPr>
            <p:cNvSpPr txBox="1"/>
            <p:nvPr/>
          </p:nvSpPr>
          <p:spPr>
            <a:xfrm>
              <a:off x="7302798" y="1299211"/>
              <a:ext cx="351483" cy="194241"/>
            </a:xfrm>
            <a:prstGeom prst="rect">
              <a:avLst/>
            </a:prstGeom>
            <a:noFill/>
          </p:spPr>
          <p:txBody>
            <a:bodyPr wrap="none" rtlCol="0">
              <a:spAutoFit/>
            </a:bodyPr>
            <a:lstStyle/>
            <a:p>
              <a:r>
                <a:rPr kumimoji="1" lang="ja-JP" altLang="en-US" sz="800">
                  <a:solidFill>
                    <a:schemeClr val="tx1">
                      <a:lumMod val="65000"/>
                      <a:lumOff val="35000"/>
                    </a:schemeClr>
                  </a:solidFill>
                  <a:latin typeface="+mj-ea"/>
                  <a:ea typeface="+mj-ea"/>
                </a:rPr>
                <a:t>入力</a:t>
              </a:r>
              <a:endParaRPr kumimoji="1" lang="en-US" altLang="ja-JP" sz="800">
                <a:solidFill>
                  <a:schemeClr val="tx1">
                    <a:lumMod val="65000"/>
                    <a:lumOff val="35000"/>
                  </a:schemeClr>
                </a:solidFill>
                <a:latin typeface="+mj-ea"/>
                <a:ea typeface="+mj-ea"/>
              </a:endParaRPr>
            </a:p>
          </p:txBody>
        </p:sp>
        <p:pic>
          <p:nvPicPr>
            <p:cNvPr id="91" name="Picture 6">
              <a:extLst>
                <a:ext uri="{FF2B5EF4-FFF2-40B4-BE49-F238E27FC236}">
                  <a16:creationId xmlns:a16="http://schemas.microsoft.com/office/drawing/2014/main" id="{F4BBE766-23FB-B43F-9FBE-25B06F4ED27F}"/>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54146" y="2768146"/>
              <a:ext cx="180545" cy="157180"/>
            </a:xfrm>
            <a:prstGeom prst="rect">
              <a:avLst/>
            </a:prstGeom>
            <a:noFill/>
            <a:extLst>
              <a:ext uri="{909E8E84-426E-40DD-AFC4-6F175D3DCCD1}">
                <a14:hiddenFill xmlns:a14="http://schemas.microsoft.com/office/drawing/2010/main">
                  <a:solidFill>
                    <a:srgbClr val="FFFFFF"/>
                  </a:solidFill>
                </a14:hiddenFill>
              </a:ext>
            </a:extLst>
          </p:spPr>
        </p:pic>
        <p:sp>
          <p:nvSpPr>
            <p:cNvPr id="92" name="フローチャート: 処理 91">
              <a:extLst>
                <a:ext uri="{FF2B5EF4-FFF2-40B4-BE49-F238E27FC236}">
                  <a16:creationId xmlns:a16="http://schemas.microsoft.com/office/drawing/2014/main" id="{222CE344-5CA0-10E8-4417-C1423B3272E0}"/>
                </a:ext>
              </a:extLst>
            </p:cNvPr>
            <p:cNvSpPr/>
            <p:nvPr/>
          </p:nvSpPr>
          <p:spPr>
            <a:xfrm>
              <a:off x="7496557" y="2960928"/>
              <a:ext cx="856479" cy="193713"/>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18000" rtlCol="0" anchor="ctr"/>
            <a:lstStyle/>
            <a:p>
              <a:pPr algn="ctr"/>
              <a:r>
                <a:rPr kumimoji="1" lang="en-US" altLang="ja-JP" sz="800" b="1">
                  <a:solidFill>
                    <a:srgbClr val="FF0000"/>
                  </a:solidFill>
                  <a:latin typeface="+mj-ea"/>
                  <a:ea typeface="+mj-ea"/>
                </a:rPr>
                <a:t>XXX</a:t>
              </a:r>
            </a:p>
          </p:txBody>
        </p:sp>
        <p:sp>
          <p:nvSpPr>
            <p:cNvPr id="93" name="フローチャート: 処理 92">
              <a:extLst>
                <a:ext uri="{FF2B5EF4-FFF2-40B4-BE49-F238E27FC236}">
                  <a16:creationId xmlns:a16="http://schemas.microsoft.com/office/drawing/2014/main" id="{1029F263-68DA-011D-9EF2-B363FD01A077}"/>
                </a:ext>
              </a:extLst>
            </p:cNvPr>
            <p:cNvSpPr/>
            <p:nvPr/>
          </p:nvSpPr>
          <p:spPr>
            <a:xfrm>
              <a:off x="6703928" y="3036762"/>
              <a:ext cx="288000" cy="99405"/>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18000" rtlCol="0" anchor="ctr"/>
            <a:lstStyle/>
            <a:p>
              <a:pPr algn="ctr"/>
              <a:r>
                <a:rPr kumimoji="1" lang="ja-JP" altLang="en-US" sz="800" b="1">
                  <a:solidFill>
                    <a:srgbClr val="FF0000"/>
                  </a:solidFill>
                  <a:latin typeface="+mj-ea"/>
                  <a:ea typeface="+mj-ea"/>
                </a:rPr>
                <a:t>資産</a:t>
              </a:r>
            </a:p>
          </p:txBody>
        </p:sp>
        <p:pic>
          <p:nvPicPr>
            <p:cNvPr id="94" name="Picture 10" descr="PNGとSVGの Googleスプレッドシート カラーアイコン">
              <a:extLst>
                <a:ext uri="{FF2B5EF4-FFF2-40B4-BE49-F238E27FC236}">
                  <a16:creationId xmlns:a16="http://schemas.microsoft.com/office/drawing/2014/main" id="{84B6B607-E879-1D11-D805-056D573F1E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00225" y="2790933"/>
              <a:ext cx="197275" cy="185670"/>
            </a:xfrm>
            <a:prstGeom prst="rect">
              <a:avLst/>
            </a:prstGeom>
            <a:noFill/>
            <a:extLst>
              <a:ext uri="{909E8E84-426E-40DD-AFC4-6F175D3DCCD1}">
                <a14:hiddenFill xmlns:a14="http://schemas.microsoft.com/office/drawing/2010/main">
                  <a:solidFill>
                    <a:srgbClr val="FFFFFF"/>
                  </a:solidFill>
                </a14:hiddenFill>
              </a:ext>
            </a:extLst>
          </p:spPr>
        </p:pic>
        <p:sp>
          <p:nvSpPr>
            <p:cNvPr id="95" name="フローチャート: 処理 94">
              <a:extLst>
                <a:ext uri="{FF2B5EF4-FFF2-40B4-BE49-F238E27FC236}">
                  <a16:creationId xmlns:a16="http://schemas.microsoft.com/office/drawing/2014/main" id="{6AFD8450-7D56-9E11-6FC3-FB6A1CCEDD61}"/>
                </a:ext>
              </a:extLst>
            </p:cNvPr>
            <p:cNvSpPr/>
            <p:nvPr/>
          </p:nvSpPr>
          <p:spPr>
            <a:xfrm>
              <a:off x="6501144" y="3642182"/>
              <a:ext cx="486517" cy="234392"/>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18000" rtlCol="0" anchor="ctr"/>
            <a:lstStyle/>
            <a:p>
              <a:pPr algn="ctr"/>
              <a:r>
                <a:rPr kumimoji="1" lang="en-US" altLang="ja-JP" sz="800">
                  <a:solidFill>
                    <a:schemeClr val="tx1">
                      <a:lumMod val="65000"/>
                      <a:lumOff val="35000"/>
                    </a:schemeClr>
                  </a:solidFill>
                  <a:latin typeface="+mj-ea"/>
                  <a:ea typeface="+mj-ea"/>
                </a:rPr>
                <a:t>RPA</a:t>
              </a:r>
            </a:p>
            <a:p>
              <a:pPr algn="ctr"/>
              <a:r>
                <a:rPr kumimoji="1" lang="ja-JP" altLang="en-US" sz="800">
                  <a:solidFill>
                    <a:schemeClr val="tx1">
                      <a:lumMod val="65000"/>
                      <a:lumOff val="35000"/>
                    </a:schemeClr>
                  </a:solidFill>
                  <a:latin typeface="+mj-ea"/>
                  <a:ea typeface="+mj-ea"/>
                </a:rPr>
                <a:t>ツール</a:t>
              </a:r>
            </a:p>
          </p:txBody>
        </p:sp>
        <p:cxnSp>
          <p:nvCxnSpPr>
            <p:cNvPr id="96" name="コネクタ: カギ線 95">
              <a:extLst>
                <a:ext uri="{FF2B5EF4-FFF2-40B4-BE49-F238E27FC236}">
                  <a16:creationId xmlns:a16="http://schemas.microsoft.com/office/drawing/2014/main" id="{415893B5-3AAC-CFE6-25E1-867DD3EB6C70}"/>
                </a:ext>
              </a:extLst>
            </p:cNvPr>
            <p:cNvCxnSpPr>
              <a:cxnSpLocks/>
              <a:stCxn id="103" idx="3"/>
              <a:endCxn id="155" idx="0"/>
            </p:cNvCxnSpPr>
            <p:nvPr/>
          </p:nvCxnSpPr>
          <p:spPr>
            <a:xfrm>
              <a:off x="8436957" y="3419837"/>
              <a:ext cx="390527" cy="285028"/>
            </a:xfrm>
            <a:prstGeom prst="bentConnector2">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99" name="矢印: 下 98">
              <a:extLst>
                <a:ext uri="{FF2B5EF4-FFF2-40B4-BE49-F238E27FC236}">
                  <a16:creationId xmlns:a16="http://schemas.microsoft.com/office/drawing/2014/main" id="{70E49351-0802-5E8A-16C2-E7FF8FBD669F}"/>
                </a:ext>
              </a:extLst>
            </p:cNvPr>
            <p:cNvSpPr/>
            <p:nvPr/>
          </p:nvSpPr>
          <p:spPr>
            <a:xfrm rot="16200000">
              <a:off x="6771914" y="3033064"/>
              <a:ext cx="956710" cy="242736"/>
            </a:xfrm>
            <a:prstGeom prst="downArrow">
              <a:avLst>
                <a:gd name="adj1" fmla="val 58867"/>
                <a:gd name="adj2" fmla="val 50000"/>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kumimoji="1" lang="ja-JP" altLang="en-US" sz="900">
                <a:solidFill>
                  <a:srgbClr val="FF0000"/>
                </a:solidFill>
              </a:endParaRPr>
            </a:p>
          </p:txBody>
        </p:sp>
        <p:sp>
          <p:nvSpPr>
            <p:cNvPr id="102" name="テキスト ボックス 101">
              <a:extLst>
                <a:ext uri="{FF2B5EF4-FFF2-40B4-BE49-F238E27FC236}">
                  <a16:creationId xmlns:a16="http://schemas.microsoft.com/office/drawing/2014/main" id="{EF089622-0330-AAAA-2E26-79B4DA1DEDB3}"/>
                </a:ext>
              </a:extLst>
            </p:cNvPr>
            <p:cNvSpPr txBox="1"/>
            <p:nvPr/>
          </p:nvSpPr>
          <p:spPr>
            <a:xfrm>
              <a:off x="7077415" y="3015746"/>
              <a:ext cx="311071" cy="262877"/>
            </a:xfrm>
            <a:prstGeom prst="rect">
              <a:avLst/>
            </a:prstGeom>
            <a:noFill/>
          </p:spPr>
          <p:txBody>
            <a:bodyPr wrap="none" rtlCol="0">
              <a:spAutoFit/>
            </a:bodyPr>
            <a:lstStyle/>
            <a:p>
              <a:r>
                <a:rPr kumimoji="1" lang="ja-JP" altLang="en-US" sz="700">
                  <a:solidFill>
                    <a:srgbClr val="FF0000"/>
                  </a:solidFill>
                  <a:latin typeface="+mj-ea"/>
                  <a:ea typeface="+mj-ea"/>
                </a:rPr>
                <a:t>手動</a:t>
              </a:r>
              <a:endParaRPr kumimoji="1" lang="en-US" altLang="ja-JP" sz="700">
                <a:solidFill>
                  <a:srgbClr val="FF0000"/>
                </a:solidFill>
                <a:latin typeface="+mj-ea"/>
                <a:ea typeface="+mj-ea"/>
              </a:endParaRPr>
            </a:p>
            <a:p>
              <a:r>
                <a:rPr kumimoji="1" lang="ja-JP" altLang="en-US" sz="700">
                  <a:solidFill>
                    <a:srgbClr val="FF0000"/>
                  </a:solidFill>
                  <a:latin typeface="+mj-ea"/>
                  <a:ea typeface="+mj-ea"/>
                </a:rPr>
                <a:t>転記</a:t>
              </a:r>
              <a:endParaRPr kumimoji="1" lang="en-US" altLang="ja-JP" sz="700">
                <a:solidFill>
                  <a:srgbClr val="FF0000"/>
                </a:solidFill>
                <a:latin typeface="+mj-ea"/>
                <a:ea typeface="+mj-ea"/>
              </a:endParaRPr>
            </a:p>
          </p:txBody>
        </p:sp>
        <p:sp>
          <p:nvSpPr>
            <p:cNvPr id="103" name="フローチャート: 処理 102">
              <a:extLst>
                <a:ext uri="{FF2B5EF4-FFF2-40B4-BE49-F238E27FC236}">
                  <a16:creationId xmlns:a16="http://schemas.microsoft.com/office/drawing/2014/main" id="{228DFF83-383C-BCDA-5A62-F0DB4A798B7B}"/>
                </a:ext>
              </a:extLst>
            </p:cNvPr>
            <p:cNvSpPr/>
            <p:nvPr/>
          </p:nvSpPr>
          <p:spPr>
            <a:xfrm>
              <a:off x="7421883" y="3226448"/>
              <a:ext cx="1015074" cy="386777"/>
            </a:xfrm>
            <a:prstGeom prst="flowChartProcess">
              <a:avLst/>
            </a:prstGeom>
            <a:solidFill>
              <a:srgbClr val="5AD49D"/>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kumimoji="1" lang="en-US" altLang="ja-JP" sz="800">
                  <a:solidFill>
                    <a:schemeClr val="tx1">
                      <a:lumMod val="65000"/>
                      <a:lumOff val="35000"/>
                    </a:schemeClr>
                  </a:solidFill>
                  <a:latin typeface="+mj-ea"/>
                  <a:ea typeface="+mj-ea"/>
                </a:rPr>
                <a:t>RPAFMT</a:t>
              </a:r>
            </a:p>
          </p:txBody>
        </p:sp>
        <p:pic>
          <p:nvPicPr>
            <p:cNvPr id="105" name="Picture 6">
              <a:extLst>
                <a:ext uri="{FF2B5EF4-FFF2-40B4-BE49-F238E27FC236}">
                  <a16:creationId xmlns:a16="http://schemas.microsoft.com/office/drawing/2014/main" id="{CD33337B-4C7F-26D4-58D5-3099321D86A5}"/>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65454" y="3202135"/>
              <a:ext cx="180545" cy="157180"/>
            </a:xfrm>
            <a:prstGeom prst="rect">
              <a:avLst/>
            </a:prstGeom>
            <a:noFill/>
            <a:extLst>
              <a:ext uri="{909E8E84-426E-40DD-AFC4-6F175D3DCCD1}">
                <a14:hiddenFill xmlns:a14="http://schemas.microsoft.com/office/drawing/2010/main">
                  <a:solidFill>
                    <a:srgbClr val="FFFFFF"/>
                  </a:solidFill>
                </a14:hiddenFill>
              </a:ext>
            </a:extLst>
          </p:spPr>
        </p:pic>
        <p:cxnSp>
          <p:nvCxnSpPr>
            <p:cNvPr id="107" name="コネクタ: カギ線 106">
              <a:extLst>
                <a:ext uri="{FF2B5EF4-FFF2-40B4-BE49-F238E27FC236}">
                  <a16:creationId xmlns:a16="http://schemas.microsoft.com/office/drawing/2014/main" id="{325C5455-8EFA-6DA5-C166-BEE4A55E6E28}"/>
                </a:ext>
              </a:extLst>
            </p:cNvPr>
            <p:cNvCxnSpPr>
              <a:cxnSpLocks/>
              <a:endCxn id="63" idx="1"/>
            </p:cNvCxnSpPr>
            <p:nvPr/>
          </p:nvCxnSpPr>
          <p:spPr>
            <a:xfrm flipV="1">
              <a:off x="3002220" y="732858"/>
              <a:ext cx="1522373" cy="679006"/>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08" name="フローチャート: 処理 107">
              <a:extLst>
                <a:ext uri="{FF2B5EF4-FFF2-40B4-BE49-F238E27FC236}">
                  <a16:creationId xmlns:a16="http://schemas.microsoft.com/office/drawing/2014/main" id="{4527AAFA-1204-7E30-D15C-88480E2DE87E}"/>
                </a:ext>
              </a:extLst>
            </p:cNvPr>
            <p:cNvSpPr/>
            <p:nvPr/>
          </p:nvSpPr>
          <p:spPr>
            <a:xfrm>
              <a:off x="8572015" y="4249700"/>
              <a:ext cx="523636" cy="257831"/>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18000" rtlCol="0" anchor="ctr"/>
            <a:lstStyle/>
            <a:p>
              <a:pPr algn="ctr"/>
              <a:r>
                <a:rPr kumimoji="1" lang="en-US" altLang="ja-JP" sz="800">
                  <a:solidFill>
                    <a:schemeClr val="tx1">
                      <a:lumMod val="65000"/>
                      <a:lumOff val="35000"/>
                    </a:schemeClr>
                  </a:solidFill>
                  <a:latin typeface="+mj-ea"/>
                  <a:ea typeface="+mj-ea"/>
                </a:rPr>
                <a:t>BPS</a:t>
              </a:r>
              <a:r>
                <a:rPr kumimoji="1" lang="ja-JP" altLang="en-US" sz="800">
                  <a:solidFill>
                    <a:schemeClr val="tx1">
                      <a:lumMod val="65000"/>
                      <a:lumOff val="35000"/>
                    </a:schemeClr>
                  </a:solidFill>
                  <a:latin typeface="+mj-ea"/>
                  <a:ea typeface="+mj-ea"/>
                </a:rPr>
                <a:t>共有</a:t>
              </a:r>
              <a:endParaRPr kumimoji="1" lang="en-US" altLang="ja-JP" sz="800">
                <a:solidFill>
                  <a:schemeClr val="tx1">
                    <a:lumMod val="65000"/>
                    <a:lumOff val="35000"/>
                  </a:schemeClr>
                </a:solidFill>
                <a:latin typeface="+mj-ea"/>
                <a:ea typeface="+mj-ea"/>
              </a:endParaRPr>
            </a:p>
            <a:p>
              <a:pPr algn="ctr"/>
              <a:r>
                <a:rPr kumimoji="1" lang="ja-JP" altLang="en-US" sz="800">
                  <a:solidFill>
                    <a:schemeClr val="tx1">
                      <a:lumMod val="65000"/>
                      <a:lumOff val="35000"/>
                    </a:schemeClr>
                  </a:solidFill>
                  <a:latin typeface="+mj-ea"/>
                  <a:ea typeface="+mj-ea"/>
                </a:rPr>
                <a:t>フォルダ</a:t>
              </a:r>
            </a:p>
          </p:txBody>
        </p:sp>
        <p:cxnSp>
          <p:nvCxnSpPr>
            <p:cNvPr id="111" name="コネクタ: カギ線 110">
              <a:extLst>
                <a:ext uri="{FF2B5EF4-FFF2-40B4-BE49-F238E27FC236}">
                  <a16:creationId xmlns:a16="http://schemas.microsoft.com/office/drawing/2014/main" id="{AABC2FFE-787B-5F14-47A6-040FB88971D6}"/>
                </a:ext>
              </a:extLst>
            </p:cNvPr>
            <p:cNvCxnSpPr>
              <a:cxnSpLocks/>
              <a:stCxn id="108" idx="0"/>
              <a:endCxn id="155" idx="2"/>
            </p:cNvCxnSpPr>
            <p:nvPr/>
          </p:nvCxnSpPr>
          <p:spPr>
            <a:xfrm rot="16200000" flipV="1">
              <a:off x="8664784" y="4080650"/>
              <a:ext cx="331751" cy="6349"/>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112" name="グループ化 111">
              <a:extLst>
                <a:ext uri="{FF2B5EF4-FFF2-40B4-BE49-F238E27FC236}">
                  <a16:creationId xmlns:a16="http://schemas.microsoft.com/office/drawing/2014/main" id="{E5FE8D1D-8B44-2F85-B38E-09ACF2EAC9E3}"/>
                </a:ext>
              </a:extLst>
            </p:cNvPr>
            <p:cNvGrpSpPr/>
            <p:nvPr/>
          </p:nvGrpSpPr>
          <p:grpSpPr>
            <a:xfrm>
              <a:off x="7899812" y="4153361"/>
              <a:ext cx="433862" cy="397758"/>
              <a:chOff x="3509340" y="1621160"/>
              <a:chExt cx="394420" cy="361598"/>
            </a:xfrm>
          </p:grpSpPr>
          <p:pic>
            <p:nvPicPr>
              <p:cNvPr id="113" name="Picture 14" descr="GAS（Google Apps Script）を使ってみましょう | utelecon">
                <a:extLst>
                  <a:ext uri="{FF2B5EF4-FFF2-40B4-BE49-F238E27FC236}">
                    <a16:creationId xmlns:a16="http://schemas.microsoft.com/office/drawing/2014/main" id="{D31AA7C8-9E92-9261-94CE-C46EB47C3B00}"/>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47139" y="1719484"/>
                <a:ext cx="263274" cy="263274"/>
              </a:xfrm>
              <a:prstGeom prst="rect">
                <a:avLst/>
              </a:prstGeom>
              <a:noFill/>
              <a:extLst>
                <a:ext uri="{909E8E84-426E-40DD-AFC4-6F175D3DCCD1}">
                  <a14:hiddenFill xmlns:a14="http://schemas.microsoft.com/office/drawing/2010/main">
                    <a:solidFill>
                      <a:srgbClr val="FFFFFF"/>
                    </a:solidFill>
                  </a14:hiddenFill>
                </a:ext>
              </a:extLst>
            </p:spPr>
          </p:pic>
          <p:sp>
            <p:nvSpPr>
              <p:cNvPr id="114" name="テキスト ボックス 113">
                <a:extLst>
                  <a:ext uri="{FF2B5EF4-FFF2-40B4-BE49-F238E27FC236}">
                    <a16:creationId xmlns:a16="http://schemas.microsoft.com/office/drawing/2014/main" id="{A6E92884-2F79-56BC-9E35-4B7ED4EA3E98}"/>
                  </a:ext>
                </a:extLst>
              </p:cNvPr>
              <p:cNvSpPr txBox="1"/>
              <p:nvPr/>
            </p:nvSpPr>
            <p:spPr>
              <a:xfrm>
                <a:off x="3509340" y="1621160"/>
                <a:ext cx="394420" cy="176583"/>
              </a:xfrm>
              <a:prstGeom prst="rect">
                <a:avLst/>
              </a:prstGeom>
              <a:noFill/>
            </p:spPr>
            <p:txBody>
              <a:bodyPr wrap="none" rtlCol="0">
                <a:spAutoFit/>
              </a:bodyPr>
              <a:lstStyle/>
              <a:p>
                <a:pPr algn="ctr"/>
                <a:r>
                  <a:rPr kumimoji="1" lang="en-US" altLang="ja-JP" sz="800">
                    <a:solidFill>
                      <a:schemeClr val="tx1">
                        <a:lumMod val="65000"/>
                        <a:lumOff val="35000"/>
                      </a:schemeClr>
                    </a:solidFill>
                    <a:latin typeface="+mj-ea"/>
                    <a:ea typeface="+mj-ea"/>
                  </a:rPr>
                  <a:t>GAS</a:t>
                </a:r>
                <a:r>
                  <a:rPr kumimoji="1" lang="ja-JP" altLang="en-US" sz="800">
                    <a:solidFill>
                      <a:schemeClr val="tx1">
                        <a:lumMod val="65000"/>
                        <a:lumOff val="35000"/>
                      </a:schemeClr>
                    </a:solidFill>
                    <a:latin typeface="+mj-ea"/>
                    <a:ea typeface="+mj-ea"/>
                  </a:rPr>
                  <a:t>④</a:t>
                </a:r>
                <a:endParaRPr kumimoji="1" lang="en-US" altLang="ja-JP" sz="800">
                  <a:solidFill>
                    <a:schemeClr val="tx1">
                      <a:lumMod val="65000"/>
                      <a:lumOff val="35000"/>
                    </a:schemeClr>
                  </a:solidFill>
                  <a:latin typeface="+mj-ea"/>
                  <a:ea typeface="+mj-ea"/>
                </a:endParaRPr>
              </a:p>
            </p:txBody>
          </p:sp>
        </p:grpSp>
        <p:sp>
          <p:nvSpPr>
            <p:cNvPr id="115" name="フローチャート: 処理 114">
              <a:extLst>
                <a:ext uri="{FF2B5EF4-FFF2-40B4-BE49-F238E27FC236}">
                  <a16:creationId xmlns:a16="http://schemas.microsoft.com/office/drawing/2014/main" id="{52BE18A2-07BE-D56D-7225-357D36DAC4EE}"/>
                </a:ext>
              </a:extLst>
            </p:cNvPr>
            <p:cNvSpPr/>
            <p:nvPr/>
          </p:nvSpPr>
          <p:spPr>
            <a:xfrm>
              <a:off x="7496556" y="3379803"/>
              <a:ext cx="856479" cy="193713"/>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18000" rtlCol="0" anchor="ctr"/>
            <a:lstStyle/>
            <a:p>
              <a:pPr algn="ctr"/>
              <a:r>
                <a:rPr kumimoji="1" lang="ja-JP" altLang="en-US" sz="700">
                  <a:solidFill>
                    <a:schemeClr val="tx1">
                      <a:lumMod val="65000"/>
                      <a:lumOff val="35000"/>
                    </a:schemeClr>
                  </a:solidFill>
                  <a:latin typeface="+mj-ea"/>
                  <a:ea typeface="+mj-ea"/>
                </a:rPr>
                <a:t>一括登録添付用</a:t>
              </a:r>
              <a:endParaRPr kumimoji="1" lang="en-US" altLang="ja-JP" sz="700">
                <a:solidFill>
                  <a:schemeClr val="tx1">
                    <a:lumMod val="65000"/>
                    <a:lumOff val="35000"/>
                  </a:schemeClr>
                </a:solidFill>
                <a:latin typeface="+mj-ea"/>
                <a:ea typeface="+mj-ea"/>
              </a:endParaRPr>
            </a:p>
            <a:p>
              <a:pPr algn="ctr"/>
              <a:r>
                <a:rPr kumimoji="1" lang="ja-JP" altLang="en-US" sz="700">
                  <a:solidFill>
                    <a:schemeClr val="tx1">
                      <a:lumMod val="65000"/>
                      <a:lumOff val="35000"/>
                    </a:schemeClr>
                  </a:solidFill>
                  <a:latin typeface="+mj-ea"/>
                  <a:ea typeface="+mj-ea"/>
                </a:rPr>
                <a:t>（経費</a:t>
              </a:r>
              <a:r>
                <a:rPr kumimoji="1" lang="en-US" altLang="ja-JP" sz="700">
                  <a:solidFill>
                    <a:schemeClr val="tx1">
                      <a:lumMod val="65000"/>
                      <a:lumOff val="35000"/>
                    </a:schemeClr>
                  </a:solidFill>
                  <a:latin typeface="+mj-ea"/>
                  <a:ea typeface="+mj-ea"/>
                </a:rPr>
                <a:t>/</a:t>
              </a:r>
              <a:r>
                <a:rPr kumimoji="1" lang="ja-JP" altLang="en-US" sz="700">
                  <a:solidFill>
                    <a:schemeClr val="tx1">
                      <a:lumMod val="65000"/>
                      <a:lumOff val="35000"/>
                    </a:schemeClr>
                  </a:solidFill>
                  <a:latin typeface="+mj-ea"/>
                  <a:ea typeface="+mj-ea"/>
                </a:rPr>
                <a:t>原価）</a:t>
              </a:r>
            </a:p>
          </p:txBody>
        </p:sp>
        <p:sp>
          <p:nvSpPr>
            <p:cNvPr id="116" name="フローチャート: 処理 115">
              <a:extLst>
                <a:ext uri="{FF2B5EF4-FFF2-40B4-BE49-F238E27FC236}">
                  <a16:creationId xmlns:a16="http://schemas.microsoft.com/office/drawing/2014/main" id="{DB0CD683-6FFD-3BF0-AE13-E687CD9B7B3B}"/>
                </a:ext>
              </a:extLst>
            </p:cNvPr>
            <p:cNvSpPr/>
            <p:nvPr/>
          </p:nvSpPr>
          <p:spPr>
            <a:xfrm>
              <a:off x="8611105" y="2922084"/>
              <a:ext cx="432757" cy="213084"/>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18000" rtlCol="0" anchor="ctr"/>
            <a:lstStyle/>
            <a:p>
              <a:pPr algn="ctr"/>
              <a:r>
                <a:rPr kumimoji="1" lang="en-US" altLang="ja-JP" sz="900" b="1">
                  <a:solidFill>
                    <a:srgbClr val="FF0000"/>
                  </a:solidFill>
                  <a:latin typeface="+mj-ea"/>
                  <a:ea typeface="+mj-ea"/>
                </a:rPr>
                <a:t>Neko</a:t>
              </a:r>
              <a:endParaRPr kumimoji="1" lang="ja-JP" altLang="en-US" sz="900" b="1">
                <a:solidFill>
                  <a:srgbClr val="FF0000"/>
                </a:solidFill>
                <a:latin typeface="+mj-ea"/>
                <a:ea typeface="+mj-ea"/>
              </a:endParaRPr>
            </a:p>
          </p:txBody>
        </p:sp>
        <p:cxnSp>
          <p:nvCxnSpPr>
            <p:cNvPr id="117" name="コネクタ: カギ線 116">
              <a:extLst>
                <a:ext uri="{FF2B5EF4-FFF2-40B4-BE49-F238E27FC236}">
                  <a16:creationId xmlns:a16="http://schemas.microsoft.com/office/drawing/2014/main" id="{7A6FAD01-227C-7D71-8910-9DBA129894A5}"/>
                </a:ext>
              </a:extLst>
            </p:cNvPr>
            <p:cNvCxnSpPr>
              <a:cxnSpLocks/>
              <a:stCxn id="7" idx="3"/>
              <a:endCxn id="116" idx="1"/>
            </p:cNvCxnSpPr>
            <p:nvPr/>
          </p:nvCxnSpPr>
          <p:spPr>
            <a:xfrm>
              <a:off x="8436957" y="2980977"/>
              <a:ext cx="174148" cy="47649"/>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18" name="テキスト ボックス 117">
              <a:extLst>
                <a:ext uri="{FF2B5EF4-FFF2-40B4-BE49-F238E27FC236}">
                  <a16:creationId xmlns:a16="http://schemas.microsoft.com/office/drawing/2014/main" id="{B0132FD2-7018-30E7-9943-67CC3D7DB9FF}"/>
                </a:ext>
              </a:extLst>
            </p:cNvPr>
            <p:cNvSpPr txBox="1"/>
            <p:nvPr/>
          </p:nvSpPr>
          <p:spPr>
            <a:xfrm>
              <a:off x="4127278" y="1255740"/>
              <a:ext cx="443979" cy="194241"/>
            </a:xfrm>
            <a:prstGeom prst="rect">
              <a:avLst/>
            </a:prstGeom>
            <a:noFill/>
          </p:spPr>
          <p:txBody>
            <a:bodyPr wrap="none" rtlCol="0">
              <a:spAutoFit/>
            </a:bodyPr>
            <a:lstStyle/>
            <a:p>
              <a:r>
                <a:rPr kumimoji="1" lang="ja-JP" altLang="en-US" sz="800">
                  <a:solidFill>
                    <a:schemeClr val="tx1">
                      <a:lumMod val="65000"/>
                      <a:lumOff val="35000"/>
                    </a:schemeClr>
                  </a:solidFill>
                  <a:latin typeface="+mj-ea"/>
                  <a:ea typeface="+mj-ea"/>
                </a:rPr>
                <a:t>書込み</a:t>
              </a:r>
              <a:endParaRPr kumimoji="1" lang="en-US" altLang="ja-JP" sz="800">
                <a:solidFill>
                  <a:schemeClr val="tx1">
                    <a:lumMod val="65000"/>
                    <a:lumOff val="35000"/>
                  </a:schemeClr>
                </a:solidFill>
                <a:latin typeface="+mj-ea"/>
                <a:ea typeface="+mj-ea"/>
              </a:endParaRPr>
            </a:p>
          </p:txBody>
        </p:sp>
        <p:sp>
          <p:nvSpPr>
            <p:cNvPr id="119" name="テキスト ボックス 118">
              <a:extLst>
                <a:ext uri="{FF2B5EF4-FFF2-40B4-BE49-F238E27FC236}">
                  <a16:creationId xmlns:a16="http://schemas.microsoft.com/office/drawing/2014/main" id="{E2F4A40F-97E7-3A7B-972F-2DF11C6A1E59}"/>
                </a:ext>
              </a:extLst>
            </p:cNvPr>
            <p:cNvSpPr txBox="1"/>
            <p:nvPr/>
          </p:nvSpPr>
          <p:spPr>
            <a:xfrm>
              <a:off x="4127278" y="564206"/>
              <a:ext cx="351483" cy="194241"/>
            </a:xfrm>
            <a:prstGeom prst="rect">
              <a:avLst/>
            </a:prstGeom>
            <a:noFill/>
          </p:spPr>
          <p:txBody>
            <a:bodyPr wrap="none" rtlCol="0">
              <a:spAutoFit/>
            </a:bodyPr>
            <a:lstStyle/>
            <a:p>
              <a:r>
                <a:rPr kumimoji="1" lang="ja-JP" altLang="en-US" sz="800">
                  <a:solidFill>
                    <a:schemeClr val="tx1">
                      <a:lumMod val="65000"/>
                      <a:lumOff val="35000"/>
                    </a:schemeClr>
                  </a:solidFill>
                  <a:latin typeface="+mj-ea"/>
                  <a:ea typeface="+mj-ea"/>
                </a:rPr>
                <a:t>格納</a:t>
              </a:r>
              <a:endParaRPr kumimoji="1" lang="en-US" altLang="ja-JP" sz="800">
                <a:solidFill>
                  <a:schemeClr val="tx1">
                    <a:lumMod val="65000"/>
                    <a:lumOff val="35000"/>
                  </a:schemeClr>
                </a:solidFill>
                <a:latin typeface="+mj-ea"/>
                <a:ea typeface="+mj-ea"/>
              </a:endParaRPr>
            </a:p>
          </p:txBody>
        </p:sp>
        <p:sp>
          <p:nvSpPr>
            <p:cNvPr id="120" name="テキスト ボックス 119">
              <a:extLst>
                <a:ext uri="{FF2B5EF4-FFF2-40B4-BE49-F238E27FC236}">
                  <a16:creationId xmlns:a16="http://schemas.microsoft.com/office/drawing/2014/main" id="{01BCF9A8-9C49-E1EE-DF44-7009FE41F800}"/>
                </a:ext>
              </a:extLst>
            </p:cNvPr>
            <p:cNvSpPr txBox="1"/>
            <p:nvPr/>
          </p:nvSpPr>
          <p:spPr>
            <a:xfrm>
              <a:off x="4127278" y="4617394"/>
              <a:ext cx="351483" cy="194241"/>
            </a:xfrm>
            <a:prstGeom prst="rect">
              <a:avLst/>
            </a:prstGeom>
            <a:noFill/>
          </p:spPr>
          <p:txBody>
            <a:bodyPr wrap="none" rtlCol="0">
              <a:spAutoFit/>
            </a:bodyPr>
            <a:lstStyle/>
            <a:p>
              <a:r>
                <a:rPr kumimoji="1" lang="ja-JP" altLang="en-US" sz="800">
                  <a:solidFill>
                    <a:schemeClr val="tx1">
                      <a:lumMod val="65000"/>
                      <a:lumOff val="35000"/>
                    </a:schemeClr>
                  </a:solidFill>
                  <a:latin typeface="+mj-ea"/>
                  <a:ea typeface="+mj-ea"/>
                </a:rPr>
                <a:t>格納</a:t>
              </a:r>
              <a:endParaRPr kumimoji="1" lang="en-US" altLang="ja-JP" sz="800">
                <a:solidFill>
                  <a:schemeClr val="tx1">
                    <a:lumMod val="65000"/>
                    <a:lumOff val="35000"/>
                  </a:schemeClr>
                </a:solidFill>
                <a:latin typeface="+mj-ea"/>
                <a:ea typeface="+mj-ea"/>
              </a:endParaRPr>
            </a:p>
          </p:txBody>
        </p:sp>
        <p:sp>
          <p:nvSpPr>
            <p:cNvPr id="121" name="フローチャート: 処理 120">
              <a:extLst>
                <a:ext uri="{FF2B5EF4-FFF2-40B4-BE49-F238E27FC236}">
                  <a16:creationId xmlns:a16="http://schemas.microsoft.com/office/drawing/2014/main" id="{4A96C116-CA43-4543-DBC8-C5CE8A08668E}"/>
                </a:ext>
              </a:extLst>
            </p:cNvPr>
            <p:cNvSpPr/>
            <p:nvPr/>
          </p:nvSpPr>
          <p:spPr>
            <a:xfrm>
              <a:off x="913589" y="4679447"/>
              <a:ext cx="1228239" cy="357025"/>
            </a:xfrm>
            <a:prstGeom prst="flowChartProcess">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kumimoji="1" lang="en-US" altLang="ja-JP" sz="800">
                  <a:solidFill>
                    <a:schemeClr val="tx1">
                      <a:lumMod val="65000"/>
                      <a:lumOff val="35000"/>
                    </a:schemeClr>
                  </a:solidFill>
                  <a:latin typeface="+mj-ea"/>
                  <a:ea typeface="+mj-ea"/>
                </a:rPr>
                <a:t>AppSheet</a:t>
              </a:r>
              <a:r>
                <a:rPr kumimoji="1" lang="ja-JP" altLang="en-US" sz="800">
                  <a:solidFill>
                    <a:schemeClr val="tx1">
                      <a:lumMod val="65000"/>
                      <a:lumOff val="35000"/>
                    </a:schemeClr>
                  </a:solidFill>
                  <a:latin typeface="+mj-ea"/>
                  <a:ea typeface="+mj-ea"/>
                </a:rPr>
                <a:t>権限管理</a:t>
              </a:r>
              <a:endParaRPr kumimoji="1" lang="en-US" altLang="ja-JP" sz="800">
                <a:solidFill>
                  <a:schemeClr val="tx1">
                    <a:lumMod val="65000"/>
                    <a:lumOff val="35000"/>
                  </a:schemeClr>
                </a:solidFill>
                <a:latin typeface="+mj-ea"/>
                <a:ea typeface="+mj-ea"/>
              </a:endParaRPr>
            </a:p>
          </p:txBody>
        </p:sp>
        <p:sp>
          <p:nvSpPr>
            <p:cNvPr id="123" name="フローチャート: 処理 122">
              <a:extLst>
                <a:ext uri="{FF2B5EF4-FFF2-40B4-BE49-F238E27FC236}">
                  <a16:creationId xmlns:a16="http://schemas.microsoft.com/office/drawing/2014/main" id="{008C94BE-3DB3-361F-7FC4-7938B3157F3E}"/>
                </a:ext>
              </a:extLst>
            </p:cNvPr>
            <p:cNvSpPr/>
            <p:nvPr/>
          </p:nvSpPr>
          <p:spPr>
            <a:xfrm>
              <a:off x="1247618" y="4851910"/>
              <a:ext cx="584986" cy="145540"/>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ja-JP" altLang="en-US" sz="800">
                  <a:solidFill>
                    <a:schemeClr val="tx1">
                      <a:lumMod val="65000"/>
                      <a:lumOff val="35000"/>
                    </a:schemeClr>
                  </a:solidFill>
                  <a:latin typeface="+mj-ea"/>
                  <a:ea typeface="+mj-ea"/>
                </a:rPr>
                <a:t>部門</a:t>
              </a:r>
            </a:p>
          </p:txBody>
        </p:sp>
        <p:pic>
          <p:nvPicPr>
            <p:cNvPr id="124" name="Picture 10" descr="PNGとSVGの Googleスプレッドシート カラーアイコン">
              <a:extLst>
                <a:ext uri="{FF2B5EF4-FFF2-40B4-BE49-F238E27FC236}">
                  <a16:creationId xmlns:a16="http://schemas.microsoft.com/office/drawing/2014/main" id="{C8039898-C600-5A73-8610-EEE20859B062}"/>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6876" y="4687200"/>
              <a:ext cx="197275" cy="185670"/>
            </a:xfrm>
            <a:prstGeom prst="rect">
              <a:avLst/>
            </a:prstGeom>
            <a:noFill/>
            <a:extLst>
              <a:ext uri="{909E8E84-426E-40DD-AFC4-6F175D3DCCD1}">
                <a14:hiddenFill xmlns:a14="http://schemas.microsoft.com/office/drawing/2010/main">
                  <a:solidFill>
                    <a:srgbClr val="FFFFFF"/>
                  </a:solidFill>
                </a14:hiddenFill>
              </a:ext>
            </a:extLst>
          </p:spPr>
        </p:pic>
        <p:sp>
          <p:nvSpPr>
            <p:cNvPr id="125" name="矢印: 下 124">
              <a:extLst>
                <a:ext uri="{FF2B5EF4-FFF2-40B4-BE49-F238E27FC236}">
                  <a16:creationId xmlns:a16="http://schemas.microsoft.com/office/drawing/2014/main" id="{D4729140-8C55-5CD7-2399-15251BC74E55}"/>
                </a:ext>
              </a:extLst>
            </p:cNvPr>
            <p:cNvSpPr/>
            <p:nvPr/>
          </p:nvSpPr>
          <p:spPr>
            <a:xfrm rot="16200000">
              <a:off x="518823" y="1888986"/>
              <a:ext cx="718790" cy="242736"/>
            </a:xfrm>
            <a:prstGeom prst="downArrow">
              <a:avLst>
                <a:gd name="adj1" fmla="val 58867"/>
                <a:gd name="adj2" fmla="val 50000"/>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kumimoji="1" lang="ja-JP" altLang="en-US" sz="900">
                <a:solidFill>
                  <a:srgbClr val="FF0000"/>
                </a:solidFill>
              </a:endParaRPr>
            </a:p>
          </p:txBody>
        </p:sp>
        <p:sp>
          <p:nvSpPr>
            <p:cNvPr id="126" name="テキスト ボックス 125">
              <a:extLst>
                <a:ext uri="{FF2B5EF4-FFF2-40B4-BE49-F238E27FC236}">
                  <a16:creationId xmlns:a16="http://schemas.microsoft.com/office/drawing/2014/main" id="{2872AFFA-3963-33CD-98FE-659089667AF2}"/>
                </a:ext>
              </a:extLst>
            </p:cNvPr>
            <p:cNvSpPr txBox="1"/>
            <p:nvPr/>
          </p:nvSpPr>
          <p:spPr>
            <a:xfrm>
              <a:off x="694194" y="1908761"/>
              <a:ext cx="351483" cy="194241"/>
            </a:xfrm>
            <a:prstGeom prst="rect">
              <a:avLst/>
            </a:prstGeom>
            <a:noFill/>
          </p:spPr>
          <p:txBody>
            <a:bodyPr wrap="none" rtlCol="0">
              <a:spAutoFit/>
            </a:bodyPr>
            <a:lstStyle/>
            <a:p>
              <a:r>
                <a:rPr kumimoji="1" lang="ja-JP" altLang="en-US" sz="800">
                  <a:solidFill>
                    <a:schemeClr val="tx1">
                      <a:lumMod val="65000"/>
                      <a:lumOff val="35000"/>
                    </a:schemeClr>
                  </a:solidFill>
                  <a:latin typeface="+mj-ea"/>
                  <a:ea typeface="+mj-ea"/>
                </a:rPr>
                <a:t>入力</a:t>
              </a:r>
              <a:endParaRPr kumimoji="1" lang="en-US" altLang="ja-JP" sz="800">
                <a:solidFill>
                  <a:schemeClr val="tx1">
                    <a:lumMod val="65000"/>
                    <a:lumOff val="35000"/>
                  </a:schemeClr>
                </a:solidFill>
                <a:latin typeface="+mj-ea"/>
                <a:ea typeface="+mj-ea"/>
              </a:endParaRPr>
            </a:p>
          </p:txBody>
        </p:sp>
        <p:cxnSp>
          <p:nvCxnSpPr>
            <p:cNvPr id="128" name="コネクタ: カギ線 127">
              <a:extLst>
                <a:ext uri="{FF2B5EF4-FFF2-40B4-BE49-F238E27FC236}">
                  <a16:creationId xmlns:a16="http://schemas.microsoft.com/office/drawing/2014/main" id="{4E509D46-FE4E-386C-83E0-A62958DBE452}"/>
                </a:ext>
              </a:extLst>
            </p:cNvPr>
            <p:cNvCxnSpPr>
              <a:cxnSpLocks/>
              <a:stCxn id="167" idx="3"/>
              <a:endCxn id="189" idx="1"/>
            </p:cNvCxnSpPr>
            <p:nvPr/>
          </p:nvCxnSpPr>
          <p:spPr>
            <a:xfrm>
              <a:off x="3002220" y="2493084"/>
              <a:ext cx="1522373" cy="1264990"/>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32" name="コネクタ: カギ線 131">
              <a:extLst>
                <a:ext uri="{FF2B5EF4-FFF2-40B4-BE49-F238E27FC236}">
                  <a16:creationId xmlns:a16="http://schemas.microsoft.com/office/drawing/2014/main" id="{70C1D774-1BF2-B5DC-EA9D-96A234DF7608}"/>
                </a:ext>
              </a:extLst>
            </p:cNvPr>
            <p:cNvCxnSpPr>
              <a:cxnSpLocks/>
              <a:stCxn id="176" idx="3"/>
              <a:endCxn id="27" idx="1"/>
            </p:cNvCxnSpPr>
            <p:nvPr/>
          </p:nvCxnSpPr>
          <p:spPr>
            <a:xfrm>
              <a:off x="3002220" y="2260640"/>
              <a:ext cx="1522373" cy="2516677"/>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33" name="フローチャート: 処理 132">
              <a:extLst>
                <a:ext uri="{FF2B5EF4-FFF2-40B4-BE49-F238E27FC236}">
                  <a16:creationId xmlns:a16="http://schemas.microsoft.com/office/drawing/2014/main" id="{D061D64D-F7DE-3700-2693-0B47FDA67653}"/>
                </a:ext>
              </a:extLst>
            </p:cNvPr>
            <p:cNvSpPr/>
            <p:nvPr/>
          </p:nvSpPr>
          <p:spPr>
            <a:xfrm>
              <a:off x="4531107" y="1535957"/>
              <a:ext cx="856478" cy="180000"/>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18000" rtlCol="0" anchor="ctr"/>
            <a:lstStyle/>
            <a:p>
              <a:pPr algn="ctr"/>
              <a:r>
                <a:rPr kumimoji="1" lang="ja-JP" altLang="en-US" sz="800">
                  <a:solidFill>
                    <a:schemeClr val="tx1">
                      <a:lumMod val="65000"/>
                      <a:lumOff val="35000"/>
                    </a:schemeClr>
                  </a:solidFill>
                  <a:latin typeface="+mj-ea"/>
                  <a:ea typeface="+mj-ea"/>
                </a:rPr>
                <a:t>予実</a:t>
              </a:r>
            </a:p>
          </p:txBody>
        </p:sp>
        <p:sp>
          <p:nvSpPr>
            <p:cNvPr id="135" name="フローチャート: 処理 134">
              <a:extLst>
                <a:ext uri="{FF2B5EF4-FFF2-40B4-BE49-F238E27FC236}">
                  <a16:creationId xmlns:a16="http://schemas.microsoft.com/office/drawing/2014/main" id="{7ECEEFAB-2D2F-20A6-FF2E-28BE50AEB76D}"/>
                </a:ext>
              </a:extLst>
            </p:cNvPr>
            <p:cNvSpPr/>
            <p:nvPr/>
          </p:nvSpPr>
          <p:spPr>
            <a:xfrm>
              <a:off x="6054014" y="2146486"/>
              <a:ext cx="856478" cy="180000"/>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18000" rtlCol="0" anchor="ctr"/>
            <a:lstStyle/>
            <a:p>
              <a:pPr algn="ctr"/>
              <a:r>
                <a:rPr kumimoji="1" lang="ja-JP" altLang="en-US" sz="800">
                  <a:solidFill>
                    <a:schemeClr val="tx1">
                      <a:lumMod val="65000"/>
                      <a:lumOff val="35000"/>
                    </a:schemeClr>
                  </a:solidFill>
                  <a:latin typeface="+mj-ea"/>
                  <a:ea typeface="+mj-ea"/>
                </a:rPr>
                <a:t>支払予定データ</a:t>
              </a:r>
            </a:p>
          </p:txBody>
        </p:sp>
        <p:sp>
          <p:nvSpPr>
            <p:cNvPr id="136" name="フローチャート: 処理 135">
              <a:extLst>
                <a:ext uri="{FF2B5EF4-FFF2-40B4-BE49-F238E27FC236}">
                  <a16:creationId xmlns:a16="http://schemas.microsoft.com/office/drawing/2014/main" id="{CE2C7814-AE51-F55B-1C16-442CD9E05F8F}"/>
                </a:ext>
              </a:extLst>
            </p:cNvPr>
            <p:cNvSpPr/>
            <p:nvPr/>
          </p:nvSpPr>
          <p:spPr>
            <a:xfrm>
              <a:off x="6039172" y="4184658"/>
              <a:ext cx="841527" cy="383435"/>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kumimoji="1" lang="ja-JP" altLang="en-US" sz="800">
                <a:solidFill>
                  <a:schemeClr val="tx1">
                    <a:lumMod val="65000"/>
                    <a:lumOff val="35000"/>
                  </a:schemeClr>
                </a:solidFill>
                <a:latin typeface="+mj-ea"/>
                <a:ea typeface="+mj-ea"/>
              </a:endParaRPr>
            </a:p>
          </p:txBody>
        </p:sp>
        <p:grpSp>
          <p:nvGrpSpPr>
            <p:cNvPr id="137" name="グループ化 136">
              <a:extLst>
                <a:ext uri="{FF2B5EF4-FFF2-40B4-BE49-F238E27FC236}">
                  <a16:creationId xmlns:a16="http://schemas.microsoft.com/office/drawing/2014/main" id="{5B9DC56A-8B12-267F-612D-AC07D40FD1D2}"/>
                </a:ext>
              </a:extLst>
            </p:cNvPr>
            <p:cNvGrpSpPr/>
            <p:nvPr/>
          </p:nvGrpSpPr>
          <p:grpSpPr>
            <a:xfrm>
              <a:off x="6098191" y="4286150"/>
              <a:ext cx="732231" cy="191770"/>
              <a:chOff x="6098191" y="4292500"/>
              <a:chExt cx="732231" cy="191770"/>
            </a:xfrm>
          </p:grpSpPr>
          <p:sp>
            <p:nvSpPr>
              <p:cNvPr id="138" name="四角形: 角を丸くする 137">
                <a:extLst>
                  <a:ext uri="{FF2B5EF4-FFF2-40B4-BE49-F238E27FC236}">
                    <a16:creationId xmlns:a16="http://schemas.microsoft.com/office/drawing/2014/main" id="{C1D8726A-D06F-3493-FA5F-8590B6BB61D7}"/>
                  </a:ext>
                </a:extLst>
              </p:cNvPr>
              <p:cNvSpPr/>
              <p:nvPr/>
            </p:nvSpPr>
            <p:spPr>
              <a:xfrm>
                <a:off x="6098191" y="4292500"/>
                <a:ext cx="732231" cy="191770"/>
              </a:xfrm>
              <a:prstGeom prst="round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ja-JP" altLang="en-US" sz="800">
                    <a:solidFill>
                      <a:schemeClr val="tx1">
                        <a:lumMod val="65000"/>
                        <a:lumOff val="35000"/>
                      </a:schemeClr>
                    </a:solidFill>
                    <a:latin typeface="+mj-ea"/>
                    <a:ea typeface="+mj-ea"/>
                  </a:rPr>
                  <a:t>　生成</a:t>
                </a:r>
                <a:r>
                  <a:rPr kumimoji="1" lang="en-US" altLang="ja-JP" sz="800">
                    <a:solidFill>
                      <a:schemeClr val="tx1">
                        <a:lumMod val="65000"/>
                        <a:lumOff val="35000"/>
                      </a:schemeClr>
                    </a:solidFill>
                    <a:latin typeface="+mj-ea"/>
                    <a:ea typeface="+mj-ea"/>
                  </a:rPr>
                  <a:t>AI</a:t>
                </a:r>
                <a:endParaRPr kumimoji="1" lang="ja-JP" altLang="en-US" sz="800">
                  <a:solidFill>
                    <a:schemeClr val="tx1">
                      <a:lumMod val="65000"/>
                      <a:lumOff val="35000"/>
                    </a:schemeClr>
                  </a:solidFill>
                  <a:latin typeface="+mj-ea"/>
                  <a:ea typeface="+mj-ea"/>
                </a:endParaRPr>
              </a:p>
            </p:txBody>
          </p:sp>
          <p:pic>
            <p:nvPicPr>
              <p:cNvPr id="139" name="Picture 2" descr="Google GeminiのAndroid - UptodownからAPKをダウンロードしよう">
                <a:extLst>
                  <a:ext uri="{FF2B5EF4-FFF2-40B4-BE49-F238E27FC236}">
                    <a16:creationId xmlns:a16="http://schemas.microsoft.com/office/drawing/2014/main" id="{9A35E944-4363-F046-DBAF-9326A21F33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7633" y="4308842"/>
                <a:ext cx="159840" cy="150250"/>
              </a:xfrm>
              <a:prstGeom prst="rect">
                <a:avLst/>
              </a:prstGeom>
              <a:noFill/>
              <a:extLst>
                <a:ext uri="{909E8E84-426E-40DD-AFC4-6F175D3DCCD1}">
                  <a14:hiddenFill xmlns:a14="http://schemas.microsoft.com/office/drawing/2010/main">
                    <a:solidFill>
                      <a:srgbClr val="FFFFFF"/>
                    </a:solidFill>
                  </a14:hiddenFill>
                </a:ext>
              </a:extLst>
            </p:spPr>
          </p:pic>
        </p:grpSp>
        <p:sp>
          <p:nvSpPr>
            <p:cNvPr id="140" name="矢印: 折線 139">
              <a:extLst>
                <a:ext uri="{FF2B5EF4-FFF2-40B4-BE49-F238E27FC236}">
                  <a16:creationId xmlns:a16="http://schemas.microsoft.com/office/drawing/2014/main" id="{8B16D143-BD80-321B-1989-EA9FCCAC862C}"/>
                </a:ext>
              </a:extLst>
            </p:cNvPr>
            <p:cNvSpPr/>
            <p:nvPr/>
          </p:nvSpPr>
          <p:spPr>
            <a:xfrm flipV="1">
              <a:off x="5875924" y="3996880"/>
              <a:ext cx="186570" cy="418289"/>
            </a:xfrm>
            <a:prstGeom prst="bentArrow">
              <a:avLst>
                <a:gd name="adj1" fmla="val 25000"/>
                <a:gd name="adj2" fmla="val 25000"/>
                <a:gd name="adj3" fmla="val 25000"/>
                <a:gd name="adj4" fmla="val 20597"/>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kumimoji="1" lang="ja-JP" altLang="en-US" sz="900">
                <a:solidFill>
                  <a:srgbClr val="FF0000"/>
                </a:solidFill>
              </a:endParaRPr>
            </a:p>
          </p:txBody>
        </p:sp>
        <p:sp>
          <p:nvSpPr>
            <p:cNvPr id="141" name="矢印: 折線 140">
              <a:extLst>
                <a:ext uri="{FF2B5EF4-FFF2-40B4-BE49-F238E27FC236}">
                  <a16:creationId xmlns:a16="http://schemas.microsoft.com/office/drawing/2014/main" id="{76562605-E7EA-F3CC-60FF-0F5E442ED45F}"/>
                </a:ext>
              </a:extLst>
            </p:cNvPr>
            <p:cNvSpPr/>
            <p:nvPr/>
          </p:nvSpPr>
          <p:spPr>
            <a:xfrm rot="16200000" flipV="1">
              <a:off x="6777313" y="4101480"/>
              <a:ext cx="418235" cy="190095"/>
            </a:xfrm>
            <a:prstGeom prst="bentArrow">
              <a:avLst>
                <a:gd name="adj1" fmla="val 25000"/>
                <a:gd name="adj2" fmla="val 25000"/>
                <a:gd name="adj3" fmla="val 25000"/>
                <a:gd name="adj4" fmla="val 20597"/>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kumimoji="1" lang="ja-JP" altLang="en-US" sz="900">
                <a:solidFill>
                  <a:srgbClr val="FF0000"/>
                </a:solidFill>
              </a:endParaRPr>
            </a:p>
          </p:txBody>
        </p:sp>
        <p:sp>
          <p:nvSpPr>
            <p:cNvPr id="143" name="テキスト ボックス 142">
              <a:extLst>
                <a:ext uri="{FF2B5EF4-FFF2-40B4-BE49-F238E27FC236}">
                  <a16:creationId xmlns:a16="http://schemas.microsoft.com/office/drawing/2014/main" id="{2E0C0791-031A-6E34-2EB2-CCE5402C2781}"/>
                </a:ext>
              </a:extLst>
            </p:cNvPr>
            <p:cNvSpPr txBox="1"/>
            <p:nvPr/>
          </p:nvSpPr>
          <p:spPr>
            <a:xfrm>
              <a:off x="5736660" y="4102587"/>
              <a:ext cx="328359" cy="277487"/>
            </a:xfrm>
            <a:prstGeom prst="rect">
              <a:avLst/>
            </a:prstGeom>
            <a:noFill/>
          </p:spPr>
          <p:txBody>
            <a:bodyPr wrap="none" rtlCol="0">
              <a:spAutoFit/>
            </a:bodyPr>
            <a:lstStyle/>
            <a:p>
              <a:r>
                <a:rPr kumimoji="1" lang="ja-JP" altLang="en-US" sz="700">
                  <a:solidFill>
                    <a:schemeClr val="tx1">
                      <a:lumMod val="65000"/>
                      <a:lumOff val="35000"/>
                    </a:schemeClr>
                  </a:solidFill>
                  <a:latin typeface="+mj-ea"/>
                  <a:ea typeface="+mj-ea"/>
                </a:rPr>
                <a:t>手動</a:t>
              </a:r>
              <a:endParaRPr kumimoji="1" lang="en-US" altLang="ja-JP" sz="700">
                <a:solidFill>
                  <a:schemeClr val="tx1">
                    <a:lumMod val="65000"/>
                    <a:lumOff val="35000"/>
                  </a:schemeClr>
                </a:solidFill>
                <a:latin typeface="+mj-ea"/>
                <a:ea typeface="+mj-ea"/>
              </a:endParaRPr>
            </a:p>
            <a:p>
              <a:r>
                <a:rPr kumimoji="1" lang="ja-JP" altLang="en-US" sz="700">
                  <a:solidFill>
                    <a:schemeClr val="tx1">
                      <a:lumMod val="65000"/>
                      <a:lumOff val="35000"/>
                    </a:schemeClr>
                  </a:solidFill>
                  <a:latin typeface="+mj-ea"/>
                  <a:ea typeface="+mj-ea"/>
                </a:rPr>
                <a:t>転記</a:t>
              </a:r>
              <a:endParaRPr kumimoji="1" lang="en-US" altLang="ja-JP" sz="700">
                <a:solidFill>
                  <a:schemeClr val="tx1">
                    <a:lumMod val="65000"/>
                    <a:lumOff val="35000"/>
                  </a:schemeClr>
                </a:solidFill>
                <a:latin typeface="+mj-ea"/>
                <a:ea typeface="+mj-ea"/>
              </a:endParaRPr>
            </a:p>
          </p:txBody>
        </p:sp>
        <p:sp>
          <p:nvSpPr>
            <p:cNvPr id="144" name="テキスト ボックス 143">
              <a:extLst>
                <a:ext uri="{FF2B5EF4-FFF2-40B4-BE49-F238E27FC236}">
                  <a16:creationId xmlns:a16="http://schemas.microsoft.com/office/drawing/2014/main" id="{9C4710A8-0498-8D35-8801-8F6F5E0E7106}"/>
                </a:ext>
              </a:extLst>
            </p:cNvPr>
            <p:cNvSpPr txBox="1"/>
            <p:nvPr/>
          </p:nvSpPr>
          <p:spPr>
            <a:xfrm>
              <a:off x="6875389" y="4102587"/>
              <a:ext cx="328359" cy="277487"/>
            </a:xfrm>
            <a:prstGeom prst="rect">
              <a:avLst/>
            </a:prstGeom>
            <a:noFill/>
          </p:spPr>
          <p:txBody>
            <a:bodyPr wrap="none" rtlCol="0">
              <a:spAutoFit/>
            </a:bodyPr>
            <a:lstStyle/>
            <a:p>
              <a:r>
                <a:rPr kumimoji="1" lang="ja-JP" altLang="en-US" sz="700">
                  <a:solidFill>
                    <a:schemeClr val="tx1">
                      <a:lumMod val="65000"/>
                      <a:lumOff val="35000"/>
                    </a:schemeClr>
                  </a:solidFill>
                  <a:latin typeface="+mj-ea"/>
                  <a:ea typeface="+mj-ea"/>
                </a:rPr>
                <a:t>手動</a:t>
              </a:r>
              <a:endParaRPr kumimoji="1" lang="en-US" altLang="ja-JP" sz="700">
                <a:solidFill>
                  <a:schemeClr val="tx1">
                    <a:lumMod val="65000"/>
                    <a:lumOff val="35000"/>
                  </a:schemeClr>
                </a:solidFill>
                <a:latin typeface="+mj-ea"/>
                <a:ea typeface="+mj-ea"/>
              </a:endParaRPr>
            </a:p>
            <a:p>
              <a:r>
                <a:rPr kumimoji="1" lang="ja-JP" altLang="en-US" sz="700">
                  <a:solidFill>
                    <a:schemeClr val="tx1">
                      <a:lumMod val="65000"/>
                      <a:lumOff val="35000"/>
                    </a:schemeClr>
                  </a:solidFill>
                  <a:latin typeface="+mj-ea"/>
                  <a:ea typeface="+mj-ea"/>
                </a:rPr>
                <a:t>転記</a:t>
              </a:r>
              <a:endParaRPr kumimoji="1" lang="en-US" altLang="ja-JP" sz="700">
                <a:solidFill>
                  <a:schemeClr val="tx1">
                    <a:lumMod val="65000"/>
                    <a:lumOff val="35000"/>
                  </a:schemeClr>
                </a:solidFill>
                <a:latin typeface="+mj-ea"/>
                <a:ea typeface="+mj-ea"/>
              </a:endParaRPr>
            </a:p>
          </p:txBody>
        </p:sp>
        <p:sp>
          <p:nvSpPr>
            <p:cNvPr id="145" name="テキスト ボックス 144">
              <a:extLst>
                <a:ext uri="{FF2B5EF4-FFF2-40B4-BE49-F238E27FC236}">
                  <a16:creationId xmlns:a16="http://schemas.microsoft.com/office/drawing/2014/main" id="{84B1B97B-A09C-0FC9-7995-C76B59FD11BA}"/>
                </a:ext>
              </a:extLst>
            </p:cNvPr>
            <p:cNvSpPr txBox="1"/>
            <p:nvPr/>
          </p:nvSpPr>
          <p:spPr>
            <a:xfrm>
              <a:off x="6173580" y="2803841"/>
              <a:ext cx="328359" cy="277487"/>
            </a:xfrm>
            <a:prstGeom prst="rect">
              <a:avLst/>
            </a:prstGeom>
            <a:noFill/>
          </p:spPr>
          <p:txBody>
            <a:bodyPr wrap="none" rtlCol="0">
              <a:spAutoFit/>
            </a:bodyPr>
            <a:lstStyle/>
            <a:p>
              <a:r>
                <a:rPr kumimoji="1" lang="ja-JP" altLang="en-US" sz="700">
                  <a:solidFill>
                    <a:schemeClr val="tx1">
                      <a:lumMod val="65000"/>
                      <a:lumOff val="35000"/>
                    </a:schemeClr>
                  </a:solidFill>
                  <a:latin typeface="+mj-ea"/>
                  <a:ea typeface="+mj-ea"/>
                </a:rPr>
                <a:t>手動</a:t>
              </a:r>
              <a:endParaRPr kumimoji="1" lang="en-US" altLang="ja-JP" sz="700">
                <a:solidFill>
                  <a:schemeClr val="tx1">
                    <a:lumMod val="65000"/>
                    <a:lumOff val="35000"/>
                  </a:schemeClr>
                </a:solidFill>
                <a:latin typeface="+mj-ea"/>
                <a:ea typeface="+mj-ea"/>
              </a:endParaRPr>
            </a:p>
            <a:p>
              <a:r>
                <a:rPr kumimoji="1" lang="ja-JP" altLang="en-US" sz="700">
                  <a:solidFill>
                    <a:schemeClr val="tx1">
                      <a:lumMod val="65000"/>
                      <a:lumOff val="35000"/>
                    </a:schemeClr>
                  </a:solidFill>
                  <a:latin typeface="+mj-ea"/>
                  <a:ea typeface="+mj-ea"/>
                </a:rPr>
                <a:t>修正</a:t>
              </a:r>
              <a:endParaRPr kumimoji="1" lang="en-US" altLang="ja-JP" sz="700">
                <a:solidFill>
                  <a:schemeClr val="tx1">
                    <a:lumMod val="65000"/>
                    <a:lumOff val="35000"/>
                  </a:schemeClr>
                </a:solidFill>
                <a:latin typeface="+mj-ea"/>
                <a:ea typeface="+mj-ea"/>
              </a:endParaRPr>
            </a:p>
          </p:txBody>
        </p:sp>
        <p:sp>
          <p:nvSpPr>
            <p:cNvPr id="147" name="矢印: 下 146">
              <a:extLst>
                <a:ext uri="{FF2B5EF4-FFF2-40B4-BE49-F238E27FC236}">
                  <a16:creationId xmlns:a16="http://schemas.microsoft.com/office/drawing/2014/main" id="{AB25C552-D3AF-7B16-A0C8-7793C346F22E}"/>
                </a:ext>
              </a:extLst>
            </p:cNvPr>
            <p:cNvSpPr/>
            <p:nvPr/>
          </p:nvSpPr>
          <p:spPr>
            <a:xfrm rot="5400000" flipH="1">
              <a:off x="7082094" y="3695334"/>
              <a:ext cx="304837" cy="200608"/>
            </a:xfrm>
            <a:prstGeom prst="downArrow">
              <a:avLst>
                <a:gd name="adj1" fmla="val 58867"/>
                <a:gd name="adj2" fmla="val 50000"/>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kumimoji="1" lang="ja-JP" altLang="en-US" sz="900">
                <a:solidFill>
                  <a:srgbClr val="FF0000"/>
                </a:solidFill>
              </a:endParaRPr>
            </a:p>
          </p:txBody>
        </p:sp>
        <p:sp>
          <p:nvSpPr>
            <p:cNvPr id="148" name="テキスト ボックス 147">
              <a:extLst>
                <a:ext uri="{FF2B5EF4-FFF2-40B4-BE49-F238E27FC236}">
                  <a16:creationId xmlns:a16="http://schemas.microsoft.com/office/drawing/2014/main" id="{FB957D7E-0EC2-CD95-1590-A873BDC088DA}"/>
                </a:ext>
              </a:extLst>
            </p:cNvPr>
            <p:cNvSpPr txBox="1"/>
            <p:nvPr/>
          </p:nvSpPr>
          <p:spPr>
            <a:xfrm>
              <a:off x="6969850" y="3682210"/>
              <a:ext cx="579832" cy="263613"/>
            </a:xfrm>
            <a:prstGeom prst="rect">
              <a:avLst/>
            </a:prstGeom>
            <a:noFill/>
          </p:spPr>
          <p:txBody>
            <a:bodyPr wrap="none" rtlCol="0">
              <a:spAutoFit/>
            </a:bodyPr>
            <a:lstStyle/>
            <a:p>
              <a:pPr algn="ctr"/>
              <a:r>
                <a:rPr kumimoji="1" lang="ja-JP" altLang="en-US" sz="700">
                  <a:solidFill>
                    <a:schemeClr val="tx1">
                      <a:lumMod val="65000"/>
                      <a:lumOff val="35000"/>
                    </a:schemeClr>
                  </a:solidFill>
                  <a:latin typeface="+mj-ea"/>
                  <a:ea typeface="+mj-ea"/>
                </a:rPr>
                <a:t>手動転記</a:t>
              </a:r>
              <a:endParaRPr kumimoji="1" lang="en-US" altLang="ja-JP" sz="700">
                <a:solidFill>
                  <a:schemeClr val="tx1">
                    <a:lumMod val="65000"/>
                    <a:lumOff val="35000"/>
                  </a:schemeClr>
                </a:solidFill>
                <a:latin typeface="+mj-ea"/>
                <a:ea typeface="+mj-ea"/>
              </a:endParaRPr>
            </a:p>
            <a:p>
              <a:pPr algn="ctr"/>
              <a:r>
                <a:rPr kumimoji="1" lang="ja-JP" altLang="en-US" sz="600">
                  <a:solidFill>
                    <a:schemeClr val="tx1">
                      <a:lumMod val="65000"/>
                      <a:lumOff val="35000"/>
                    </a:schemeClr>
                  </a:solidFill>
                  <a:latin typeface="+mj-ea"/>
                  <a:ea typeface="+mj-ea"/>
                </a:rPr>
                <a:t>（請求書</a:t>
              </a:r>
              <a:r>
                <a:rPr kumimoji="1" lang="en-US" altLang="ja-JP" sz="600">
                  <a:solidFill>
                    <a:schemeClr val="tx1">
                      <a:lumMod val="65000"/>
                      <a:lumOff val="35000"/>
                    </a:schemeClr>
                  </a:solidFill>
                  <a:latin typeface="+mj-ea"/>
                  <a:ea typeface="+mj-ea"/>
                </a:rPr>
                <a:t>ID</a:t>
              </a:r>
              <a:r>
                <a:rPr kumimoji="1" lang="ja-JP" altLang="en-US" sz="600">
                  <a:solidFill>
                    <a:schemeClr val="tx1">
                      <a:lumMod val="65000"/>
                      <a:lumOff val="35000"/>
                    </a:schemeClr>
                  </a:solidFill>
                  <a:latin typeface="+mj-ea"/>
                  <a:ea typeface="+mj-ea"/>
                </a:rPr>
                <a:t>）</a:t>
              </a:r>
              <a:endParaRPr kumimoji="1" lang="en-US" altLang="ja-JP" sz="600">
                <a:solidFill>
                  <a:schemeClr val="tx1">
                    <a:lumMod val="65000"/>
                    <a:lumOff val="35000"/>
                  </a:schemeClr>
                </a:solidFill>
                <a:latin typeface="+mj-ea"/>
                <a:ea typeface="+mj-ea"/>
              </a:endParaRPr>
            </a:p>
          </p:txBody>
        </p:sp>
        <p:grpSp>
          <p:nvGrpSpPr>
            <p:cNvPr id="149" name="グループ化 148">
              <a:extLst>
                <a:ext uri="{FF2B5EF4-FFF2-40B4-BE49-F238E27FC236}">
                  <a16:creationId xmlns:a16="http://schemas.microsoft.com/office/drawing/2014/main" id="{18298015-5516-34BC-3E41-7011749CFE50}"/>
                </a:ext>
              </a:extLst>
            </p:cNvPr>
            <p:cNvGrpSpPr/>
            <p:nvPr/>
          </p:nvGrpSpPr>
          <p:grpSpPr>
            <a:xfrm>
              <a:off x="6290882" y="3924743"/>
              <a:ext cx="433861" cy="335719"/>
              <a:chOff x="3445337" y="1719484"/>
              <a:chExt cx="524972" cy="406220"/>
            </a:xfrm>
          </p:grpSpPr>
          <p:pic>
            <p:nvPicPr>
              <p:cNvPr id="150" name="Picture 14" descr="GAS（Google Apps Script）を使ってみましょう | utelecon">
                <a:extLst>
                  <a:ext uri="{FF2B5EF4-FFF2-40B4-BE49-F238E27FC236}">
                    <a16:creationId xmlns:a16="http://schemas.microsoft.com/office/drawing/2014/main" id="{0E825A1F-9923-FD65-4C49-581E9319EB1E}"/>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47139" y="1719484"/>
                <a:ext cx="263274" cy="263274"/>
              </a:xfrm>
              <a:prstGeom prst="rect">
                <a:avLst/>
              </a:prstGeom>
              <a:noFill/>
              <a:extLst>
                <a:ext uri="{909E8E84-426E-40DD-AFC4-6F175D3DCCD1}">
                  <a14:hiddenFill xmlns:a14="http://schemas.microsoft.com/office/drawing/2010/main">
                    <a:solidFill>
                      <a:srgbClr val="FFFFFF"/>
                    </a:solidFill>
                  </a14:hiddenFill>
                </a:ext>
              </a:extLst>
            </p:spPr>
          </p:pic>
          <p:sp>
            <p:nvSpPr>
              <p:cNvPr id="151" name="テキスト ボックス 150">
                <a:extLst>
                  <a:ext uri="{FF2B5EF4-FFF2-40B4-BE49-F238E27FC236}">
                    <a16:creationId xmlns:a16="http://schemas.microsoft.com/office/drawing/2014/main" id="{63089BC5-A3CA-C190-547F-6037C0581F74}"/>
                  </a:ext>
                </a:extLst>
              </p:cNvPr>
              <p:cNvSpPr txBox="1"/>
              <p:nvPr/>
            </p:nvSpPr>
            <p:spPr>
              <a:xfrm>
                <a:off x="3445337" y="1890672"/>
                <a:ext cx="524972" cy="235032"/>
              </a:xfrm>
              <a:prstGeom prst="rect">
                <a:avLst/>
              </a:prstGeom>
              <a:noFill/>
            </p:spPr>
            <p:txBody>
              <a:bodyPr wrap="none" rtlCol="0">
                <a:spAutoFit/>
              </a:bodyPr>
              <a:lstStyle/>
              <a:p>
                <a:pPr algn="ctr"/>
                <a:r>
                  <a:rPr kumimoji="1" lang="en-US" altLang="ja-JP" sz="800">
                    <a:solidFill>
                      <a:schemeClr val="tx1">
                        <a:lumMod val="65000"/>
                        <a:lumOff val="35000"/>
                      </a:schemeClr>
                    </a:solidFill>
                    <a:latin typeface="+mj-ea"/>
                    <a:ea typeface="+mj-ea"/>
                  </a:rPr>
                  <a:t>GAS</a:t>
                </a:r>
                <a:r>
                  <a:rPr kumimoji="1" lang="ja-JP" altLang="en-US" sz="800">
                    <a:solidFill>
                      <a:schemeClr val="tx1">
                        <a:lumMod val="65000"/>
                        <a:lumOff val="35000"/>
                      </a:schemeClr>
                    </a:solidFill>
                    <a:latin typeface="+mj-ea"/>
                    <a:ea typeface="+mj-ea"/>
                  </a:rPr>
                  <a:t>④</a:t>
                </a:r>
                <a:endParaRPr kumimoji="1" lang="en-US" altLang="ja-JP" sz="800">
                  <a:solidFill>
                    <a:schemeClr val="tx1">
                      <a:lumMod val="65000"/>
                      <a:lumOff val="35000"/>
                    </a:schemeClr>
                  </a:solidFill>
                  <a:latin typeface="+mj-ea"/>
                  <a:ea typeface="+mj-ea"/>
                </a:endParaRPr>
              </a:p>
            </p:txBody>
          </p:sp>
        </p:grpSp>
        <p:cxnSp>
          <p:nvCxnSpPr>
            <p:cNvPr id="153" name="コネクタ: カギ線 152">
              <a:extLst>
                <a:ext uri="{FF2B5EF4-FFF2-40B4-BE49-F238E27FC236}">
                  <a16:creationId xmlns:a16="http://schemas.microsoft.com/office/drawing/2014/main" id="{D11AFF76-50A9-1E9E-8A35-95F845D42B60}"/>
                </a:ext>
              </a:extLst>
            </p:cNvPr>
            <p:cNvCxnSpPr>
              <a:cxnSpLocks/>
              <a:stCxn id="18" idx="2"/>
              <a:endCxn id="150" idx="1"/>
            </p:cNvCxnSpPr>
            <p:nvPr/>
          </p:nvCxnSpPr>
          <p:spPr>
            <a:xfrm rot="16200000" flipH="1">
              <a:off x="6224071" y="3882584"/>
              <a:ext cx="156956" cy="144936"/>
            </a:xfrm>
            <a:prstGeom prst="bentConnector2">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54" name="コネクタ: カギ線 153">
              <a:extLst>
                <a:ext uri="{FF2B5EF4-FFF2-40B4-BE49-F238E27FC236}">
                  <a16:creationId xmlns:a16="http://schemas.microsoft.com/office/drawing/2014/main" id="{CE7992CC-7A29-3A1D-C1FB-B272CAA7D2E7}"/>
                </a:ext>
              </a:extLst>
            </p:cNvPr>
            <p:cNvCxnSpPr>
              <a:cxnSpLocks/>
              <a:stCxn id="150" idx="3"/>
              <a:endCxn id="95" idx="2"/>
            </p:cNvCxnSpPr>
            <p:nvPr/>
          </p:nvCxnSpPr>
          <p:spPr>
            <a:xfrm flipV="1">
              <a:off x="6592599" y="3876574"/>
              <a:ext cx="151804" cy="156956"/>
            </a:xfrm>
            <a:prstGeom prst="bentConnector2">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55" name="フローチャート: 処理 154">
              <a:extLst>
                <a:ext uri="{FF2B5EF4-FFF2-40B4-BE49-F238E27FC236}">
                  <a16:creationId xmlns:a16="http://schemas.microsoft.com/office/drawing/2014/main" id="{B53BC3AA-C971-7FDA-3053-A24471DD3CBD}"/>
                </a:ext>
              </a:extLst>
            </p:cNvPr>
            <p:cNvSpPr/>
            <p:nvPr/>
          </p:nvSpPr>
          <p:spPr>
            <a:xfrm>
              <a:off x="8611105" y="3704865"/>
              <a:ext cx="432757" cy="213084"/>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18000" rtlCol="0" anchor="ctr"/>
            <a:lstStyle/>
            <a:p>
              <a:pPr algn="ctr"/>
              <a:r>
                <a:rPr kumimoji="1" lang="en-US" altLang="ja-JP" sz="900">
                  <a:solidFill>
                    <a:schemeClr val="tx1">
                      <a:lumMod val="65000"/>
                      <a:lumOff val="35000"/>
                    </a:schemeClr>
                  </a:solidFill>
                  <a:latin typeface="+mj-ea"/>
                  <a:ea typeface="+mj-ea"/>
                </a:rPr>
                <a:t>RPA</a:t>
              </a:r>
              <a:endParaRPr kumimoji="1" lang="ja-JP" altLang="en-US" sz="900">
                <a:solidFill>
                  <a:schemeClr val="tx1">
                    <a:lumMod val="65000"/>
                    <a:lumOff val="35000"/>
                  </a:schemeClr>
                </a:solidFill>
                <a:latin typeface="+mj-ea"/>
                <a:ea typeface="+mj-ea"/>
              </a:endParaRPr>
            </a:p>
          </p:txBody>
        </p:sp>
        <p:sp>
          <p:nvSpPr>
            <p:cNvPr id="156" name="フローチャート: 処理 155">
              <a:extLst>
                <a:ext uri="{FF2B5EF4-FFF2-40B4-BE49-F238E27FC236}">
                  <a16:creationId xmlns:a16="http://schemas.microsoft.com/office/drawing/2014/main" id="{CA3AE258-41CD-2193-3E3E-0DAB5FCFB001}"/>
                </a:ext>
              </a:extLst>
            </p:cNvPr>
            <p:cNvSpPr/>
            <p:nvPr/>
          </p:nvSpPr>
          <p:spPr>
            <a:xfrm>
              <a:off x="8012596" y="3706479"/>
              <a:ext cx="432757" cy="213084"/>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18000" rtlCol="0" anchor="ctr"/>
            <a:lstStyle/>
            <a:p>
              <a:pPr algn="ctr"/>
              <a:r>
                <a:rPr kumimoji="1" lang="en-US" altLang="ja-JP" sz="900">
                  <a:solidFill>
                    <a:schemeClr val="tx1">
                      <a:lumMod val="65000"/>
                      <a:lumOff val="35000"/>
                    </a:schemeClr>
                  </a:solidFill>
                  <a:latin typeface="+mj-ea"/>
                  <a:ea typeface="+mj-ea"/>
                </a:rPr>
                <a:t>Concur</a:t>
              </a:r>
              <a:endParaRPr kumimoji="1" lang="ja-JP" altLang="en-US" sz="900">
                <a:solidFill>
                  <a:schemeClr val="tx1">
                    <a:lumMod val="65000"/>
                    <a:lumOff val="35000"/>
                  </a:schemeClr>
                </a:solidFill>
                <a:latin typeface="+mj-ea"/>
                <a:ea typeface="+mj-ea"/>
              </a:endParaRPr>
            </a:p>
          </p:txBody>
        </p:sp>
        <p:cxnSp>
          <p:nvCxnSpPr>
            <p:cNvPr id="157" name="コネクタ: カギ線 156">
              <a:extLst>
                <a:ext uri="{FF2B5EF4-FFF2-40B4-BE49-F238E27FC236}">
                  <a16:creationId xmlns:a16="http://schemas.microsoft.com/office/drawing/2014/main" id="{13045400-6162-9D4C-6CB9-A4A9A9394F26}"/>
                </a:ext>
              </a:extLst>
            </p:cNvPr>
            <p:cNvCxnSpPr>
              <a:cxnSpLocks/>
              <a:stCxn id="155" idx="1"/>
              <a:endCxn id="156" idx="3"/>
            </p:cNvCxnSpPr>
            <p:nvPr/>
          </p:nvCxnSpPr>
          <p:spPr>
            <a:xfrm rot="10800000" flipV="1">
              <a:off x="8445353" y="3811407"/>
              <a:ext cx="165752" cy="1614"/>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58" name="フローチャート: 処理 157">
              <a:extLst>
                <a:ext uri="{FF2B5EF4-FFF2-40B4-BE49-F238E27FC236}">
                  <a16:creationId xmlns:a16="http://schemas.microsoft.com/office/drawing/2014/main" id="{61D23D9B-8058-60D2-758C-9FE2F60405FC}"/>
                </a:ext>
              </a:extLst>
            </p:cNvPr>
            <p:cNvSpPr/>
            <p:nvPr/>
          </p:nvSpPr>
          <p:spPr>
            <a:xfrm>
              <a:off x="7414717" y="3683536"/>
              <a:ext cx="430492" cy="261190"/>
            </a:xfrm>
            <a:prstGeom prst="flowChartProcess">
              <a:avLst/>
            </a:prstGeom>
            <a:solidFill>
              <a:srgbClr val="5AD49D"/>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ja-JP" altLang="en-US" sz="700">
                  <a:solidFill>
                    <a:schemeClr val="tx1">
                      <a:lumMod val="65000"/>
                      <a:lumOff val="35000"/>
                    </a:schemeClr>
                  </a:solidFill>
                  <a:latin typeface="+mj-ea"/>
                  <a:ea typeface="+mj-ea"/>
                </a:rPr>
                <a:t>請求書</a:t>
              </a:r>
              <a:r>
                <a:rPr kumimoji="1" lang="en-US" altLang="ja-JP" sz="700">
                  <a:solidFill>
                    <a:schemeClr val="tx1">
                      <a:lumMod val="65000"/>
                      <a:lumOff val="35000"/>
                    </a:schemeClr>
                  </a:solidFill>
                  <a:latin typeface="+mj-ea"/>
                  <a:ea typeface="+mj-ea"/>
                </a:rPr>
                <a:t>ID</a:t>
              </a:r>
              <a:r>
                <a:rPr kumimoji="1" lang="ja-JP" altLang="en-US" sz="700">
                  <a:solidFill>
                    <a:schemeClr val="tx1">
                      <a:lumMod val="65000"/>
                      <a:lumOff val="35000"/>
                    </a:schemeClr>
                  </a:solidFill>
                  <a:latin typeface="+mj-ea"/>
                  <a:ea typeface="+mj-ea"/>
                </a:rPr>
                <a:t>検索</a:t>
              </a:r>
              <a:endParaRPr kumimoji="1" lang="en-US" altLang="ja-JP" sz="700">
                <a:solidFill>
                  <a:schemeClr val="tx1">
                    <a:lumMod val="65000"/>
                    <a:lumOff val="35000"/>
                  </a:schemeClr>
                </a:solidFill>
                <a:latin typeface="+mj-ea"/>
                <a:ea typeface="+mj-ea"/>
              </a:endParaRPr>
            </a:p>
          </p:txBody>
        </p:sp>
        <p:cxnSp>
          <p:nvCxnSpPr>
            <p:cNvPr id="159" name="コネクタ: カギ線 158">
              <a:extLst>
                <a:ext uri="{FF2B5EF4-FFF2-40B4-BE49-F238E27FC236}">
                  <a16:creationId xmlns:a16="http://schemas.microsoft.com/office/drawing/2014/main" id="{927D49AF-2B09-53F5-A8E8-277EE0AFB826}"/>
                </a:ext>
              </a:extLst>
            </p:cNvPr>
            <p:cNvCxnSpPr>
              <a:cxnSpLocks/>
              <a:stCxn id="156" idx="1"/>
              <a:endCxn id="158" idx="3"/>
            </p:cNvCxnSpPr>
            <p:nvPr/>
          </p:nvCxnSpPr>
          <p:spPr>
            <a:xfrm rot="10800000" flipV="1">
              <a:off x="7845210" y="3813021"/>
              <a:ext cx="167387" cy="1110"/>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60" name="フローチャート: 処理 159">
              <a:extLst>
                <a:ext uri="{FF2B5EF4-FFF2-40B4-BE49-F238E27FC236}">
                  <a16:creationId xmlns:a16="http://schemas.microsoft.com/office/drawing/2014/main" id="{D57C0D83-134B-CCE7-D695-878DE9512441}"/>
                </a:ext>
              </a:extLst>
            </p:cNvPr>
            <p:cNvSpPr/>
            <p:nvPr/>
          </p:nvSpPr>
          <p:spPr>
            <a:xfrm>
              <a:off x="7414717" y="4043328"/>
              <a:ext cx="432000" cy="261818"/>
            </a:xfrm>
            <a:prstGeom prst="flowChartProcess">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algn="ctr"/>
              <a:r>
                <a:rPr kumimoji="1" lang="ja-JP" altLang="en-US" sz="700">
                  <a:solidFill>
                    <a:schemeClr val="tx1">
                      <a:lumMod val="65000"/>
                      <a:lumOff val="35000"/>
                    </a:schemeClr>
                  </a:solidFill>
                  <a:latin typeface="+mj-ea"/>
                  <a:ea typeface="+mj-ea"/>
                </a:rPr>
                <a:t>チェックツール</a:t>
              </a:r>
              <a:endParaRPr kumimoji="1" lang="en-US" altLang="ja-JP" sz="700">
                <a:solidFill>
                  <a:schemeClr val="tx1">
                    <a:lumMod val="65000"/>
                    <a:lumOff val="35000"/>
                  </a:schemeClr>
                </a:solidFill>
                <a:latin typeface="+mj-ea"/>
                <a:ea typeface="+mj-ea"/>
              </a:endParaRPr>
            </a:p>
          </p:txBody>
        </p:sp>
        <p:pic>
          <p:nvPicPr>
            <p:cNvPr id="161" name="Picture 10" descr="PNGとSVGの Googleスプレッドシート カラーアイコン">
              <a:extLst>
                <a:ext uri="{FF2B5EF4-FFF2-40B4-BE49-F238E27FC236}">
                  <a16:creationId xmlns:a16="http://schemas.microsoft.com/office/drawing/2014/main" id="{505D655E-BD93-F7F9-C12B-4BAC1599AFE1}"/>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34059" y="4025360"/>
              <a:ext cx="148215" cy="139496"/>
            </a:xfrm>
            <a:prstGeom prst="rect">
              <a:avLst/>
            </a:prstGeom>
            <a:noFill/>
            <a:extLst>
              <a:ext uri="{909E8E84-426E-40DD-AFC4-6F175D3DCCD1}">
                <a14:hiddenFill xmlns:a14="http://schemas.microsoft.com/office/drawing/2010/main">
                  <a:solidFill>
                    <a:srgbClr val="FFFFFF"/>
                  </a:solidFill>
                </a14:hiddenFill>
              </a:ext>
            </a:extLst>
          </p:spPr>
        </p:pic>
        <p:sp>
          <p:nvSpPr>
            <p:cNvPr id="162" name="矢印: 下 161">
              <a:extLst>
                <a:ext uri="{FF2B5EF4-FFF2-40B4-BE49-F238E27FC236}">
                  <a16:creationId xmlns:a16="http://schemas.microsoft.com/office/drawing/2014/main" id="{E5954618-F36B-ADA9-AA90-FFA693AACF56}"/>
                </a:ext>
              </a:extLst>
            </p:cNvPr>
            <p:cNvSpPr/>
            <p:nvPr/>
          </p:nvSpPr>
          <p:spPr>
            <a:xfrm flipH="1">
              <a:off x="7525703" y="3923861"/>
              <a:ext cx="208208" cy="124562"/>
            </a:xfrm>
            <a:prstGeom prst="downArrow">
              <a:avLst>
                <a:gd name="adj1" fmla="val 58867"/>
                <a:gd name="adj2" fmla="val 50000"/>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kumimoji="1" lang="ja-JP" altLang="en-US" sz="900">
                <a:solidFill>
                  <a:srgbClr val="FF0000"/>
                </a:solidFill>
              </a:endParaRPr>
            </a:p>
          </p:txBody>
        </p:sp>
        <p:sp>
          <p:nvSpPr>
            <p:cNvPr id="163" name="テキスト ボックス 162">
              <a:extLst>
                <a:ext uri="{FF2B5EF4-FFF2-40B4-BE49-F238E27FC236}">
                  <a16:creationId xmlns:a16="http://schemas.microsoft.com/office/drawing/2014/main" id="{E688763B-8199-FD48-5C33-8F3BCFEA621D}"/>
                </a:ext>
              </a:extLst>
            </p:cNvPr>
            <p:cNvSpPr txBox="1"/>
            <p:nvPr/>
          </p:nvSpPr>
          <p:spPr>
            <a:xfrm>
              <a:off x="7415322" y="3906525"/>
              <a:ext cx="443979" cy="166492"/>
            </a:xfrm>
            <a:prstGeom prst="rect">
              <a:avLst/>
            </a:prstGeom>
            <a:noFill/>
          </p:spPr>
          <p:txBody>
            <a:bodyPr wrap="none" rtlCol="0">
              <a:spAutoFit/>
            </a:bodyPr>
            <a:lstStyle/>
            <a:p>
              <a:r>
                <a:rPr kumimoji="1" lang="ja-JP" altLang="en-US" sz="600">
                  <a:solidFill>
                    <a:schemeClr val="tx1">
                      <a:lumMod val="65000"/>
                      <a:lumOff val="35000"/>
                    </a:schemeClr>
                  </a:solidFill>
                  <a:latin typeface="+mj-ea"/>
                  <a:ea typeface="+mj-ea"/>
                </a:rPr>
                <a:t>手動転記</a:t>
              </a:r>
              <a:endParaRPr kumimoji="1" lang="en-US" altLang="ja-JP" sz="600">
                <a:solidFill>
                  <a:schemeClr val="tx1">
                    <a:lumMod val="65000"/>
                    <a:lumOff val="35000"/>
                  </a:schemeClr>
                </a:solidFill>
                <a:latin typeface="+mj-ea"/>
                <a:ea typeface="+mj-ea"/>
              </a:endParaRPr>
            </a:p>
          </p:txBody>
        </p:sp>
        <p:cxnSp>
          <p:nvCxnSpPr>
            <p:cNvPr id="164" name="コネクタ: カギ線 163">
              <a:extLst>
                <a:ext uri="{FF2B5EF4-FFF2-40B4-BE49-F238E27FC236}">
                  <a16:creationId xmlns:a16="http://schemas.microsoft.com/office/drawing/2014/main" id="{C6D33846-71EC-CE70-3D4D-49A5224055FE}"/>
                </a:ext>
              </a:extLst>
            </p:cNvPr>
            <p:cNvCxnSpPr>
              <a:cxnSpLocks/>
              <a:stCxn id="168" idx="3"/>
              <a:endCxn id="166" idx="1"/>
            </p:cNvCxnSpPr>
            <p:nvPr/>
          </p:nvCxnSpPr>
          <p:spPr>
            <a:xfrm flipV="1">
              <a:off x="1725532" y="1411864"/>
              <a:ext cx="448688" cy="571038"/>
            </a:xfrm>
            <a:prstGeom prst="bentConnector3">
              <a:avLst>
                <a:gd name="adj1" fmla="val 50000"/>
              </a:avLst>
            </a:prstGeom>
            <a:ln w="3175">
              <a:solidFill>
                <a:schemeClr val="accent1">
                  <a:lumMod val="75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65" name="四角形: 角を丸くする 164">
              <a:extLst>
                <a:ext uri="{FF2B5EF4-FFF2-40B4-BE49-F238E27FC236}">
                  <a16:creationId xmlns:a16="http://schemas.microsoft.com/office/drawing/2014/main" id="{1277E5EA-F18E-123D-27C4-5BDFA1C855D2}"/>
                </a:ext>
              </a:extLst>
            </p:cNvPr>
            <p:cNvSpPr/>
            <p:nvPr/>
          </p:nvSpPr>
          <p:spPr>
            <a:xfrm>
              <a:off x="2174220" y="759637"/>
              <a:ext cx="828000" cy="216000"/>
            </a:xfrm>
            <a:prstGeom prst="roundRect">
              <a:avLst>
                <a:gd name="adj" fmla="val 6100"/>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36000" rtlCol="0" anchor="ctr"/>
            <a:lstStyle/>
            <a:p>
              <a:pPr algn="ctr"/>
              <a:r>
                <a:rPr kumimoji="1" lang="ja-JP" altLang="en-US" sz="700">
                  <a:solidFill>
                    <a:schemeClr val="tx1">
                      <a:lumMod val="65000"/>
                      <a:lumOff val="35000"/>
                    </a:schemeClr>
                  </a:solidFill>
                </a:rPr>
                <a:t>見積書提出済一覧</a:t>
              </a:r>
              <a:endParaRPr kumimoji="1" lang="en-US" altLang="ja-JP" sz="600">
                <a:solidFill>
                  <a:schemeClr val="tx1">
                    <a:lumMod val="65000"/>
                    <a:lumOff val="35000"/>
                  </a:schemeClr>
                </a:solidFill>
              </a:endParaRPr>
            </a:p>
          </p:txBody>
        </p:sp>
        <p:sp>
          <p:nvSpPr>
            <p:cNvPr id="166" name="四角形: 角を丸くする 165">
              <a:extLst>
                <a:ext uri="{FF2B5EF4-FFF2-40B4-BE49-F238E27FC236}">
                  <a16:creationId xmlns:a16="http://schemas.microsoft.com/office/drawing/2014/main" id="{905623CF-23DE-C514-0691-2D3374154869}"/>
                </a:ext>
              </a:extLst>
            </p:cNvPr>
            <p:cNvSpPr/>
            <p:nvPr/>
          </p:nvSpPr>
          <p:spPr>
            <a:xfrm>
              <a:off x="2174220" y="1303864"/>
              <a:ext cx="828000" cy="216000"/>
            </a:xfrm>
            <a:prstGeom prst="roundRect">
              <a:avLst>
                <a:gd name="adj" fmla="val 6100"/>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36000" rtlCol="0" anchor="ctr"/>
            <a:lstStyle/>
            <a:p>
              <a:pPr algn="ctr"/>
              <a:r>
                <a:rPr kumimoji="1" lang="ja-JP" altLang="en-US" sz="700">
                  <a:solidFill>
                    <a:schemeClr val="tx1">
                      <a:lumMod val="65000"/>
                      <a:lumOff val="35000"/>
                    </a:schemeClr>
                  </a:solidFill>
                </a:rPr>
                <a:t>見積書提出</a:t>
              </a:r>
              <a:endParaRPr kumimoji="1" lang="en-US" altLang="ja-JP" sz="700">
                <a:solidFill>
                  <a:schemeClr val="tx1">
                    <a:lumMod val="65000"/>
                    <a:lumOff val="35000"/>
                  </a:schemeClr>
                </a:solidFill>
              </a:endParaRPr>
            </a:p>
          </p:txBody>
        </p:sp>
        <p:sp>
          <p:nvSpPr>
            <p:cNvPr id="167" name="四角形: 角を丸くする 166">
              <a:extLst>
                <a:ext uri="{FF2B5EF4-FFF2-40B4-BE49-F238E27FC236}">
                  <a16:creationId xmlns:a16="http://schemas.microsoft.com/office/drawing/2014/main" id="{7676A761-6864-B3F6-42B3-460A6360BE0B}"/>
                </a:ext>
              </a:extLst>
            </p:cNvPr>
            <p:cNvSpPr/>
            <p:nvPr/>
          </p:nvSpPr>
          <p:spPr>
            <a:xfrm>
              <a:off x="2174220" y="2385084"/>
              <a:ext cx="828000" cy="216000"/>
            </a:xfrm>
            <a:prstGeom prst="roundRect">
              <a:avLst>
                <a:gd name="adj" fmla="val 6100"/>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36000" rtlCol="0" anchor="ctr"/>
            <a:lstStyle/>
            <a:p>
              <a:pPr algn="ctr"/>
              <a:r>
                <a:rPr kumimoji="1" lang="ja-JP" altLang="en-US" sz="700">
                  <a:solidFill>
                    <a:schemeClr val="tx1">
                      <a:lumMod val="65000"/>
                      <a:lumOff val="35000"/>
                    </a:schemeClr>
                  </a:solidFill>
                </a:rPr>
                <a:t>請求書提出②</a:t>
              </a:r>
              <a:endParaRPr kumimoji="1" lang="en-US" altLang="ja-JP" sz="700">
                <a:solidFill>
                  <a:schemeClr val="tx1">
                    <a:lumMod val="65000"/>
                    <a:lumOff val="35000"/>
                  </a:schemeClr>
                </a:solidFill>
              </a:endParaRPr>
            </a:p>
          </p:txBody>
        </p:sp>
        <p:sp>
          <p:nvSpPr>
            <p:cNvPr id="168" name="四角形: 角を丸くする 167">
              <a:extLst>
                <a:ext uri="{FF2B5EF4-FFF2-40B4-BE49-F238E27FC236}">
                  <a16:creationId xmlns:a16="http://schemas.microsoft.com/office/drawing/2014/main" id="{58345527-6458-3AD4-CEBF-873E876C7AF6}"/>
                </a:ext>
              </a:extLst>
            </p:cNvPr>
            <p:cNvSpPr/>
            <p:nvPr/>
          </p:nvSpPr>
          <p:spPr>
            <a:xfrm>
              <a:off x="1052508" y="1852472"/>
              <a:ext cx="673024" cy="260859"/>
            </a:xfrm>
            <a:prstGeom prst="roundRect">
              <a:avLst>
                <a:gd name="adj" fmla="val 6100"/>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kumimoji="1" lang="ja-JP" altLang="en-US" sz="800">
                  <a:solidFill>
                    <a:schemeClr val="tx1">
                      <a:lumMod val="65000"/>
                      <a:lumOff val="35000"/>
                    </a:schemeClr>
                  </a:solidFill>
                </a:rPr>
                <a:t>メニュー</a:t>
              </a:r>
              <a:endParaRPr kumimoji="1" lang="en-US" altLang="ja-JP" sz="800">
                <a:solidFill>
                  <a:schemeClr val="tx1">
                    <a:lumMod val="65000"/>
                    <a:lumOff val="35000"/>
                  </a:schemeClr>
                </a:solidFill>
              </a:endParaRPr>
            </a:p>
          </p:txBody>
        </p:sp>
        <p:cxnSp>
          <p:nvCxnSpPr>
            <p:cNvPr id="169" name="コネクタ: カギ線 168">
              <a:extLst>
                <a:ext uri="{FF2B5EF4-FFF2-40B4-BE49-F238E27FC236}">
                  <a16:creationId xmlns:a16="http://schemas.microsoft.com/office/drawing/2014/main" id="{BA39E9F2-497F-565D-7A3F-4237767C5FCF}"/>
                </a:ext>
              </a:extLst>
            </p:cNvPr>
            <p:cNvCxnSpPr>
              <a:cxnSpLocks/>
              <a:stCxn id="168" idx="3"/>
              <a:endCxn id="167" idx="1"/>
            </p:cNvCxnSpPr>
            <p:nvPr/>
          </p:nvCxnSpPr>
          <p:spPr>
            <a:xfrm>
              <a:off x="1725532" y="1982902"/>
              <a:ext cx="448688" cy="510182"/>
            </a:xfrm>
            <a:prstGeom prst="bentConnector3">
              <a:avLst>
                <a:gd name="adj1" fmla="val 50000"/>
              </a:avLst>
            </a:prstGeom>
            <a:ln w="3175">
              <a:solidFill>
                <a:schemeClr val="accent1">
                  <a:lumMod val="75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70" name="四角形: 角を丸くする 169">
              <a:extLst>
                <a:ext uri="{FF2B5EF4-FFF2-40B4-BE49-F238E27FC236}">
                  <a16:creationId xmlns:a16="http://schemas.microsoft.com/office/drawing/2014/main" id="{1764C877-C8F2-4200-A56A-92D0DD4D4B6B}"/>
                </a:ext>
              </a:extLst>
            </p:cNvPr>
            <p:cNvSpPr/>
            <p:nvPr/>
          </p:nvSpPr>
          <p:spPr>
            <a:xfrm>
              <a:off x="2174220" y="3481211"/>
              <a:ext cx="828000" cy="216000"/>
            </a:xfrm>
            <a:prstGeom prst="roundRect">
              <a:avLst>
                <a:gd name="adj" fmla="val 6100"/>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36000" rtlCol="0" anchor="ctr"/>
            <a:lstStyle/>
            <a:p>
              <a:pPr algn="ctr"/>
              <a:r>
                <a:rPr kumimoji="1" lang="ja-JP" altLang="en-US" sz="700">
                  <a:solidFill>
                    <a:schemeClr val="tx1">
                      <a:lumMod val="65000"/>
                      <a:lumOff val="35000"/>
                    </a:schemeClr>
                  </a:solidFill>
                  <a:latin typeface="+mj-ea"/>
                  <a:ea typeface="+mj-ea"/>
                </a:rPr>
                <a:t>発注決裁状況一覧</a:t>
              </a:r>
              <a:endParaRPr kumimoji="1" lang="en-US" altLang="ja-JP" sz="700">
                <a:solidFill>
                  <a:schemeClr val="tx1">
                    <a:lumMod val="65000"/>
                    <a:lumOff val="35000"/>
                  </a:schemeClr>
                </a:solidFill>
                <a:latin typeface="+mj-ea"/>
                <a:ea typeface="+mj-ea"/>
              </a:endParaRPr>
            </a:p>
          </p:txBody>
        </p:sp>
        <p:cxnSp>
          <p:nvCxnSpPr>
            <p:cNvPr id="171" name="コネクタ: カギ線 170">
              <a:extLst>
                <a:ext uri="{FF2B5EF4-FFF2-40B4-BE49-F238E27FC236}">
                  <a16:creationId xmlns:a16="http://schemas.microsoft.com/office/drawing/2014/main" id="{1D95D742-2C5B-F94A-D899-4F535A0FB39D}"/>
                </a:ext>
              </a:extLst>
            </p:cNvPr>
            <p:cNvCxnSpPr>
              <a:cxnSpLocks/>
              <a:stCxn id="168" idx="3"/>
              <a:endCxn id="165" idx="1"/>
            </p:cNvCxnSpPr>
            <p:nvPr/>
          </p:nvCxnSpPr>
          <p:spPr>
            <a:xfrm flipV="1">
              <a:off x="1725532" y="867637"/>
              <a:ext cx="448688" cy="1115265"/>
            </a:xfrm>
            <a:prstGeom prst="bentConnector3">
              <a:avLst>
                <a:gd name="adj1" fmla="val 50000"/>
              </a:avLst>
            </a:prstGeom>
            <a:ln w="3175">
              <a:solidFill>
                <a:schemeClr val="accent1">
                  <a:lumMod val="7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73" name="コネクタ: カギ線 172">
              <a:extLst>
                <a:ext uri="{FF2B5EF4-FFF2-40B4-BE49-F238E27FC236}">
                  <a16:creationId xmlns:a16="http://schemas.microsoft.com/office/drawing/2014/main" id="{A8A2AFD3-0C24-C241-8D4B-C9821E1C2D2D}"/>
                </a:ext>
              </a:extLst>
            </p:cNvPr>
            <p:cNvCxnSpPr>
              <a:cxnSpLocks/>
              <a:stCxn id="168" idx="3"/>
              <a:endCxn id="180" idx="1"/>
            </p:cNvCxnSpPr>
            <p:nvPr/>
          </p:nvCxnSpPr>
          <p:spPr>
            <a:xfrm>
              <a:off x="1725532" y="1982902"/>
              <a:ext cx="448688" cy="2409685"/>
            </a:xfrm>
            <a:prstGeom prst="bentConnector3">
              <a:avLst>
                <a:gd name="adj1" fmla="val 50000"/>
              </a:avLst>
            </a:prstGeom>
            <a:ln w="3175">
              <a:solidFill>
                <a:schemeClr val="accent1">
                  <a:lumMod val="7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74" name="コネクタ: カギ線 173">
              <a:extLst>
                <a:ext uri="{FF2B5EF4-FFF2-40B4-BE49-F238E27FC236}">
                  <a16:creationId xmlns:a16="http://schemas.microsoft.com/office/drawing/2014/main" id="{F6C98062-8D81-7F2D-7E42-6AA4AC5E7026}"/>
                </a:ext>
              </a:extLst>
            </p:cNvPr>
            <p:cNvCxnSpPr>
              <a:cxnSpLocks/>
              <a:stCxn id="168" idx="3"/>
              <a:endCxn id="170" idx="1"/>
            </p:cNvCxnSpPr>
            <p:nvPr/>
          </p:nvCxnSpPr>
          <p:spPr>
            <a:xfrm>
              <a:off x="1725532" y="1982902"/>
              <a:ext cx="448688" cy="1606309"/>
            </a:xfrm>
            <a:prstGeom prst="bentConnector3">
              <a:avLst>
                <a:gd name="adj1" fmla="val 50000"/>
              </a:avLst>
            </a:prstGeom>
            <a:ln w="3175">
              <a:solidFill>
                <a:schemeClr val="accent1">
                  <a:lumMod val="75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76" name="四角形: 角を丸くする 175">
              <a:extLst>
                <a:ext uri="{FF2B5EF4-FFF2-40B4-BE49-F238E27FC236}">
                  <a16:creationId xmlns:a16="http://schemas.microsoft.com/office/drawing/2014/main" id="{CBB858B2-60F4-0DEF-B632-91E200DC143C}"/>
                </a:ext>
              </a:extLst>
            </p:cNvPr>
            <p:cNvSpPr/>
            <p:nvPr/>
          </p:nvSpPr>
          <p:spPr>
            <a:xfrm>
              <a:off x="2174220" y="2152640"/>
              <a:ext cx="828000" cy="216000"/>
            </a:xfrm>
            <a:prstGeom prst="roundRect">
              <a:avLst>
                <a:gd name="adj" fmla="val 6100"/>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36000" rtlCol="0" anchor="ctr"/>
            <a:lstStyle/>
            <a:p>
              <a:pPr algn="ctr"/>
              <a:r>
                <a:rPr kumimoji="1" lang="ja-JP" altLang="en-US" sz="700">
                  <a:solidFill>
                    <a:schemeClr val="tx1">
                      <a:lumMod val="65000"/>
                      <a:lumOff val="35000"/>
                    </a:schemeClr>
                  </a:solidFill>
                </a:rPr>
                <a:t>請求書提出①</a:t>
              </a:r>
              <a:endParaRPr kumimoji="1" lang="en-US" altLang="ja-JP" sz="700">
                <a:solidFill>
                  <a:schemeClr val="tx1">
                    <a:lumMod val="65000"/>
                    <a:lumOff val="35000"/>
                  </a:schemeClr>
                </a:solidFill>
              </a:endParaRPr>
            </a:p>
          </p:txBody>
        </p:sp>
        <p:cxnSp>
          <p:nvCxnSpPr>
            <p:cNvPr id="177" name="コネクタ: カギ線 176">
              <a:extLst>
                <a:ext uri="{FF2B5EF4-FFF2-40B4-BE49-F238E27FC236}">
                  <a16:creationId xmlns:a16="http://schemas.microsoft.com/office/drawing/2014/main" id="{DB5EFA81-DF6A-3314-DBDA-820E4336BB74}"/>
                </a:ext>
              </a:extLst>
            </p:cNvPr>
            <p:cNvCxnSpPr>
              <a:cxnSpLocks/>
              <a:stCxn id="168" idx="3"/>
              <a:endCxn id="176" idx="1"/>
            </p:cNvCxnSpPr>
            <p:nvPr/>
          </p:nvCxnSpPr>
          <p:spPr>
            <a:xfrm>
              <a:off x="1725532" y="1982902"/>
              <a:ext cx="448688" cy="277738"/>
            </a:xfrm>
            <a:prstGeom prst="bentConnector3">
              <a:avLst>
                <a:gd name="adj1" fmla="val 50000"/>
              </a:avLst>
            </a:prstGeom>
            <a:ln w="3175">
              <a:solidFill>
                <a:schemeClr val="accent1">
                  <a:lumMod val="75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78" name="四角形: 角を丸くする 177">
              <a:extLst>
                <a:ext uri="{FF2B5EF4-FFF2-40B4-BE49-F238E27FC236}">
                  <a16:creationId xmlns:a16="http://schemas.microsoft.com/office/drawing/2014/main" id="{3CE76797-799B-DD44-7E7B-C16D47DE5D3F}"/>
                </a:ext>
              </a:extLst>
            </p:cNvPr>
            <p:cNvSpPr/>
            <p:nvPr/>
          </p:nvSpPr>
          <p:spPr>
            <a:xfrm>
              <a:off x="2174220" y="3874588"/>
              <a:ext cx="828000" cy="216000"/>
            </a:xfrm>
            <a:prstGeom prst="roundRect">
              <a:avLst>
                <a:gd name="adj" fmla="val 6100"/>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36000" rtlCol="0" anchor="ctr"/>
            <a:lstStyle/>
            <a:p>
              <a:pPr algn="ctr"/>
              <a:r>
                <a:rPr kumimoji="1" lang="ja-JP" altLang="en-US" sz="700">
                  <a:solidFill>
                    <a:schemeClr val="tx1">
                      <a:lumMod val="65000"/>
                      <a:lumOff val="35000"/>
                    </a:schemeClr>
                  </a:solidFill>
                </a:rPr>
                <a:t>請求書提出済一覧</a:t>
              </a:r>
              <a:endParaRPr kumimoji="1" lang="en-US" altLang="ja-JP" sz="600">
                <a:solidFill>
                  <a:schemeClr val="tx1">
                    <a:lumMod val="65000"/>
                    <a:lumOff val="35000"/>
                  </a:schemeClr>
                </a:solidFill>
              </a:endParaRPr>
            </a:p>
          </p:txBody>
        </p:sp>
        <p:cxnSp>
          <p:nvCxnSpPr>
            <p:cNvPr id="179" name="コネクタ: カギ線 178">
              <a:extLst>
                <a:ext uri="{FF2B5EF4-FFF2-40B4-BE49-F238E27FC236}">
                  <a16:creationId xmlns:a16="http://schemas.microsoft.com/office/drawing/2014/main" id="{00B928C2-BF1F-92D6-3EF4-28F53359A30E}"/>
                </a:ext>
              </a:extLst>
            </p:cNvPr>
            <p:cNvCxnSpPr>
              <a:cxnSpLocks/>
              <a:stCxn id="168" idx="3"/>
              <a:endCxn id="178" idx="1"/>
            </p:cNvCxnSpPr>
            <p:nvPr/>
          </p:nvCxnSpPr>
          <p:spPr>
            <a:xfrm>
              <a:off x="1725532" y="1982902"/>
              <a:ext cx="448688" cy="1999686"/>
            </a:xfrm>
            <a:prstGeom prst="bentConnector3">
              <a:avLst>
                <a:gd name="adj1" fmla="val 50000"/>
              </a:avLst>
            </a:prstGeom>
            <a:ln w="3175">
              <a:solidFill>
                <a:schemeClr val="accent1">
                  <a:lumMod val="75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80" name="四角形: 角を丸くする 179">
              <a:extLst>
                <a:ext uri="{FF2B5EF4-FFF2-40B4-BE49-F238E27FC236}">
                  <a16:creationId xmlns:a16="http://schemas.microsoft.com/office/drawing/2014/main" id="{4DF48785-BD65-321F-15B7-2FA5AAD50CD8}"/>
                </a:ext>
              </a:extLst>
            </p:cNvPr>
            <p:cNvSpPr/>
            <p:nvPr/>
          </p:nvSpPr>
          <p:spPr>
            <a:xfrm>
              <a:off x="2174220" y="4284587"/>
              <a:ext cx="828000" cy="216000"/>
            </a:xfrm>
            <a:prstGeom prst="roundRect">
              <a:avLst>
                <a:gd name="adj" fmla="val 6100"/>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36000" rtlCol="0" anchor="ctr"/>
            <a:lstStyle/>
            <a:p>
              <a:pPr algn="ctr"/>
              <a:r>
                <a:rPr kumimoji="1" lang="ja-JP" altLang="en-US" sz="700">
                  <a:solidFill>
                    <a:schemeClr val="tx1">
                      <a:lumMod val="65000"/>
                      <a:lumOff val="35000"/>
                    </a:schemeClr>
                  </a:solidFill>
                </a:rPr>
                <a:t>支払処理状況一覧</a:t>
              </a:r>
              <a:endParaRPr kumimoji="1" lang="en-US" altLang="ja-JP" sz="600">
                <a:solidFill>
                  <a:schemeClr val="tx1">
                    <a:lumMod val="65000"/>
                    <a:lumOff val="35000"/>
                  </a:schemeClr>
                </a:solidFill>
              </a:endParaRPr>
            </a:p>
          </p:txBody>
        </p:sp>
        <p:sp>
          <p:nvSpPr>
            <p:cNvPr id="182" name="吹き出し: 四角形 181">
              <a:extLst>
                <a:ext uri="{FF2B5EF4-FFF2-40B4-BE49-F238E27FC236}">
                  <a16:creationId xmlns:a16="http://schemas.microsoft.com/office/drawing/2014/main" id="{0550E839-AB52-08C5-6D55-BCE19A8DD464}"/>
                </a:ext>
              </a:extLst>
            </p:cNvPr>
            <p:cNvSpPr/>
            <p:nvPr/>
          </p:nvSpPr>
          <p:spPr>
            <a:xfrm>
              <a:off x="2099266" y="4766186"/>
              <a:ext cx="1073325" cy="213367"/>
            </a:xfrm>
            <a:prstGeom prst="wedgeRectCallout">
              <a:avLst>
                <a:gd name="adj1" fmla="val -62266"/>
                <a:gd name="adj2" fmla="val -31017"/>
              </a:avLst>
            </a:prstGeom>
            <a:solidFill>
              <a:schemeClr val="accent6">
                <a:lumMod val="20000"/>
                <a:lumOff val="80000"/>
              </a:schemeClr>
            </a:solidFill>
            <a:ln w="63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kumimoji="1" lang="ja-JP" altLang="en-US" sz="700">
                  <a:solidFill>
                    <a:schemeClr val="tx1">
                      <a:lumMod val="65000"/>
                      <a:lumOff val="35000"/>
                    </a:schemeClr>
                  </a:solidFill>
                  <a:latin typeface="+mj-ea"/>
                  <a:ea typeface="+mj-ea"/>
                </a:rPr>
                <a:t>利用可能ユーザーを制御</a:t>
              </a:r>
              <a:endParaRPr kumimoji="1" lang="en-US" altLang="ja-JP" sz="700">
                <a:solidFill>
                  <a:schemeClr val="tx1">
                    <a:lumMod val="65000"/>
                    <a:lumOff val="35000"/>
                  </a:schemeClr>
                </a:solidFill>
                <a:latin typeface="+mj-ea"/>
                <a:ea typeface="+mj-ea"/>
              </a:endParaRPr>
            </a:p>
            <a:p>
              <a:r>
                <a:rPr kumimoji="1" lang="ja-JP" altLang="en-US" sz="700">
                  <a:solidFill>
                    <a:schemeClr val="tx1">
                      <a:lumMod val="65000"/>
                      <a:lumOff val="35000"/>
                    </a:schemeClr>
                  </a:solidFill>
                  <a:latin typeface="+mj-ea"/>
                  <a:ea typeface="+mj-ea"/>
                </a:rPr>
                <a:t>自部門の案件のみ表示制御</a:t>
              </a:r>
              <a:endParaRPr kumimoji="1" lang="en-US" altLang="ja-JP" sz="700">
                <a:solidFill>
                  <a:schemeClr val="tx1">
                    <a:lumMod val="65000"/>
                    <a:lumOff val="35000"/>
                  </a:schemeClr>
                </a:solidFill>
                <a:latin typeface="+mj-ea"/>
                <a:ea typeface="+mj-ea"/>
              </a:endParaRPr>
            </a:p>
          </p:txBody>
        </p:sp>
        <p:cxnSp>
          <p:nvCxnSpPr>
            <p:cNvPr id="183" name="コネクタ: カギ線 182">
              <a:extLst>
                <a:ext uri="{FF2B5EF4-FFF2-40B4-BE49-F238E27FC236}">
                  <a16:creationId xmlns:a16="http://schemas.microsoft.com/office/drawing/2014/main" id="{51199A84-72AF-9865-9038-9AF78A33FC0A}"/>
                </a:ext>
              </a:extLst>
            </p:cNvPr>
            <p:cNvCxnSpPr>
              <a:cxnSpLocks/>
              <a:stCxn id="184" idx="2"/>
              <a:endCxn id="10" idx="3"/>
            </p:cNvCxnSpPr>
            <p:nvPr/>
          </p:nvCxnSpPr>
          <p:spPr>
            <a:xfrm rot="10800000" flipV="1">
              <a:off x="6910492" y="2441277"/>
              <a:ext cx="1086472" cy="6978"/>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84" name="円柱 183">
              <a:extLst>
                <a:ext uri="{FF2B5EF4-FFF2-40B4-BE49-F238E27FC236}">
                  <a16:creationId xmlns:a16="http://schemas.microsoft.com/office/drawing/2014/main" id="{CDA0C80C-3036-C201-8F73-5E4C7C6477E1}"/>
                </a:ext>
              </a:extLst>
            </p:cNvPr>
            <p:cNvSpPr/>
            <p:nvPr/>
          </p:nvSpPr>
          <p:spPr>
            <a:xfrm>
              <a:off x="7996964" y="2274199"/>
              <a:ext cx="540000" cy="334155"/>
            </a:xfrm>
            <a:prstGeom prst="can">
              <a:avLst/>
            </a:prstGeom>
            <a:solidFill>
              <a:schemeClr val="accent5">
                <a:lumMod val="20000"/>
                <a:lumOff val="80000"/>
              </a:schemeClr>
            </a:solidFill>
            <a:ln w="63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108000" rIns="36000" rtlCol="0" anchor="ctr"/>
            <a:lstStyle/>
            <a:p>
              <a:pPr algn="ctr"/>
              <a:r>
                <a:rPr kumimoji="1" lang="ja-JP" altLang="en-US" sz="800">
                  <a:solidFill>
                    <a:schemeClr val="tx1">
                      <a:lumMod val="65000"/>
                      <a:lumOff val="35000"/>
                    </a:schemeClr>
                  </a:solidFill>
                  <a:latin typeface="+mj-ea"/>
                  <a:ea typeface="+mj-ea"/>
                </a:rPr>
                <a:t>予実</a:t>
              </a:r>
              <a:endParaRPr kumimoji="1" lang="en-US" altLang="ja-JP" sz="800">
                <a:solidFill>
                  <a:schemeClr val="tx1">
                    <a:lumMod val="65000"/>
                    <a:lumOff val="35000"/>
                  </a:schemeClr>
                </a:solidFill>
                <a:latin typeface="+mj-ea"/>
                <a:ea typeface="+mj-ea"/>
              </a:endParaRPr>
            </a:p>
          </p:txBody>
        </p:sp>
        <p:sp>
          <p:nvSpPr>
            <p:cNvPr id="185" name="テキスト ボックス 184">
              <a:extLst>
                <a:ext uri="{FF2B5EF4-FFF2-40B4-BE49-F238E27FC236}">
                  <a16:creationId xmlns:a16="http://schemas.microsoft.com/office/drawing/2014/main" id="{3DA74D94-A5FC-D1B6-C20C-0FB958FA9514}"/>
                </a:ext>
              </a:extLst>
            </p:cNvPr>
            <p:cNvSpPr txBox="1"/>
            <p:nvPr/>
          </p:nvSpPr>
          <p:spPr>
            <a:xfrm>
              <a:off x="7357123" y="2148128"/>
              <a:ext cx="721466" cy="332984"/>
            </a:xfrm>
            <a:prstGeom prst="rect">
              <a:avLst/>
            </a:prstGeom>
            <a:noFill/>
          </p:spPr>
          <p:txBody>
            <a:bodyPr wrap="none" rtlCol="0">
              <a:spAutoFit/>
            </a:bodyPr>
            <a:lstStyle/>
            <a:p>
              <a:pPr algn="ctr"/>
              <a:r>
                <a:rPr kumimoji="1" lang="ja-JP" altLang="en-US" sz="600">
                  <a:solidFill>
                    <a:schemeClr val="tx1">
                      <a:lumMod val="65000"/>
                      <a:lumOff val="35000"/>
                    </a:schemeClr>
                  </a:solidFill>
                  <a:latin typeface="+mj-ea"/>
                  <a:ea typeface="+mj-ea"/>
                </a:rPr>
                <a:t>データコネクタ</a:t>
              </a:r>
              <a:endParaRPr kumimoji="1" lang="en-US" altLang="ja-JP" sz="600">
                <a:solidFill>
                  <a:schemeClr val="tx1">
                    <a:lumMod val="65000"/>
                    <a:lumOff val="35000"/>
                  </a:schemeClr>
                </a:solidFill>
                <a:latin typeface="+mj-ea"/>
                <a:ea typeface="+mj-ea"/>
              </a:endParaRPr>
            </a:p>
            <a:p>
              <a:pPr algn="ctr"/>
              <a:r>
                <a:rPr kumimoji="1" lang="ja-JP" altLang="en-US" sz="600">
                  <a:solidFill>
                    <a:schemeClr val="tx1">
                      <a:lumMod val="65000"/>
                      <a:lumOff val="35000"/>
                    </a:schemeClr>
                  </a:solidFill>
                  <a:latin typeface="+mj-ea"/>
                  <a:ea typeface="+mj-ea"/>
                </a:rPr>
                <a:t>（日次夜間更新）</a:t>
              </a:r>
              <a:endParaRPr kumimoji="1" lang="en-US" altLang="ja-JP" sz="600">
                <a:solidFill>
                  <a:schemeClr val="tx1">
                    <a:lumMod val="65000"/>
                    <a:lumOff val="35000"/>
                  </a:schemeClr>
                </a:solidFill>
                <a:latin typeface="+mj-ea"/>
                <a:ea typeface="+mj-ea"/>
              </a:endParaRPr>
            </a:p>
            <a:p>
              <a:pPr algn="ctr"/>
              <a:r>
                <a:rPr kumimoji="1" lang="en-US" altLang="ja-JP" sz="600">
                  <a:solidFill>
                    <a:schemeClr val="tx1">
                      <a:lumMod val="65000"/>
                      <a:lumOff val="35000"/>
                    </a:schemeClr>
                  </a:solidFill>
                  <a:latin typeface="+mj-ea"/>
                  <a:ea typeface="+mj-ea"/>
                </a:rPr>
                <a:t>※6:00-7:00</a:t>
              </a:r>
            </a:p>
          </p:txBody>
        </p:sp>
        <p:cxnSp>
          <p:nvCxnSpPr>
            <p:cNvPr id="186" name="コネクタ: カギ線 185">
              <a:extLst>
                <a:ext uri="{FF2B5EF4-FFF2-40B4-BE49-F238E27FC236}">
                  <a16:creationId xmlns:a16="http://schemas.microsoft.com/office/drawing/2014/main" id="{CD3F4000-65F1-D8CB-D13B-7D7AF324249C}"/>
                </a:ext>
              </a:extLst>
            </p:cNvPr>
            <p:cNvCxnSpPr>
              <a:cxnSpLocks/>
              <a:stCxn id="10" idx="1"/>
              <a:endCxn id="133" idx="2"/>
            </p:cNvCxnSpPr>
            <p:nvPr/>
          </p:nvCxnSpPr>
          <p:spPr>
            <a:xfrm rot="10800000">
              <a:off x="4959346" y="1715957"/>
              <a:ext cx="1094668" cy="732298"/>
            </a:xfrm>
            <a:prstGeom prst="bentConnector2">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87" name="テキスト ボックス 186">
              <a:extLst>
                <a:ext uri="{FF2B5EF4-FFF2-40B4-BE49-F238E27FC236}">
                  <a16:creationId xmlns:a16="http://schemas.microsoft.com/office/drawing/2014/main" id="{2901933E-CEA2-056B-314D-A8CE191A2612}"/>
                </a:ext>
              </a:extLst>
            </p:cNvPr>
            <p:cNvSpPr txBox="1"/>
            <p:nvPr/>
          </p:nvSpPr>
          <p:spPr>
            <a:xfrm>
              <a:off x="5521549" y="2325387"/>
              <a:ext cx="526358" cy="166492"/>
            </a:xfrm>
            <a:prstGeom prst="rect">
              <a:avLst/>
            </a:prstGeom>
            <a:noFill/>
          </p:spPr>
          <p:txBody>
            <a:bodyPr wrap="none" rtlCol="0">
              <a:spAutoFit/>
            </a:bodyPr>
            <a:lstStyle/>
            <a:p>
              <a:r>
                <a:rPr kumimoji="1" lang="en-US" altLang="ja-JP" sz="600">
                  <a:solidFill>
                    <a:schemeClr val="tx1">
                      <a:lumMod val="65000"/>
                      <a:lumOff val="35000"/>
                    </a:schemeClr>
                  </a:solidFill>
                  <a:latin typeface="+mj-ea"/>
                  <a:ea typeface="+mj-ea"/>
                </a:rPr>
                <a:t>importrange</a:t>
              </a:r>
            </a:p>
          </p:txBody>
        </p:sp>
        <p:cxnSp>
          <p:nvCxnSpPr>
            <p:cNvPr id="188" name="コネクタ: カギ線 187">
              <a:extLst>
                <a:ext uri="{FF2B5EF4-FFF2-40B4-BE49-F238E27FC236}">
                  <a16:creationId xmlns:a16="http://schemas.microsoft.com/office/drawing/2014/main" id="{B37F2CB7-D644-BB6E-E125-D6612F23EC5B}"/>
                </a:ext>
              </a:extLst>
            </p:cNvPr>
            <p:cNvCxnSpPr>
              <a:cxnSpLocks/>
              <a:stCxn id="10" idx="1"/>
              <a:endCxn id="193" idx="3"/>
            </p:cNvCxnSpPr>
            <p:nvPr/>
          </p:nvCxnSpPr>
          <p:spPr>
            <a:xfrm rot="10800000" flipV="1">
              <a:off x="5381072" y="2448255"/>
              <a:ext cx="672943" cy="774546"/>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89" name="フローチャート: 処理 188">
              <a:extLst>
                <a:ext uri="{FF2B5EF4-FFF2-40B4-BE49-F238E27FC236}">
                  <a16:creationId xmlns:a16="http://schemas.microsoft.com/office/drawing/2014/main" id="{54A8BFEE-F596-FB87-7981-AA69CA7F786C}"/>
                </a:ext>
              </a:extLst>
            </p:cNvPr>
            <p:cNvSpPr/>
            <p:nvPr/>
          </p:nvSpPr>
          <p:spPr>
            <a:xfrm>
              <a:off x="4524593" y="3668074"/>
              <a:ext cx="856478" cy="180000"/>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18000" rtlCol="0" anchor="ctr"/>
            <a:lstStyle/>
            <a:p>
              <a:pPr algn="ctr"/>
              <a:r>
                <a:rPr kumimoji="1" lang="ja-JP" altLang="en-US" sz="800">
                  <a:solidFill>
                    <a:schemeClr val="tx1">
                      <a:lumMod val="65000"/>
                      <a:lumOff val="35000"/>
                    </a:schemeClr>
                  </a:solidFill>
                  <a:latin typeface="+mj-ea"/>
                  <a:ea typeface="+mj-ea"/>
                </a:rPr>
                <a:t>請求提出</a:t>
              </a:r>
            </a:p>
          </p:txBody>
        </p:sp>
        <p:grpSp>
          <p:nvGrpSpPr>
            <p:cNvPr id="190" name="グループ化 189">
              <a:extLst>
                <a:ext uri="{FF2B5EF4-FFF2-40B4-BE49-F238E27FC236}">
                  <a16:creationId xmlns:a16="http://schemas.microsoft.com/office/drawing/2014/main" id="{C1DAC049-259A-5074-7FE9-7EDF92571BAA}"/>
                </a:ext>
              </a:extLst>
            </p:cNvPr>
            <p:cNvGrpSpPr/>
            <p:nvPr/>
          </p:nvGrpSpPr>
          <p:grpSpPr>
            <a:xfrm>
              <a:off x="5414890" y="3496280"/>
              <a:ext cx="574051" cy="507808"/>
              <a:chOff x="3444236" y="1719484"/>
              <a:chExt cx="521865" cy="461644"/>
            </a:xfrm>
          </p:grpSpPr>
          <p:pic>
            <p:nvPicPr>
              <p:cNvPr id="191" name="Picture 14" descr="GAS（Google Apps Script）を使ってみましょう | utelecon">
                <a:extLst>
                  <a:ext uri="{FF2B5EF4-FFF2-40B4-BE49-F238E27FC236}">
                    <a16:creationId xmlns:a16="http://schemas.microsoft.com/office/drawing/2014/main" id="{20149217-4A64-B05D-ADD9-650EA1F446A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47139" y="1719484"/>
                <a:ext cx="263274" cy="263274"/>
              </a:xfrm>
              <a:prstGeom prst="rect">
                <a:avLst/>
              </a:prstGeom>
              <a:noFill/>
              <a:extLst>
                <a:ext uri="{909E8E84-426E-40DD-AFC4-6F175D3DCCD1}">
                  <a14:hiddenFill xmlns:a14="http://schemas.microsoft.com/office/drawing/2010/main">
                    <a:solidFill>
                      <a:srgbClr val="FFFFFF"/>
                    </a:solidFill>
                  </a14:hiddenFill>
                </a:ext>
              </a:extLst>
            </p:spPr>
          </p:pic>
          <p:sp>
            <p:nvSpPr>
              <p:cNvPr id="192" name="テキスト ボックス 191">
                <a:extLst>
                  <a:ext uri="{FF2B5EF4-FFF2-40B4-BE49-F238E27FC236}">
                    <a16:creationId xmlns:a16="http://schemas.microsoft.com/office/drawing/2014/main" id="{42CF31A8-16E5-B612-4F62-B7CD0135D1F2}"/>
                  </a:ext>
                </a:extLst>
              </p:cNvPr>
              <p:cNvSpPr txBox="1"/>
              <p:nvPr/>
            </p:nvSpPr>
            <p:spPr>
              <a:xfrm>
                <a:off x="3444236" y="1928866"/>
                <a:ext cx="521865" cy="252262"/>
              </a:xfrm>
              <a:prstGeom prst="rect">
                <a:avLst/>
              </a:prstGeom>
              <a:noFill/>
            </p:spPr>
            <p:txBody>
              <a:bodyPr wrap="none" rtlCol="0">
                <a:spAutoFit/>
              </a:bodyPr>
              <a:lstStyle/>
              <a:p>
                <a:pPr algn="ctr"/>
                <a:r>
                  <a:rPr kumimoji="1" lang="en-US" altLang="ja-JP" sz="800">
                    <a:solidFill>
                      <a:schemeClr val="tx1">
                        <a:lumMod val="65000"/>
                        <a:lumOff val="35000"/>
                      </a:schemeClr>
                    </a:solidFill>
                    <a:latin typeface="+mj-ea"/>
                    <a:ea typeface="+mj-ea"/>
                  </a:rPr>
                  <a:t>GAS</a:t>
                </a:r>
                <a:r>
                  <a:rPr kumimoji="1" lang="ja-JP" altLang="en-US" sz="800">
                    <a:solidFill>
                      <a:schemeClr val="tx1">
                        <a:lumMod val="65000"/>
                        <a:lumOff val="35000"/>
                      </a:schemeClr>
                    </a:solidFill>
                    <a:latin typeface="+mj-ea"/>
                    <a:ea typeface="+mj-ea"/>
                  </a:rPr>
                  <a:t>③</a:t>
                </a:r>
                <a:endParaRPr kumimoji="1" lang="en-US" altLang="ja-JP" sz="800">
                  <a:solidFill>
                    <a:schemeClr val="tx1">
                      <a:lumMod val="65000"/>
                      <a:lumOff val="35000"/>
                    </a:schemeClr>
                  </a:solidFill>
                  <a:latin typeface="+mj-ea"/>
                  <a:ea typeface="+mj-ea"/>
                </a:endParaRPr>
              </a:p>
              <a:p>
                <a:pPr algn="ctr"/>
                <a:r>
                  <a:rPr kumimoji="1" lang="en-US" altLang="ja-JP" sz="600">
                    <a:solidFill>
                      <a:schemeClr val="tx1">
                        <a:lumMod val="65000"/>
                        <a:lumOff val="35000"/>
                      </a:schemeClr>
                    </a:solidFill>
                    <a:latin typeface="+mj-ea"/>
                    <a:ea typeface="+mj-ea"/>
                  </a:rPr>
                  <a:t>+importrange</a:t>
                </a:r>
              </a:p>
            </p:txBody>
          </p:sp>
        </p:grpSp>
        <p:sp>
          <p:nvSpPr>
            <p:cNvPr id="193" name="フローチャート: 処理 192">
              <a:extLst>
                <a:ext uri="{FF2B5EF4-FFF2-40B4-BE49-F238E27FC236}">
                  <a16:creationId xmlns:a16="http://schemas.microsoft.com/office/drawing/2014/main" id="{3A83721F-14C5-8B41-8262-08361DBBDF5D}"/>
                </a:ext>
              </a:extLst>
            </p:cNvPr>
            <p:cNvSpPr/>
            <p:nvPr/>
          </p:nvSpPr>
          <p:spPr>
            <a:xfrm>
              <a:off x="4524593" y="3132801"/>
              <a:ext cx="856478" cy="180000"/>
            </a:xfrm>
            <a:prstGeom prst="flowChartProcess">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bIns="18000" rtlCol="0" anchor="ctr"/>
            <a:lstStyle/>
            <a:p>
              <a:pPr algn="ctr"/>
              <a:r>
                <a:rPr kumimoji="1" lang="ja-JP" altLang="en-US" sz="800">
                  <a:solidFill>
                    <a:schemeClr val="tx1">
                      <a:lumMod val="65000"/>
                      <a:lumOff val="35000"/>
                    </a:schemeClr>
                  </a:solidFill>
                  <a:latin typeface="+mj-ea"/>
                  <a:ea typeface="+mj-ea"/>
                </a:rPr>
                <a:t>予実</a:t>
              </a:r>
            </a:p>
          </p:txBody>
        </p:sp>
        <p:sp>
          <p:nvSpPr>
            <p:cNvPr id="194" name="テキスト ボックス 193">
              <a:extLst>
                <a:ext uri="{FF2B5EF4-FFF2-40B4-BE49-F238E27FC236}">
                  <a16:creationId xmlns:a16="http://schemas.microsoft.com/office/drawing/2014/main" id="{E2783B4D-F7B2-EBD8-A257-869DD1728175}"/>
                </a:ext>
              </a:extLst>
            </p:cNvPr>
            <p:cNvSpPr txBox="1"/>
            <p:nvPr/>
          </p:nvSpPr>
          <p:spPr>
            <a:xfrm>
              <a:off x="4127278" y="3584815"/>
              <a:ext cx="443979" cy="194241"/>
            </a:xfrm>
            <a:prstGeom prst="rect">
              <a:avLst/>
            </a:prstGeom>
            <a:noFill/>
          </p:spPr>
          <p:txBody>
            <a:bodyPr wrap="none" rtlCol="0">
              <a:spAutoFit/>
            </a:bodyPr>
            <a:lstStyle/>
            <a:p>
              <a:r>
                <a:rPr kumimoji="1" lang="ja-JP" altLang="en-US" sz="800">
                  <a:solidFill>
                    <a:schemeClr val="tx1">
                      <a:lumMod val="65000"/>
                      <a:lumOff val="35000"/>
                    </a:schemeClr>
                  </a:solidFill>
                  <a:latin typeface="+mj-ea"/>
                  <a:ea typeface="+mj-ea"/>
                </a:rPr>
                <a:t>書込み</a:t>
              </a:r>
              <a:endParaRPr kumimoji="1" lang="en-US" altLang="ja-JP" sz="800">
                <a:solidFill>
                  <a:schemeClr val="tx1">
                    <a:lumMod val="65000"/>
                    <a:lumOff val="35000"/>
                  </a:schemeClr>
                </a:solidFill>
                <a:latin typeface="+mj-ea"/>
                <a:ea typeface="+mj-ea"/>
              </a:endParaRPr>
            </a:p>
          </p:txBody>
        </p:sp>
        <p:sp>
          <p:nvSpPr>
            <p:cNvPr id="195" name="円柱 194">
              <a:extLst>
                <a:ext uri="{FF2B5EF4-FFF2-40B4-BE49-F238E27FC236}">
                  <a16:creationId xmlns:a16="http://schemas.microsoft.com/office/drawing/2014/main" id="{19A50F3B-3375-4C72-F119-6105DE747772}"/>
                </a:ext>
              </a:extLst>
            </p:cNvPr>
            <p:cNvSpPr/>
            <p:nvPr/>
          </p:nvSpPr>
          <p:spPr>
            <a:xfrm>
              <a:off x="3175069" y="737766"/>
              <a:ext cx="540000" cy="334155"/>
            </a:xfrm>
            <a:prstGeom prst="can">
              <a:avLst/>
            </a:prstGeom>
            <a:solidFill>
              <a:schemeClr val="bg2">
                <a:lumMod val="20000"/>
                <a:lumOff val="80000"/>
              </a:schemeClr>
            </a:solidFill>
            <a:ln w="63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0" rtlCol="0" anchor="ctr"/>
            <a:lstStyle/>
            <a:p>
              <a:pPr algn="ctr"/>
              <a:r>
                <a:rPr kumimoji="1" lang="ja-JP" altLang="en-US" sz="800">
                  <a:solidFill>
                    <a:schemeClr val="tx1">
                      <a:lumMod val="65000"/>
                      <a:lumOff val="35000"/>
                    </a:schemeClr>
                  </a:solidFill>
                  <a:latin typeface="+mj-ea"/>
                  <a:ea typeface="+mj-ea"/>
                </a:rPr>
                <a:t>見積提出</a:t>
              </a:r>
              <a:endParaRPr kumimoji="1" lang="en-US" altLang="ja-JP" sz="800">
                <a:solidFill>
                  <a:schemeClr val="tx1">
                    <a:lumMod val="65000"/>
                    <a:lumOff val="35000"/>
                  </a:schemeClr>
                </a:solidFill>
                <a:latin typeface="+mj-ea"/>
                <a:ea typeface="+mj-ea"/>
              </a:endParaRPr>
            </a:p>
            <a:p>
              <a:pPr algn="ctr"/>
              <a:r>
                <a:rPr kumimoji="1" lang="ja-JP" altLang="en-US" sz="500">
                  <a:solidFill>
                    <a:schemeClr val="tx1">
                      <a:lumMod val="65000"/>
                      <a:lumOff val="35000"/>
                    </a:schemeClr>
                  </a:solidFill>
                  <a:latin typeface="+mj-ea"/>
                  <a:ea typeface="+mj-ea"/>
                </a:rPr>
                <a:t>（見積書提出データ）</a:t>
              </a:r>
              <a:endParaRPr kumimoji="1" lang="en-US" altLang="ja-JP" sz="800">
                <a:solidFill>
                  <a:schemeClr val="tx1">
                    <a:lumMod val="65000"/>
                    <a:lumOff val="35000"/>
                  </a:schemeClr>
                </a:solidFill>
                <a:latin typeface="+mj-ea"/>
                <a:ea typeface="+mj-ea"/>
              </a:endParaRPr>
            </a:p>
          </p:txBody>
        </p:sp>
        <p:cxnSp>
          <p:nvCxnSpPr>
            <p:cNvPr id="196" name="コネクタ: カギ線 195">
              <a:extLst>
                <a:ext uri="{FF2B5EF4-FFF2-40B4-BE49-F238E27FC236}">
                  <a16:creationId xmlns:a16="http://schemas.microsoft.com/office/drawing/2014/main" id="{F040D4DB-72C1-4048-5989-DA92A953DF34}"/>
                </a:ext>
              </a:extLst>
            </p:cNvPr>
            <p:cNvCxnSpPr>
              <a:cxnSpLocks/>
              <a:stCxn id="195" idx="2"/>
              <a:endCxn id="165" idx="3"/>
            </p:cNvCxnSpPr>
            <p:nvPr/>
          </p:nvCxnSpPr>
          <p:spPr>
            <a:xfrm rot="10800000">
              <a:off x="3002221" y="867638"/>
              <a:ext cx="172849" cy="37207"/>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97" name="円柱 196">
              <a:extLst>
                <a:ext uri="{FF2B5EF4-FFF2-40B4-BE49-F238E27FC236}">
                  <a16:creationId xmlns:a16="http://schemas.microsoft.com/office/drawing/2014/main" id="{1CFA981D-2E98-EEF0-893D-2C4F9D93AC59}"/>
                </a:ext>
              </a:extLst>
            </p:cNvPr>
            <p:cNvSpPr/>
            <p:nvPr/>
          </p:nvSpPr>
          <p:spPr>
            <a:xfrm>
              <a:off x="3175069" y="1677205"/>
              <a:ext cx="540000" cy="334155"/>
            </a:xfrm>
            <a:prstGeom prst="can">
              <a:avLst/>
            </a:prstGeom>
            <a:solidFill>
              <a:schemeClr val="bg2">
                <a:lumMod val="20000"/>
                <a:lumOff val="80000"/>
              </a:schemeClr>
            </a:solidFill>
            <a:ln w="63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0" rtlCol="0" anchor="ctr"/>
            <a:lstStyle/>
            <a:p>
              <a:pPr algn="ctr"/>
              <a:r>
                <a:rPr kumimoji="1" lang="ja-JP" altLang="en-US" sz="800">
                  <a:solidFill>
                    <a:schemeClr val="tx1">
                      <a:lumMod val="65000"/>
                      <a:lumOff val="35000"/>
                    </a:schemeClr>
                  </a:solidFill>
                  <a:latin typeface="+mj-ea"/>
                  <a:ea typeface="+mj-ea"/>
                </a:rPr>
                <a:t>予実</a:t>
              </a:r>
              <a:endParaRPr kumimoji="1" lang="en-US" altLang="ja-JP" sz="800">
                <a:solidFill>
                  <a:schemeClr val="tx1">
                    <a:lumMod val="65000"/>
                    <a:lumOff val="35000"/>
                  </a:schemeClr>
                </a:solidFill>
                <a:latin typeface="+mj-ea"/>
                <a:ea typeface="+mj-ea"/>
              </a:endParaRPr>
            </a:p>
            <a:p>
              <a:pPr algn="ctr"/>
              <a:r>
                <a:rPr kumimoji="1" lang="ja-JP" altLang="en-US" sz="500">
                  <a:solidFill>
                    <a:schemeClr val="tx1">
                      <a:lumMod val="65000"/>
                      <a:lumOff val="35000"/>
                    </a:schemeClr>
                  </a:solidFill>
                  <a:latin typeface="+mj-ea"/>
                  <a:ea typeface="+mj-ea"/>
                </a:rPr>
                <a:t>（支払予定データ）</a:t>
              </a:r>
              <a:endParaRPr kumimoji="1" lang="en-US" altLang="ja-JP" sz="800">
                <a:solidFill>
                  <a:schemeClr val="tx1">
                    <a:lumMod val="65000"/>
                    <a:lumOff val="35000"/>
                  </a:schemeClr>
                </a:solidFill>
                <a:latin typeface="+mj-ea"/>
                <a:ea typeface="+mj-ea"/>
              </a:endParaRPr>
            </a:p>
          </p:txBody>
        </p:sp>
        <p:cxnSp>
          <p:nvCxnSpPr>
            <p:cNvPr id="198" name="コネクタ: カギ線 197">
              <a:extLst>
                <a:ext uri="{FF2B5EF4-FFF2-40B4-BE49-F238E27FC236}">
                  <a16:creationId xmlns:a16="http://schemas.microsoft.com/office/drawing/2014/main" id="{D46D4747-4E16-EFD1-9F35-DAA1C7D5A85C}"/>
                </a:ext>
              </a:extLst>
            </p:cNvPr>
            <p:cNvCxnSpPr>
              <a:cxnSpLocks/>
              <a:stCxn id="197" idx="2"/>
              <a:endCxn id="166" idx="2"/>
            </p:cNvCxnSpPr>
            <p:nvPr/>
          </p:nvCxnSpPr>
          <p:spPr>
            <a:xfrm rot="10800000">
              <a:off x="2588221" y="1519865"/>
              <a:ext cx="586849" cy="324419"/>
            </a:xfrm>
            <a:prstGeom prst="bentConnector2">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99" name="円柱 198">
              <a:extLst>
                <a:ext uri="{FF2B5EF4-FFF2-40B4-BE49-F238E27FC236}">
                  <a16:creationId xmlns:a16="http://schemas.microsoft.com/office/drawing/2014/main" id="{F9185973-542D-3109-A5BD-10714AECAE4C}"/>
                </a:ext>
              </a:extLst>
            </p:cNvPr>
            <p:cNvSpPr/>
            <p:nvPr/>
          </p:nvSpPr>
          <p:spPr>
            <a:xfrm>
              <a:off x="2318084" y="2864593"/>
              <a:ext cx="540000" cy="334155"/>
            </a:xfrm>
            <a:prstGeom prst="can">
              <a:avLst/>
            </a:prstGeom>
            <a:solidFill>
              <a:schemeClr val="bg2">
                <a:lumMod val="20000"/>
                <a:lumOff val="80000"/>
              </a:schemeClr>
            </a:solidFill>
            <a:ln w="63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0" rtlCol="0" anchor="ctr"/>
            <a:lstStyle/>
            <a:p>
              <a:pPr algn="ctr"/>
              <a:r>
                <a:rPr kumimoji="1" lang="ja-JP" altLang="en-US" sz="700">
                  <a:solidFill>
                    <a:schemeClr val="tx1">
                      <a:lumMod val="65000"/>
                      <a:lumOff val="35000"/>
                    </a:schemeClr>
                  </a:solidFill>
                  <a:latin typeface="+mj-ea"/>
                  <a:ea typeface="+mj-ea"/>
                </a:rPr>
                <a:t>支払予定</a:t>
              </a:r>
              <a:endParaRPr kumimoji="1" lang="en-US" altLang="ja-JP" sz="700">
                <a:solidFill>
                  <a:schemeClr val="tx1">
                    <a:lumMod val="65000"/>
                    <a:lumOff val="35000"/>
                  </a:schemeClr>
                </a:solidFill>
                <a:latin typeface="+mj-ea"/>
                <a:ea typeface="+mj-ea"/>
              </a:endParaRPr>
            </a:p>
            <a:p>
              <a:pPr algn="ctr"/>
              <a:r>
                <a:rPr kumimoji="1" lang="ja-JP" altLang="en-US" sz="700">
                  <a:solidFill>
                    <a:schemeClr val="tx1">
                      <a:lumMod val="65000"/>
                      <a:lumOff val="35000"/>
                    </a:schemeClr>
                  </a:solidFill>
                  <a:latin typeface="+mj-ea"/>
                  <a:ea typeface="+mj-ea"/>
                </a:rPr>
                <a:t>データ</a:t>
              </a:r>
              <a:endParaRPr kumimoji="1" lang="en-US" altLang="ja-JP" sz="700">
                <a:solidFill>
                  <a:schemeClr val="tx1">
                    <a:lumMod val="65000"/>
                    <a:lumOff val="35000"/>
                  </a:schemeClr>
                </a:solidFill>
                <a:latin typeface="+mj-ea"/>
                <a:ea typeface="+mj-ea"/>
              </a:endParaRPr>
            </a:p>
            <a:p>
              <a:pPr algn="ctr"/>
              <a:r>
                <a:rPr kumimoji="1" lang="ja-JP" altLang="en-US" sz="500">
                  <a:solidFill>
                    <a:schemeClr val="tx1">
                      <a:lumMod val="65000"/>
                      <a:lumOff val="35000"/>
                    </a:schemeClr>
                  </a:solidFill>
                  <a:latin typeface="+mj-ea"/>
                  <a:ea typeface="+mj-ea"/>
                </a:rPr>
                <a:t>（支払予定データ）</a:t>
              </a:r>
              <a:endParaRPr kumimoji="1" lang="en-US" altLang="ja-JP" sz="800">
                <a:solidFill>
                  <a:schemeClr val="tx1">
                    <a:lumMod val="65000"/>
                    <a:lumOff val="35000"/>
                  </a:schemeClr>
                </a:solidFill>
                <a:latin typeface="+mj-ea"/>
                <a:ea typeface="+mj-ea"/>
              </a:endParaRPr>
            </a:p>
          </p:txBody>
        </p:sp>
        <p:sp>
          <p:nvSpPr>
            <p:cNvPr id="200" name="円柱 199">
              <a:extLst>
                <a:ext uri="{FF2B5EF4-FFF2-40B4-BE49-F238E27FC236}">
                  <a16:creationId xmlns:a16="http://schemas.microsoft.com/office/drawing/2014/main" id="{F1FB57AB-513F-EB01-6418-785D1BFAD514}"/>
                </a:ext>
              </a:extLst>
            </p:cNvPr>
            <p:cNvSpPr/>
            <p:nvPr/>
          </p:nvSpPr>
          <p:spPr>
            <a:xfrm>
              <a:off x="2870726" y="2864593"/>
              <a:ext cx="540000" cy="334155"/>
            </a:xfrm>
            <a:prstGeom prst="can">
              <a:avLst/>
            </a:prstGeom>
            <a:solidFill>
              <a:schemeClr val="bg2">
                <a:lumMod val="20000"/>
                <a:lumOff val="80000"/>
              </a:schemeClr>
            </a:solidFill>
            <a:ln w="63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0" rtlCol="0" anchor="ctr"/>
            <a:lstStyle/>
            <a:p>
              <a:pPr algn="ctr"/>
              <a:r>
                <a:rPr kumimoji="1" lang="ja-JP" altLang="en-US" sz="800">
                  <a:solidFill>
                    <a:schemeClr val="tx1">
                      <a:lumMod val="65000"/>
                      <a:lumOff val="35000"/>
                    </a:schemeClr>
                  </a:solidFill>
                  <a:latin typeface="+mj-ea"/>
                  <a:ea typeface="+mj-ea"/>
                </a:rPr>
                <a:t>予実</a:t>
              </a:r>
              <a:endParaRPr kumimoji="1" lang="en-US" altLang="ja-JP" sz="800">
                <a:solidFill>
                  <a:schemeClr val="tx1">
                    <a:lumMod val="65000"/>
                    <a:lumOff val="35000"/>
                  </a:schemeClr>
                </a:solidFill>
                <a:latin typeface="+mj-ea"/>
                <a:ea typeface="+mj-ea"/>
              </a:endParaRPr>
            </a:p>
            <a:p>
              <a:pPr algn="ctr"/>
              <a:r>
                <a:rPr kumimoji="1" lang="ja-JP" altLang="en-US" sz="500">
                  <a:solidFill>
                    <a:schemeClr val="tx1">
                      <a:lumMod val="65000"/>
                      <a:lumOff val="35000"/>
                    </a:schemeClr>
                  </a:solidFill>
                  <a:latin typeface="+mj-ea"/>
                  <a:ea typeface="+mj-ea"/>
                </a:rPr>
                <a:t>（支払予定データ）</a:t>
              </a:r>
              <a:endParaRPr kumimoji="1" lang="en-US" altLang="ja-JP" sz="800">
                <a:solidFill>
                  <a:schemeClr val="tx1">
                    <a:lumMod val="65000"/>
                    <a:lumOff val="35000"/>
                  </a:schemeClr>
                </a:solidFill>
                <a:latin typeface="+mj-ea"/>
                <a:ea typeface="+mj-ea"/>
              </a:endParaRPr>
            </a:p>
          </p:txBody>
        </p:sp>
        <p:cxnSp>
          <p:nvCxnSpPr>
            <p:cNvPr id="201" name="コネクタ: カギ線 200">
              <a:extLst>
                <a:ext uri="{FF2B5EF4-FFF2-40B4-BE49-F238E27FC236}">
                  <a16:creationId xmlns:a16="http://schemas.microsoft.com/office/drawing/2014/main" id="{DB1BA9DF-CAFA-0CC1-6741-B8D5203BAE53}"/>
                </a:ext>
              </a:extLst>
            </p:cNvPr>
            <p:cNvCxnSpPr>
              <a:cxnSpLocks/>
              <a:stCxn id="199" idx="1"/>
              <a:endCxn id="167" idx="2"/>
            </p:cNvCxnSpPr>
            <p:nvPr/>
          </p:nvCxnSpPr>
          <p:spPr>
            <a:xfrm rot="5400000" flipH="1" flipV="1">
              <a:off x="2456398" y="2732771"/>
              <a:ext cx="263509" cy="136"/>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02" name="コネクタ: カギ線 201">
              <a:extLst>
                <a:ext uri="{FF2B5EF4-FFF2-40B4-BE49-F238E27FC236}">
                  <a16:creationId xmlns:a16="http://schemas.microsoft.com/office/drawing/2014/main" id="{A0299E01-6D3F-81D9-9745-5CACF8DA440F}"/>
                </a:ext>
              </a:extLst>
            </p:cNvPr>
            <p:cNvCxnSpPr>
              <a:cxnSpLocks/>
              <a:stCxn id="200" idx="1"/>
              <a:endCxn id="167" idx="2"/>
            </p:cNvCxnSpPr>
            <p:nvPr/>
          </p:nvCxnSpPr>
          <p:spPr>
            <a:xfrm rot="16200000" flipV="1">
              <a:off x="2732719" y="2456586"/>
              <a:ext cx="263509" cy="552506"/>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03" name="コネクタ: カギ線 202">
              <a:extLst>
                <a:ext uri="{FF2B5EF4-FFF2-40B4-BE49-F238E27FC236}">
                  <a16:creationId xmlns:a16="http://schemas.microsoft.com/office/drawing/2014/main" id="{F884E81A-6E1F-4B1A-D9A8-875FF6492938}"/>
                </a:ext>
              </a:extLst>
            </p:cNvPr>
            <p:cNvCxnSpPr>
              <a:cxnSpLocks/>
              <a:stCxn id="199" idx="3"/>
              <a:endCxn id="170" idx="0"/>
            </p:cNvCxnSpPr>
            <p:nvPr/>
          </p:nvCxnSpPr>
          <p:spPr>
            <a:xfrm rot="16200000" flipH="1">
              <a:off x="2446921" y="3339911"/>
              <a:ext cx="282463" cy="136"/>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04" name="コネクタ: カギ線 203">
              <a:extLst>
                <a:ext uri="{FF2B5EF4-FFF2-40B4-BE49-F238E27FC236}">
                  <a16:creationId xmlns:a16="http://schemas.microsoft.com/office/drawing/2014/main" id="{F040ACEC-624A-E20A-5BA7-2DC229D8AB7F}"/>
                </a:ext>
              </a:extLst>
            </p:cNvPr>
            <p:cNvCxnSpPr>
              <a:cxnSpLocks/>
              <a:stCxn id="200" idx="3"/>
              <a:endCxn id="170" idx="0"/>
            </p:cNvCxnSpPr>
            <p:nvPr/>
          </p:nvCxnSpPr>
          <p:spPr>
            <a:xfrm rot="5400000">
              <a:off x="2723242" y="3063726"/>
              <a:ext cx="282463" cy="552506"/>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205" name="円柱 204">
              <a:extLst>
                <a:ext uri="{FF2B5EF4-FFF2-40B4-BE49-F238E27FC236}">
                  <a16:creationId xmlns:a16="http://schemas.microsoft.com/office/drawing/2014/main" id="{44C971BC-4DF6-97E9-915B-B1039D75E184}"/>
                </a:ext>
              </a:extLst>
            </p:cNvPr>
            <p:cNvSpPr/>
            <p:nvPr/>
          </p:nvSpPr>
          <p:spPr>
            <a:xfrm>
              <a:off x="3175069" y="3836043"/>
              <a:ext cx="540000" cy="334155"/>
            </a:xfrm>
            <a:prstGeom prst="can">
              <a:avLst/>
            </a:prstGeom>
            <a:solidFill>
              <a:schemeClr val="bg2">
                <a:lumMod val="20000"/>
                <a:lumOff val="80000"/>
              </a:schemeClr>
            </a:solidFill>
            <a:ln w="63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0" rtlCol="0" anchor="ctr"/>
            <a:lstStyle/>
            <a:p>
              <a:pPr algn="ctr"/>
              <a:r>
                <a:rPr kumimoji="1" lang="ja-JP" altLang="en-US" sz="800">
                  <a:solidFill>
                    <a:schemeClr val="tx1">
                      <a:lumMod val="65000"/>
                      <a:lumOff val="35000"/>
                    </a:schemeClr>
                  </a:solidFill>
                  <a:latin typeface="+mj-ea"/>
                  <a:ea typeface="+mj-ea"/>
                </a:rPr>
                <a:t>請求提出</a:t>
              </a:r>
              <a:endParaRPr kumimoji="1" lang="en-US" altLang="ja-JP" sz="800">
                <a:solidFill>
                  <a:schemeClr val="tx1">
                    <a:lumMod val="65000"/>
                    <a:lumOff val="35000"/>
                  </a:schemeClr>
                </a:solidFill>
                <a:latin typeface="+mj-ea"/>
                <a:ea typeface="+mj-ea"/>
              </a:endParaRPr>
            </a:p>
            <a:p>
              <a:pPr algn="ctr"/>
              <a:r>
                <a:rPr kumimoji="1" lang="ja-JP" altLang="en-US" sz="500">
                  <a:solidFill>
                    <a:schemeClr val="tx1">
                      <a:lumMod val="65000"/>
                      <a:lumOff val="35000"/>
                    </a:schemeClr>
                  </a:solidFill>
                  <a:latin typeface="+mj-ea"/>
                  <a:ea typeface="+mj-ea"/>
                </a:rPr>
                <a:t>（請求書提出データ）</a:t>
              </a:r>
              <a:endParaRPr kumimoji="1" lang="en-US" altLang="ja-JP" sz="800">
                <a:solidFill>
                  <a:schemeClr val="tx1">
                    <a:lumMod val="65000"/>
                    <a:lumOff val="35000"/>
                  </a:schemeClr>
                </a:solidFill>
                <a:latin typeface="+mj-ea"/>
                <a:ea typeface="+mj-ea"/>
              </a:endParaRPr>
            </a:p>
          </p:txBody>
        </p:sp>
        <p:cxnSp>
          <p:nvCxnSpPr>
            <p:cNvPr id="206" name="コネクタ: カギ線 205">
              <a:extLst>
                <a:ext uri="{FF2B5EF4-FFF2-40B4-BE49-F238E27FC236}">
                  <a16:creationId xmlns:a16="http://schemas.microsoft.com/office/drawing/2014/main" id="{F311AF7F-6917-1785-ADA1-6694AB13C217}"/>
                </a:ext>
              </a:extLst>
            </p:cNvPr>
            <p:cNvCxnSpPr>
              <a:cxnSpLocks/>
              <a:stCxn id="205" idx="2"/>
              <a:endCxn id="178" idx="3"/>
            </p:cNvCxnSpPr>
            <p:nvPr/>
          </p:nvCxnSpPr>
          <p:spPr>
            <a:xfrm rot="10800000">
              <a:off x="3002221" y="3982589"/>
              <a:ext cx="172849" cy="20533"/>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207" name="円柱 206">
              <a:extLst>
                <a:ext uri="{FF2B5EF4-FFF2-40B4-BE49-F238E27FC236}">
                  <a16:creationId xmlns:a16="http://schemas.microsoft.com/office/drawing/2014/main" id="{1C0C4649-872B-B74C-F28B-02E49C1EC995}"/>
                </a:ext>
              </a:extLst>
            </p:cNvPr>
            <p:cNvSpPr/>
            <p:nvPr/>
          </p:nvSpPr>
          <p:spPr>
            <a:xfrm>
              <a:off x="3175069" y="4253801"/>
              <a:ext cx="540000" cy="334155"/>
            </a:xfrm>
            <a:prstGeom prst="can">
              <a:avLst/>
            </a:prstGeom>
            <a:solidFill>
              <a:schemeClr val="bg2">
                <a:lumMod val="20000"/>
                <a:lumOff val="80000"/>
              </a:schemeClr>
            </a:solidFill>
            <a:ln w="63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0" rtlCol="0" anchor="ctr"/>
            <a:lstStyle/>
            <a:p>
              <a:pPr algn="ctr"/>
              <a:r>
                <a:rPr kumimoji="1" lang="ja-JP" altLang="en-US" sz="800">
                  <a:solidFill>
                    <a:schemeClr val="tx1">
                      <a:lumMod val="65000"/>
                      <a:lumOff val="35000"/>
                    </a:schemeClr>
                  </a:solidFill>
                  <a:latin typeface="+mj-ea"/>
                  <a:ea typeface="+mj-ea"/>
                </a:rPr>
                <a:t>支払処理</a:t>
              </a:r>
              <a:endParaRPr kumimoji="1" lang="en-US" altLang="ja-JP" sz="800">
                <a:solidFill>
                  <a:schemeClr val="tx1">
                    <a:lumMod val="65000"/>
                    <a:lumOff val="35000"/>
                  </a:schemeClr>
                </a:solidFill>
                <a:latin typeface="+mj-ea"/>
                <a:ea typeface="+mj-ea"/>
              </a:endParaRPr>
            </a:p>
            <a:p>
              <a:pPr algn="ctr"/>
              <a:r>
                <a:rPr kumimoji="1" lang="ja-JP" altLang="en-US" sz="800">
                  <a:solidFill>
                    <a:schemeClr val="tx1">
                      <a:lumMod val="65000"/>
                      <a:lumOff val="35000"/>
                    </a:schemeClr>
                  </a:solidFill>
                  <a:latin typeface="+mj-ea"/>
                  <a:ea typeface="+mj-ea"/>
                </a:rPr>
                <a:t>状況一覧</a:t>
              </a:r>
              <a:endParaRPr kumimoji="1" lang="en-US" altLang="ja-JP" sz="800">
                <a:solidFill>
                  <a:schemeClr val="tx1">
                    <a:lumMod val="65000"/>
                    <a:lumOff val="35000"/>
                  </a:schemeClr>
                </a:solidFill>
                <a:latin typeface="+mj-ea"/>
                <a:ea typeface="+mj-ea"/>
              </a:endParaRPr>
            </a:p>
            <a:p>
              <a:pPr algn="ctr"/>
              <a:r>
                <a:rPr kumimoji="1" lang="ja-JP" altLang="en-US" sz="500">
                  <a:solidFill>
                    <a:schemeClr val="tx1">
                      <a:lumMod val="65000"/>
                      <a:lumOff val="35000"/>
                    </a:schemeClr>
                  </a:solidFill>
                  <a:latin typeface="+mj-ea"/>
                  <a:ea typeface="+mj-ea"/>
                </a:rPr>
                <a:t>（請求書提出データ）</a:t>
              </a:r>
              <a:endParaRPr kumimoji="1" lang="en-US" altLang="ja-JP" sz="800">
                <a:solidFill>
                  <a:schemeClr val="tx1">
                    <a:lumMod val="65000"/>
                    <a:lumOff val="35000"/>
                  </a:schemeClr>
                </a:solidFill>
                <a:latin typeface="+mj-ea"/>
                <a:ea typeface="+mj-ea"/>
              </a:endParaRPr>
            </a:p>
          </p:txBody>
        </p:sp>
        <p:cxnSp>
          <p:nvCxnSpPr>
            <p:cNvPr id="208" name="コネクタ: カギ線 207">
              <a:extLst>
                <a:ext uri="{FF2B5EF4-FFF2-40B4-BE49-F238E27FC236}">
                  <a16:creationId xmlns:a16="http://schemas.microsoft.com/office/drawing/2014/main" id="{E208845C-DD84-0BE3-8B83-E6FA743F9A3C}"/>
                </a:ext>
              </a:extLst>
            </p:cNvPr>
            <p:cNvCxnSpPr>
              <a:cxnSpLocks/>
              <a:stCxn id="207" idx="2"/>
              <a:endCxn id="180" idx="3"/>
            </p:cNvCxnSpPr>
            <p:nvPr/>
          </p:nvCxnSpPr>
          <p:spPr>
            <a:xfrm rot="10800000">
              <a:off x="3002221" y="4392587"/>
              <a:ext cx="172849" cy="28292"/>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209" name="円柱 208">
              <a:extLst>
                <a:ext uri="{FF2B5EF4-FFF2-40B4-BE49-F238E27FC236}">
                  <a16:creationId xmlns:a16="http://schemas.microsoft.com/office/drawing/2014/main" id="{874B5294-2D92-C71B-823F-0250A36CE771}"/>
                </a:ext>
              </a:extLst>
            </p:cNvPr>
            <p:cNvSpPr/>
            <p:nvPr/>
          </p:nvSpPr>
          <p:spPr>
            <a:xfrm>
              <a:off x="1155477" y="3986283"/>
              <a:ext cx="540000" cy="334155"/>
            </a:xfrm>
            <a:prstGeom prst="can">
              <a:avLst/>
            </a:prstGeom>
            <a:solidFill>
              <a:schemeClr val="bg2">
                <a:lumMod val="20000"/>
                <a:lumOff val="80000"/>
              </a:schemeClr>
            </a:solidFill>
            <a:ln w="63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0" rtlCol="0" anchor="ctr"/>
            <a:lstStyle/>
            <a:p>
              <a:pPr algn="ctr"/>
              <a:r>
                <a:rPr kumimoji="1" lang="ja-JP" altLang="en-US" sz="800">
                  <a:solidFill>
                    <a:schemeClr val="tx1">
                      <a:lumMod val="65000"/>
                      <a:lumOff val="35000"/>
                    </a:schemeClr>
                  </a:solidFill>
                  <a:latin typeface="+mj-ea"/>
                  <a:ea typeface="+mj-ea"/>
                </a:rPr>
                <a:t>権限</a:t>
              </a:r>
              <a:endParaRPr kumimoji="1" lang="en-US" altLang="ja-JP" sz="800">
                <a:solidFill>
                  <a:schemeClr val="tx1">
                    <a:lumMod val="65000"/>
                    <a:lumOff val="35000"/>
                  </a:schemeClr>
                </a:solidFill>
                <a:latin typeface="+mj-ea"/>
                <a:ea typeface="+mj-ea"/>
              </a:endParaRPr>
            </a:p>
            <a:p>
              <a:pPr algn="ctr"/>
              <a:r>
                <a:rPr kumimoji="1" lang="ja-JP" altLang="en-US" sz="500">
                  <a:solidFill>
                    <a:schemeClr val="tx1">
                      <a:lumMod val="65000"/>
                      <a:lumOff val="35000"/>
                    </a:schemeClr>
                  </a:solidFill>
                  <a:latin typeface="+mj-ea"/>
                  <a:ea typeface="+mj-ea"/>
                </a:rPr>
                <a:t>（</a:t>
              </a:r>
              <a:r>
                <a:rPr kumimoji="1" lang="en-US" altLang="ja-JP" sz="500">
                  <a:solidFill>
                    <a:schemeClr val="tx1">
                      <a:lumMod val="65000"/>
                      <a:lumOff val="35000"/>
                    </a:schemeClr>
                  </a:solidFill>
                  <a:latin typeface="+mj-ea"/>
                  <a:ea typeface="+mj-ea"/>
                </a:rPr>
                <a:t>Appsheet</a:t>
              </a:r>
              <a:r>
                <a:rPr kumimoji="1" lang="ja-JP" altLang="en-US" sz="500">
                  <a:solidFill>
                    <a:schemeClr val="tx1">
                      <a:lumMod val="65000"/>
                      <a:lumOff val="35000"/>
                    </a:schemeClr>
                  </a:solidFill>
                  <a:latin typeface="+mj-ea"/>
                  <a:ea typeface="+mj-ea"/>
                </a:rPr>
                <a:t>権限管理）</a:t>
              </a:r>
              <a:endParaRPr kumimoji="1" lang="en-US" altLang="ja-JP" sz="500">
                <a:solidFill>
                  <a:schemeClr val="tx1">
                    <a:lumMod val="65000"/>
                    <a:lumOff val="35000"/>
                  </a:schemeClr>
                </a:solidFill>
                <a:latin typeface="+mj-ea"/>
                <a:ea typeface="+mj-ea"/>
              </a:endParaRPr>
            </a:p>
          </p:txBody>
        </p:sp>
        <p:cxnSp>
          <p:nvCxnSpPr>
            <p:cNvPr id="210" name="コネクタ: カギ線 209">
              <a:extLst>
                <a:ext uri="{FF2B5EF4-FFF2-40B4-BE49-F238E27FC236}">
                  <a16:creationId xmlns:a16="http://schemas.microsoft.com/office/drawing/2014/main" id="{4EDBD04F-8209-FFB1-822C-E3437A95A94F}"/>
                </a:ext>
              </a:extLst>
            </p:cNvPr>
            <p:cNvCxnSpPr>
              <a:cxnSpLocks/>
              <a:stCxn id="121" idx="0"/>
              <a:endCxn id="209" idx="3"/>
            </p:cNvCxnSpPr>
            <p:nvPr/>
          </p:nvCxnSpPr>
          <p:spPr>
            <a:xfrm rot="16200000" flipV="1">
              <a:off x="1297089" y="4448827"/>
              <a:ext cx="359009" cy="102232"/>
            </a:xfrm>
            <a:prstGeom prst="bentConnector3">
              <a:avLst>
                <a:gd name="adj1" fmla="val 5000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11" name="コネクタ: カギ線 210">
              <a:extLst>
                <a:ext uri="{FF2B5EF4-FFF2-40B4-BE49-F238E27FC236}">
                  <a16:creationId xmlns:a16="http://schemas.microsoft.com/office/drawing/2014/main" id="{7D0B8385-0216-A596-01EB-863F4148C7F9}"/>
                </a:ext>
              </a:extLst>
            </p:cNvPr>
            <p:cNvCxnSpPr>
              <a:cxnSpLocks/>
              <a:stCxn id="191" idx="0"/>
              <a:endCxn id="189" idx="0"/>
            </p:cNvCxnSpPr>
            <p:nvPr/>
          </p:nvCxnSpPr>
          <p:spPr>
            <a:xfrm rot="16200000" flipH="1" flipV="1">
              <a:off x="5226964" y="3222148"/>
              <a:ext cx="171793" cy="720057"/>
            </a:xfrm>
            <a:prstGeom prst="bentConnector3">
              <a:avLst>
                <a:gd name="adj1" fmla="val -29570"/>
              </a:avLst>
            </a:prstGeom>
            <a:ln w="3175">
              <a:solidFill>
                <a:schemeClr val="tx1">
                  <a:lumMod val="50000"/>
                  <a:lumOff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212" name="テキスト ボックス 211">
              <a:extLst>
                <a:ext uri="{FF2B5EF4-FFF2-40B4-BE49-F238E27FC236}">
                  <a16:creationId xmlns:a16="http://schemas.microsoft.com/office/drawing/2014/main" id="{2639370D-7FF2-2768-563D-94B4AC3517D5}"/>
                </a:ext>
              </a:extLst>
            </p:cNvPr>
            <p:cNvSpPr txBox="1"/>
            <p:nvPr/>
          </p:nvSpPr>
          <p:spPr>
            <a:xfrm>
              <a:off x="5056802" y="3323476"/>
              <a:ext cx="575496" cy="166492"/>
            </a:xfrm>
            <a:prstGeom prst="rect">
              <a:avLst/>
            </a:prstGeom>
            <a:noFill/>
          </p:spPr>
          <p:txBody>
            <a:bodyPr wrap="none" rtlCol="0">
              <a:spAutoFit/>
            </a:bodyPr>
            <a:lstStyle/>
            <a:p>
              <a:r>
                <a:rPr kumimoji="1" lang="ja-JP" altLang="en-US" sz="600">
                  <a:solidFill>
                    <a:schemeClr val="tx1">
                      <a:lumMod val="65000"/>
                      <a:lumOff val="35000"/>
                    </a:schemeClr>
                  </a:solidFill>
                  <a:latin typeface="+mj-ea"/>
                  <a:ea typeface="+mj-ea"/>
                </a:rPr>
                <a:t>ファイル</a:t>
              </a:r>
              <a:r>
                <a:rPr kumimoji="1" lang="en-US" altLang="ja-JP" sz="600">
                  <a:solidFill>
                    <a:schemeClr val="tx1">
                      <a:lumMod val="65000"/>
                      <a:lumOff val="35000"/>
                    </a:schemeClr>
                  </a:solidFill>
                  <a:latin typeface="+mj-ea"/>
                  <a:ea typeface="+mj-ea"/>
                </a:rPr>
                <a:t>URL</a:t>
              </a:r>
            </a:p>
          </p:txBody>
        </p:sp>
      </p:grpSp>
      <p:sp>
        <p:nvSpPr>
          <p:cNvPr id="216" name="Google Shape;76;p3">
            <a:extLst>
              <a:ext uri="{FF2B5EF4-FFF2-40B4-BE49-F238E27FC236}">
                <a16:creationId xmlns:a16="http://schemas.microsoft.com/office/drawing/2014/main" id="{1CABEE10-226D-E95A-2FCB-F29124BEC5BB}"/>
              </a:ext>
            </a:extLst>
          </p:cNvPr>
          <p:cNvSpPr/>
          <p:nvPr/>
        </p:nvSpPr>
        <p:spPr>
          <a:xfrm>
            <a:off x="7776010" y="3752850"/>
            <a:ext cx="3124200" cy="635000"/>
          </a:xfrm>
          <a:prstGeom prst="rect">
            <a:avLst/>
          </a:prstGeom>
          <a:noFill/>
          <a:ln w="28575" cap="flat" cmpd="sng">
            <a:solidFill>
              <a:srgbClr val="FF0000"/>
            </a:solidFill>
            <a:prstDash val="solid"/>
            <a:round/>
            <a:headEnd type="none" w="sm" len="sm"/>
            <a:tailEnd type="none" w="sm" len="sm"/>
          </a:ln>
        </p:spPr>
        <p:txBody>
          <a:bodyPr spcFirstLastPara="1" wrap="square" lIns="36000" tIns="45700" rIns="36000" bIns="45700" anchor="ctr" anchorCtr="0">
            <a:noAutofit/>
          </a:bodyPr>
          <a:lstStyle/>
          <a:p>
            <a:pPr algn="ctr" defTabSz="914378">
              <a:buSzPts val="800"/>
            </a:pPr>
            <a:endParaRPr sz="800">
              <a:solidFill>
                <a:srgbClr val="FF0000"/>
              </a:solidFill>
            </a:endParaRPr>
          </a:p>
        </p:txBody>
      </p:sp>
      <p:sp>
        <p:nvSpPr>
          <p:cNvPr id="217" name="吹き出し: 線 216">
            <a:extLst>
              <a:ext uri="{FF2B5EF4-FFF2-40B4-BE49-F238E27FC236}">
                <a16:creationId xmlns:a16="http://schemas.microsoft.com/office/drawing/2014/main" id="{B6445F85-A96E-21F3-D76E-669945E5875E}"/>
              </a:ext>
            </a:extLst>
          </p:cNvPr>
          <p:cNvSpPr/>
          <p:nvPr/>
        </p:nvSpPr>
        <p:spPr>
          <a:xfrm>
            <a:off x="10129680" y="2728688"/>
            <a:ext cx="1871820" cy="752924"/>
          </a:xfrm>
          <a:prstGeom prst="borderCallout1">
            <a:avLst>
              <a:gd name="adj1" fmla="val 55698"/>
              <a:gd name="adj2" fmla="val -5163"/>
              <a:gd name="adj3" fmla="val 134399"/>
              <a:gd name="adj4" fmla="val -42053"/>
            </a:avLst>
          </a:prstGeom>
          <a:solidFill>
            <a:srgbClr val="FFFFCC"/>
          </a:solidFill>
          <a:ln w="28575" cap="flat" cmpd="sng" algn="ctr">
            <a:solidFill>
              <a:srgbClr val="FF0000"/>
            </a:solidFill>
            <a:prstDash val="solid"/>
            <a:miter lim="800000"/>
            <a:headEnd type="none"/>
            <a:tailEnd type="oval"/>
          </a:ln>
          <a:effectLst/>
        </p:spPr>
        <p:txBody>
          <a:bodyPr lIns="36000" tIns="36000" rIns="36000" bIns="36000" rtlCol="0" anchor="ctr">
            <a:noAutofit/>
          </a:bodyPr>
          <a:lstStyle/>
          <a:p>
            <a:pPr algn="ctr" fontAlgn="auto">
              <a:spcBef>
                <a:spcPts val="0"/>
              </a:spcBef>
              <a:spcAft>
                <a:spcPts val="0"/>
              </a:spcAft>
            </a:pPr>
            <a:r>
              <a:rPr lang="ja-JP" altLang="en-US" sz="1400" b="1">
                <a:solidFill>
                  <a:srgbClr val="FF0000"/>
                </a:solidFill>
                <a:latin typeface="+mj-ea"/>
                <a:ea typeface="+mj-ea"/>
                <a:sym typeface="Arial"/>
              </a:rPr>
              <a:t>資産登録業務</a:t>
            </a:r>
            <a:endParaRPr lang="en-US" altLang="ja-JP" sz="1400" b="1">
              <a:solidFill>
                <a:srgbClr val="FF0000"/>
              </a:solidFill>
              <a:latin typeface="+mj-ea"/>
              <a:ea typeface="+mj-ea"/>
              <a:sym typeface="Arial"/>
            </a:endParaRPr>
          </a:p>
          <a:p>
            <a:pPr algn="ctr" fontAlgn="auto">
              <a:spcBef>
                <a:spcPts val="0"/>
              </a:spcBef>
              <a:spcAft>
                <a:spcPts val="0"/>
              </a:spcAft>
            </a:pPr>
            <a:r>
              <a:rPr lang="ja-JP" altLang="en-US" sz="1400" b="1">
                <a:solidFill>
                  <a:srgbClr val="FF0000"/>
                </a:solidFill>
                <a:latin typeface="+mj-ea"/>
                <a:ea typeface="+mj-ea"/>
                <a:sym typeface="Arial"/>
              </a:rPr>
              <a:t>のスコープ</a:t>
            </a:r>
          </a:p>
        </p:txBody>
      </p:sp>
    </p:spTree>
    <p:extLst>
      <p:ext uri="{BB962C8B-B14F-4D97-AF65-F5344CB8AC3E}">
        <p14:creationId xmlns:p14="http://schemas.microsoft.com/office/powerpoint/2010/main" val="2274409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4665F-8F06-C27F-B941-F83BE34FC7F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93E5701-C791-A4CC-FD45-BFB171C38AC6}"/>
              </a:ext>
            </a:extLst>
          </p:cNvPr>
          <p:cNvSpPr>
            <a:spLocks noGrp="1"/>
          </p:cNvSpPr>
          <p:nvPr>
            <p:ph type="title"/>
          </p:nvPr>
        </p:nvSpPr>
        <p:spPr/>
        <p:txBody>
          <a:bodyPr anchor="ctr"/>
          <a:lstStyle/>
          <a:p>
            <a:r>
              <a:rPr kumimoji="1" lang="en-US" altLang="ja-JP">
                <a:latin typeface="Meiryo UI" panose="020B0604030504040204" pitchFamily="50" charset="-128"/>
                <a:ea typeface="Meiryo UI" panose="020B0604030504040204" pitchFamily="50" charset="-128"/>
              </a:rPr>
              <a:t>Asis</a:t>
            </a:r>
            <a:r>
              <a:rPr kumimoji="1" lang="ja-JP" altLang="en-US">
                <a:latin typeface="Meiryo UI" panose="020B0604030504040204" pitchFamily="50" charset="-128"/>
                <a:ea typeface="Meiryo UI" panose="020B0604030504040204" pitchFamily="50" charset="-128"/>
              </a:rPr>
              <a:t>（</a:t>
            </a:r>
            <a:r>
              <a:rPr kumimoji="1" lang="en-US" altLang="ja-JP">
                <a:latin typeface="Meiryo UI" panose="020B0604030504040204" pitchFamily="50" charset="-128"/>
                <a:ea typeface="Meiryo UI" panose="020B0604030504040204" pitchFamily="50" charset="-128"/>
              </a:rPr>
              <a:t>Neko</a:t>
            </a:r>
            <a:r>
              <a:rPr kumimoji="1" lang="ja-JP" altLang="en-US">
                <a:latin typeface="Meiryo UI" panose="020B0604030504040204" pitchFamily="50" charset="-128"/>
                <a:ea typeface="Meiryo UI" panose="020B0604030504040204" pitchFamily="50" charset="-128"/>
              </a:rPr>
              <a:t>）と</a:t>
            </a:r>
            <a:r>
              <a:rPr kumimoji="1" lang="en-US" altLang="ja-JP" err="1">
                <a:latin typeface="Meiryo UI" panose="020B0604030504040204" pitchFamily="50" charset="-128"/>
                <a:ea typeface="Meiryo UI" panose="020B0604030504040204" pitchFamily="50" charset="-128"/>
              </a:rPr>
              <a:t>Tobe</a:t>
            </a:r>
            <a:r>
              <a:rPr kumimoji="1" lang="ja-JP" altLang="en-US">
                <a:latin typeface="Meiryo UI" panose="020B0604030504040204" pitchFamily="50" charset="-128"/>
                <a:ea typeface="Meiryo UI" panose="020B0604030504040204" pitchFamily="50" charset="-128"/>
              </a:rPr>
              <a:t>（</a:t>
            </a:r>
            <a:r>
              <a:rPr kumimoji="1" lang="en-US" altLang="ja-JP">
                <a:latin typeface="Meiryo UI" panose="020B0604030504040204" pitchFamily="50" charset="-128"/>
                <a:ea typeface="Meiryo UI" panose="020B0604030504040204" pitchFamily="50" charset="-128"/>
              </a:rPr>
              <a:t>OASYS</a:t>
            </a:r>
            <a:r>
              <a:rPr kumimoji="1" lang="ja-JP" altLang="en-US">
                <a:latin typeface="Meiryo UI" panose="020B0604030504040204" pitchFamily="50" charset="-128"/>
                <a:ea typeface="Meiryo UI" panose="020B0604030504040204" pitchFamily="50" charset="-128"/>
              </a:rPr>
              <a:t>）業務フローの比較</a:t>
            </a:r>
          </a:p>
        </p:txBody>
      </p:sp>
      <p:sp>
        <p:nvSpPr>
          <p:cNvPr id="4" name="フッター プレースホルダー 3">
            <a:extLst>
              <a:ext uri="{FF2B5EF4-FFF2-40B4-BE49-F238E27FC236}">
                <a16:creationId xmlns:a16="http://schemas.microsoft.com/office/drawing/2014/main" id="{F1180B3E-9147-114D-88E8-D56FE54C187D}"/>
              </a:ext>
            </a:extLst>
          </p:cNvPr>
          <p:cNvSpPr>
            <a:spLocks noGrp="1"/>
          </p:cNvSpPr>
          <p:nvPr>
            <p:ph type="ftr" sz="quarter" idx="15"/>
          </p:nvPr>
        </p:nvSpPr>
        <p:spPr>
          <a:xfrm>
            <a:off x="4038600" y="635635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CDF7CEAE-F61D-3098-30C6-586362032E15}"/>
              </a:ext>
            </a:extLst>
          </p:cNvPr>
          <p:cNvSpPr/>
          <p:nvPr/>
        </p:nvSpPr>
        <p:spPr>
          <a:xfrm>
            <a:off x="331823" y="631963"/>
            <a:ext cx="11784566"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en-US" altLang="ja-JP">
                <a:solidFill>
                  <a:schemeClr val="bg2">
                    <a:lumMod val="50000"/>
                  </a:schemeClr>
                </a:solidFill>
                <a:latin typeface="Meiryo UI" panose="020B0604030504040204" pitchFamily="50" charset="-128"/>
                <a:ea typeface="Meiryo UI" panose="020B0604030504040204" pitchFamily="50" charset="-128"/>
              </a:rPr>
              <a:t>OASYS</a:t>
            </a:r>
            <a:r>
              <a:rPr lang="ja-JP" altLang="en-US">
                <a:solidFill>
                  <a:schemeClr val="bg2">
                    <a:lumMod val="50000"/>
                  </a:schemeClr>
                </a:solidFill>
                <a:latin typeface="Meiryo UI" panose="020B0604030504040204" pitchFamily="50" charset="-128"/>
                <a:ea typeface="Meiryo UI" panose="020B0604030504040204" pitchFamily="50" charset="-128"/>
              </a:rPr>
              <a:t>に切り替え後の</a:t>
            </a:r>
            <a:r>
              <a:rPr lang="en-US" altLang="ja-JP">
                <a:solidFill>
                  <a:schemeClr val="bg2">
                    <a:lumMod val="50000"/>
                  </a:schemeClr>
                </a:solidFill>
                <a:latin typeface="Meiryo UI" panose="020B0604030504040204" pitchFamily="50" charset="-128"/>
                <a:ea typeface="Meiryo UI" panose="020B0604030504040204" pitchFamily="50" charset="-128"/>
              </a:rPr>
              <a:t>TOBE</a:t>
            </a:r>
            <a:r>
              <a:rPr lang="ja-JP" altLang="en-US">
                <a:solidFill>
                  <a:schemeClr val="bg2">
                    <a:lumMod val="50000"/>
                  </a:schemeClr>
                </a:solidFill>
                <a:latin typeface="Meiryo UI" panose="020B0604030504040204" pitchFamily="50" charset="-128"/>
                <a:ea typeface="Meiryo UI" panose="020B0604030504040204" pitchFamily="50" charset="-128"/>
              </a:rPr>
              <a:t>案としては、</a:t>
            </a:r>
            <a:r>
              <a:rPr lang="en-US" altLang="ja-JP">
                <a:solidFill>
                  <a:schemeClr val="bg2">
                    <a:lumMod val="50000"/>
                  </a:schemeClr>
                </a:solidFill>
                <a:latin typeface="Meiryo UI" panose="020B0604030504040204" pitchFamily="50" charset="-128"/>
                <a:ea typeface="Meiryo UI" panose="020B0604030504040204" pitchFamily="50" charset="-128"/>
              </a:rPr>
              <a:t>ASIS</a:t>
            </a:r>
            <a:r>
              <a:rPr lang="ja-JP" altLang="en-US">
                <a:solidFill>
                  <a:schemeClr val="bg2">
                    <a:lumMod val="50000"/>
                  </a:schemeClr>
                </a:solidFill>
                <a:latin typeface="Meiryo UI" panose="020B0604030504040204" pitchFamily="50" charset="-128"/>
                <a:ea typeface="Meiryo UI" panose="020B0604030504040204" pitchFamily="50" charset="-128"/>
              </a:rPr>
              <a:t>とほぼ業務の変わらない対応案と</a:t>
            </a:r>
            <a:r>
              <a:rPr lang="en-US" altLang="ja-JP">
                <a:solidFill>
                  <a:schemeClr val="bg2">
                    <a:lumMod val="50000"/>
                  </a:schemeClr>
                </a:solidFill>
                <a:latin typeface="Meiryo UI" panose="020B0604030504040204" pitchFamily="50" charset="-128"/>
                <a:ea typeface="Meiryo UI" panose="020B0604030504040204" pitchFamily="50" charset="-128"/>
              </a:rPr>
              <a:t>AI</a:t>
            </a:r>
            <a:r>
              <a:rPr lang="ja-JP" altLang="en-US">
                <a:solidFill>
                  <a:schemeClr val="bg2">
                    <a:lumMod val="50000"/>
                  </a:schemeClr>
                </a:solidFill>
                <a:latin typeface="Meiryo UI" panose="020B0604030504040204" pitchFamily="50" charset="-128"/>
                <a:ea typeface="Meiryo UI" panose="020B0604030504040204" pitchFamily="50" charset="-128"/>
              </a:rPr>
              <a:t>エージェントによる自動化の</a:t>
            </a:r>
            <a:r>
              <a:rPr lang="en-US" altLang="ja-JP">
                <a:solidFill>
                  <a:schemeClr val="bg2">
                    <a:lumMod val="50000"/>
                  </a:schemeClr>
                </a:solidFill>
                <a:latin typeface="Meiryo UI" panose="020B0604030504040204" pitchFamily="50" charset="-128"/>
                <a:ea typeface="Meiryo UI" panose="020B0604030504040204" pitchFamily="50" charset="-128"/>
              </a:rPr>
              <a:t>2</a:t>
            </a:r>
            <a:r>
              <a:rPr lang="ja-JP" altLang="en-US">
                <a:solidFill>
                  <a:schemeClr val="bg2">
                    <a:lumMod val="50000"/>
                  </a:schemeClr>
                </a:solidFill>
                <a:latin typeface="Meiryo UI" panose="020B0604030504040204" pitchFamily="50" charset="-128"/>
                <a:ea typeface="Meiryo UI" panose="020B0604030504040204" pitchFamily="50" charset="-128"/>
              </a:rPr>
              <a:t>つが検討可能。</a:t>
            </a:r>
            <a:endParaRPr lang="en-US" altLang="ja-JP">
              <a:solidFill>
                <a:schemeClr val="bg2">
                  <a:lumMod val="50000"/>
                </a:schemeClr>
              </a:solidFill>
              <a:latin typeface="Meiryo UI" panose="020B0604030504040204" pitchFamily="50" charset="-128"/>
              <a:ea typeface="Meiryo UI" panose="020B0604030504040204" pitchFamily="50" charset="-128"/>
            </a:endParaRPr>
          </a:p>
        </p:txBody>
      </p:sp>
      <p:grpSp>
        <p:nvGrpSpPr>
          <p:cNvPr id="74" name="グループ化 73">
            <a:extLst>
              <a:ext uri="{FF2B5EF4-FFF2-40B4-BE49-F238E27FC236}">
                <a16:creationId xmlns:a16="http://schemas.microsoft.com/office/drawing/2014/main" id="{E7872A9B-75DE-DE8F-A560-DDAF370018ED}"/>
              </a:ext>
            </a:extLst>
          </p:cNvPr>
          <p:cNvGrpSpPr/>
          <p:nvPr/>
        </p:nvGrpSpPr>
        <p:grpSpPr>
          <a:xfrm>
            <a:off x="541550" y="1262560"/>
            <a:ext cx="11108900" cy="5243016"/>
            <a:chOff x="87189" y="1262560"/>
            <a:chExt cx="11108900" cy="5243016"/>
          </a:xfrm>
        </p:grpSpPr>
        <p:sp>
          <p:nvSpPr>
            <p:cNvPr id="28" name="正方形/長方形 27">
              <a:extLst>
                <a:ext uri="{FF2B5EF4-FFF2-40B4-BE49-F238E27FC236}">
                  <a16:creationId xmlns:a16="http://schemas.microsoft.com/office/drawing/2014/main" id="{8517B0F5-F7DE-57BE-DC59-E4685000E8E9}"/>
                </a:ext>
              </a:extLst>
            </p:cNvPr>
            <p:cNvSpPr/>
            <p:nvPr/>
          </p:nvSpPr>
          <p:spPr>
            <a:xfrm>
              <a:off x="87189" y="1713563"/>
              <a:ext cx="605000" cy="1790229"/>
            </a:xfrm>
            <a:prstGeom prst="rect">
              <a:avLst/>
            </a:prstGeom>
            <a:solidFill>
              <a:srgbClr val="7F7F7F"/>
            </a:solidFill>
            <a:ln w="63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a:solidFill>
                    <a:schemeClr val="bg1"/>
                  </a:solidFill>
                  <a:latin typeface="Meiryo UI" panose="020B0604030504040204" pitchFamily="50" charset="-128"/>
                  <a:ea typeface="Meiryo UI" panose="020B0604030504040204" pitchFamily="50" charset="-128"/>
                </a:rPr>
                <a:t>ASIS</a:t>
              </a:r>
              <a:endParaRPr lang="ja-JP" altLang="en-US" sz="1400" b="1">
                <a:solidFill>
                  <a:schemeClr val="bg1"/>
                </a:solidFill>
                <a:latin typeface="Meiryo UI" panose="020B0604030504040204" pitchFamily="50" charset="-128"/>
                <a:ea typeface="Meiryo UI" panose="020B0604030504040204" pitchFamily="50" charset="-128"/>
              </a:endParaRPr>
            </a:p>
          </p:txBody>
        </p:sp>
        <p:sp>
          <p:nvSpPr>
            <p:cNvPr id="83" name="正方形/長方形 82">
              <a:extLst>
                <a:ext uri="{FF2B5EF4-FFF2-40B4-BE49-F238E27FC236}">
                  <a16:creationId xmlns:a16="http://schemas.microsoft.com/office/drawing/2014/main" id="{32CCFB56-9107-4DB1-BE7C-3D89657BC584}"/>
                </a:ext>
              </a:extLst>
            </p:cNvPr>
            <p:cNvSpPr/>
            <p:nvPr/>
          </p:nvSpPr>
          <p:spPr>
            <a:xfrm>
              <a:off x="87189" y="3585804"/>
              <a:ext cx="605000" cy="1789200"/>
            </a:xfrm>
            <a:prstGeom prst="rect">
              <a:avLst/>
            </a:prstGeom>
            <a:solidFill>
              <a:srgbClr val="0065B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a:solidFill>
                    <a:schemeClr val="bg1"/>
                  </a:solidFill>
                  <a:latin typeface="Meiryo UI" panose="020B0604030504040204" pitchFamily="50" charset="-128"/>
                  <a:ea typeface="Meiryo UI" panose="020B0604030504040204" pitchFamily="50" charset="-128"/>
                </a:rPr>
                <a:t>TOBE</a:t>
              </a:r>
            </a:p>
            <a:p>
              <a:pPr algn="ctr"/>
              <a:r>
                <a:rPr lang="ja-JP" altLang="en-US" sz="1400" b="1">
                  <a:solidFill>
                    <a:schemeClr val="bg1"/>
                  </a:solidFill>
                  <a:latin typeface="Meiryo UI" panose="020B0604030504040204" pitchFamily="50" charset="-128"/>
                  <a:ea typeface="Meiryo UI" panose="020B0604030504040204" pitchFamily="50" charset="-128"/>
                </a:rPr>
                <a:t>①</a:t>
              </a:r>
            </a:p>
          </p:txBody>
        </p:sp>
        <p:sp>
          <p:nvSpPr>
            <p:cNvPr id="85" name="正方形/長方形 84">
              <a:extLst>
                <a:ext uri="{FF2B5EF4-FFF2-40B4-BE49-F238E27FC236}">
                  <a16:creationId xmlns:a16="http://schemas.microsoft.com/office/drawing/2014/main" id="{1943D411-BA12-5165-E951-05A74E1056F9}"/>
                </a:ext>
              </a:extLst>
            </p:cNvPr>
            <p:cNvSpPr/>
            <p:nvPr/>
          </p:nvSpPr>
          <p:spPr>
            <a:xfrm>
              <a:off x="878581" y="2396207"/>
              <a:ext cx="1212707" cy="42494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支払依頼</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連携</a:t>
              </a:r>
            </a:p>
          </p:txBody>
        </p:sp>
        <p:sp>
          <p:nvSpPr>
            <p:cNvPr id="3" name="正方形/長方形 2">
              <a:extLst>
                <a:ext uri="{FF2B5EF4-FFF2-40B4-BE49-F238E27FC236}">
                  <a16:creationId xmlns:a16="http://schemas.microsoft.com/office/drawing/2014/main" id="{E5CD6089-0C2F-E5A6-1C6A-0B991840C2E6}"/>
                </a:ext>
              </a:extLst>
            </p:cNvPr>
            <p:cNvSpPr/>
            <p:nvPr/>
          </p:nvSpPr>
          <p:spPr>
            <a:xfrm>
              <a:off x="87189" y="5486542"/>
              <a:ext cx="605000" cy="1019034"/>
            </a:xfrm>
            <a:prstGeom prst="rect">
              <a:avLst/>
            </a:prstGeom>
            <a:solidFill>
              <a:srgbClr val="0065B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a:solidFill>
                    <a:schemeClr val="bg1"/>
                  </a:solidFill>
                  <a:latin typeface="Meiryo UI" panose="020B0604030504040204" pitchFamily="50" charset="-128"/>
                  <a:ea typeface="Meiryo UI" panose="020B0604030504040204" pitchFamily="50" charset="-128"/>
                </a:rPr>
                <a:t>TOBE</a:t>
              </a:r>
            </a:p>
            <a:p>
              <a:pPr algn="ctr"/>
              <a:r>
                <a:rPr lang="ja-JP" altLang="en-US" sz="1400" b="1">
                  <a:solidFill>
                    <a:schemeClr val="bg1"/>
                  </a:solidFill>
                  <a:latin typeface="Meiryo UI" panose="020B0604030504040204" pitchFamily="50" charset="-128"/>
                  <a:ea typeface="Meiryo UI" panose="020B0604030504040204" pitchFamily="50" charset="-128"/>
                </a:rPr>
                <a:t>②</a:t>
              </a:r>
            </a:p>
          </p:txBody>
        </p:sp>
        <p:grpSp>
          <p:nvGrpSpPr>
            <p:cNvPr id="5" name="グループ化 4">
              <a:extLst>
                <a:ext uri="{FF2B5EF4-FFF2-40B4-BE49-F238E27FC236}">
                  <a16:creationId xmlns:a16="http://schemas.microsoft.com/office/drawing/2014/main" id="{1C53605F-8F3E-4ACD-747D-AD6BDD301BAA}"/>
                </a:ext>
              </a:extLst>
            </p:cNvPr>
            <p:cNvGrpSpPr/>
            <p:nvPr/>
          </p:nvGrpSpPr>
          <p:grpSpPr>
            <a:xfrm>
              <a:off x="2408288" y="1262561"/>
              <a:ext cx="2794272" cy="307777"/>
              <a:chOff x="1690007" y="2022863"/>
              <a:chExt cx="3020786" cy="307777"/>
            </a:xfrm>
          </p:grpSpPr>
          <p:sp>
            <p:nvSpPr>
              <p:cNvPr id="6" name="テキスト ボックス 5">
                <a:extLst>
                  <a:ext uri="{FF2B5EF4-FFF2-40B4-BE49-F238E27FC236}">
                    <a16:creationId xmlns:a16="http://schemas.microsoft.com/office/drawing/2014/main" id="{679D9B7C-12A3-E272-2AC0-F2761CBF7A80}"/>
                  </a:ext>
                </a:extLst>
              </p:cNvPr>
              <p:cNvSpPr txBox="1"/>
              <p:nvPr/>
            </p:nvSpPr>
            <p:spPr bwMode="auto">
              <a:xfrm>
                <a:off x="1690007" y="2022863"/>
                <a:ext cx="3020786" cy="307777"/>
              </a:xfrm>
              <a:prstGeom prst="rect">
                <a:avLst/>
              </a:prstGeom>
              <a:noFill/>
              <a:ln w="9525">
                <a:noFill/>
                <a:miter lim="800000"/>
                <a:headEnd/>
                <a:tailEnd/>
              </a:ln>
            </p:spPr>
            <p:txBody>
              <a:bodyPr wrap="square" rtlCol="0" anchor="ctr">
                <a:spAutoFit/>
              </a:bodyPr>
              <a:lstStyle/>
              <a:p>
                <a:pPr marR="0" lvl="0" indent="0" algn="ctr" fontAlgn="base">
                  <a:lnSpc>
                    <a:spcPct val="100000"/>
                  </a:lnSpc>
                  <a:spcBef>
                    <a:spcPct val="0"/>
                  </a:spcBef>
                  <a:spcAft>
                    <a:spcPct val="0"/>
                  </a:spcAft>
                  <a:buClrTx/>
                  <a:buSzTx/>
                  <a:buFontTx/>
                  <a:buNone/>
                  <a:tabLst/>
                  <a:defRPr/>
                </a:pPr>
                <a:r>
                  <a:rPr lang="ja-JP" altLang="en-US" sz="1400" b="1">
                    <a:solidFill>
                      <a:schemeClr val="bg2">
                        <a:lumMod val="50000"/>
                      </a:schemeClr>
                    </a:solidFill>
                    <a:latin typeface="Meiryo UI" panose="020B0604030504040204" pitchFamily="50" charset="-128"/>
                    <a:ea typeface="Meiryo UI" panose="020B0604030504040204" pitchFamily="50" charset="-128"/>
                  </a:rPr>
                  <a:t>資産登録ツール準備</a:t>
                </a:r>
              </a:p>
            </p:txBody>
          </p:sp>
          <p:cxnSp>
            <p:nvCxnSpPr>
              <p:cNvPr id="7" name="直線コネクタ 6">
                <a:extLst>
                  <a:ext uri="{FF2B5EF4-FFF2-40B4-BE49-F238E27FC236}">
                    <a16:creationId xmlns:a16="http://schemas.microsoft.com/office/drawing/2014/main" id="{8313DAF6-E5C3-8EC0-CF64-652CACE70002}"/>
                  </a:ext>
                </a:extLst>
              </p:cNvPr>
              <p:cNvCxnSpPr>
                <a:cxnSpLocks/>
              </p:cNvCxnSpPr>
              <p:nvPr/>
            </p:nvCxnSpPr>
            <p:spPr>
              <a:xfrm>
                <a:off x="1690007" y="2330640"/>
                <a:ext cx="30207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図 9">
              <a:extLst>
                <a:ext uri="{FF2B5EF4-FFF2-40B4-BE49-F238E27FC236}">
                  <a16:creationId xmlns:a16="http://schemas.microsoft.com/office/drawing/2014/main" id="{8B7B9A37-74E9-B4C0-E4C2-E1E6B075AEE4}"/>
                </a:ext>
              </a:extLst>
            </p:cNvPr>
            <p:cNvPicPr>
              <a:picLocks noChangeAspect="1"/>
            </p:cNvPicPr>
            <p:nvPr/>
          </p:nvPicPr>
          <p:blipFill>
            <a:blip r:embed="rId2"/>
            <a:stretch>
              <a:fillRect/>
            </a:stretch>
          </p:blipFill>
          <p:spPr>
            <a:xfrm>
              <a:off x="2408288" y="1762513"/>
              <a:ext cx="2794272" cy="1692329"/>
            </a:xfrm>
            <a:prstGeom prst="rect">
              <a:avLst/>
            </a:prstGeom>
            <a:solidFill>
              <a:schemeClr val="bg1"/>
            </a:solidFill>
            <a:ln w="6350">
              <a:solidFill>
                <a:schemeClr val="bg1">
                  <a:lumMod val="50000"/>
                </a:schemeClr>
              </a:solidFill>
            </a:ln>
          </p:spPr>
        </p:pic>
        <p:cxnSp>
          <p:nvCxnSpPr>
            <p:cNvPr id="11" name="直線矢印コネクタ 10">
              <a:extLst>
                <a:ext uri="{FF2B5EF4-FFF2-40B4-BE49-F238E27FC236}">
                  <a16:creationId xmlns:a16="http://schemas.microsoft.com/office/drawing/2014/main" id="{89EC582D-955D-C227-42AC-04CC7EE3BB6F}"/>
                </a:ext>
              </a:extLst>
            </p:cNvPr>
            <p:cNvCxnSpPr>
              <a:cxnSpLocks/>
              <a:stCxn id="85" idx="3"/>
              <a:endCxn id="10" idx="1"/>
            </p:cNvCxnSpPr>
            <p:nvPr/>
          </p:nvCxnSpPr>
          <p:spPr>
            <a:xfrm>
              <a:off x="2091288" y="2608677"/>
              <a:ext cx="317000" cy="1"/>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 name="グループ化 14">
              <a:extLst>
                <a:ext uri="{FF2B5EF4-FFF2-40B4-BE49-F238E27FC236}">
                  <a16:creationId xmlns:a16="http://schemas.microsoft.com/office/drawing/2014/main" id="{DF8D9A9F-0C20-E551-8502-F9352246791E}"/>
                </a:ext>
              </a:extLst>
            </p:cNvPr>
            <p:cNvGrpSpPr/>
            <p:nvPr/>
          </p:nvGrpSpPr>
          <p:grpSpPr>
            <a:xfrm>
              <a:off x="825538" y="1262561"/>
              <a:ext cx="1318793" cy="307777"/>
              <a:chOff x="1690007" y="2022863"/>
              <a:chExt cx="3020786" cy="307777"/>
            </a:xfrm>
          </p:grpSpPr>
          <p:sp>
            <p:nvSpPr>
              <p:cNvPr id="18" name="テキスト ボックス 17">
                <a:extLst>
                  <a:ext uri="{FF2B5EF4-FFF2-40B4-BE49-F238E27FC236}">
                    <a16:creationId xmlns:a16="http://schemas.microsoft.com/office/drawing/2014/main" id="{6039081C-A45A-BA69-B708-ED64B050E7FD}"/>
                  </a:ext>
                </a:extLst>
              </p:cNvPr>
              <p:cNvSpPr txBox="1"/>
              <p:nvPr/>
            </p:nvSpPr>
            <p:spPr bwMode="auto">
              <a:xfrm>
                <a:off x="1690007" y="2022863"/>
                <a:ext cx="3020786" cy="307777"/>
              </a:xfrm>
              <a:prstGeom prst="rect">
                <a:avLst/>
              </a:prstGeom>
              <a:noFill/>
              <a:ln w="9525">
                <a:noFill/>
                <a:miter lim="800000"/>
                <a:headEnd/>
                <a:tailEnd/>
              </a:ln>
            </p:spPr>
            <p:txBody>
              <a:bodyPr wrap="square" rtlCol="0" anchor="ctr">
                <a:spAutoFit/>
              </a:bodyPr>
              <a:lstStyle/>
              <a:p>
                <a:pPr marR="0" lvl="0" indent="0" algn="ctr" fontAlgn="base">
                  <a:lnSpc>
                    <a:spcPct val="100000"/>
                  </a:lnSpc>
                  <a:spcBef>
                    <a:spcPct val="0"/>
                  </a:spcBef>
                  <a:spcAft>
                    <a:spcPct val="0"/>
                  </a:spcAft>
                  <a:buClrTx/>
                  <a:buSzTx/>
                  <a:buFontTx/>
                  <a:buNone/>
                  <a:tabLst/>
                  <a:defRPr/>
                </a:pPr>
                <a:r>
                  <a:rPr lang="ja-JP" altLang="en-US" sz="1400" b="1">
                    <a:solidFill>
                      <a:schemeClr val="bg2">
                        <a:lumMod val="50000"/>
                      </a:schemeClr>
                    </a:solidFill>
                    <a:latin typeface="Meiryo UI" panose="020B0604030504040204" pitchFamily="50" charset="-128"/>
                    <a:ea typeface="Meiryo UI" panose="020B0604030504040204" pitchFamily="50" charset="-128"/>
                  </a:rPr>
                  <a:t>事前処理</a:t>
                </a:r>
              </a:p>
            </p:txBody>
          </p:sp>
          <p:cxnSp>
            <p:nvCxnSpPr>
              <p:cNvPr id="19" name="直線コネクタ 18">
                <a:extLst>
                  <a:ext uri="{FF2B5EF4-FFF2-40B4-BE49-F238E27FC236}">
                    <a16:creationId xmlns:a16="http://schemas.microsoft.com/office/drawing/2014/main" id="{238DDB83-92D3-879F-6351-A186D8173B6A}"/>
                  </a:ext>
                </a:extLst>
              </p:cNvPr>
              <p:cNvCxnSpPr>
                <a:cxnSpLocks/>
              </p:cNvCxnSpPr>
              <p:nvPr/>
            </p:nvCxnSpPr>
            <p:spPr>
              <a:xfrm>
                <a:off x="1690007" y="2330640"/>
                <a:ext cx="30207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直線矢印コネクタ 19">
              <a:extLst>
                <a:ext uri="{FF2B5EF4-FFF2-40B4-BE49-F238E27FC236}">
                  <a16:creationId xmlns:a16="http://schemas.microsoft.com/office/drawing/2014/main" id="{FBC47DB9-94D4-D2DD-C18C-FA93BBB7F80C}"/>
                </a:ext>
              </a:extLst>
            </p:cNvPr>
            <p:cNvCxnSpPr>
              <a:cxnSpLocks/>
              <a:stCxn id="10" idx="3"/>
              <a:endCxn id="21" idx="1"/>
            </p:cNvCxnSpPr>
            <p:nvPr/>
          </p:nvCxnSpPr>
          <p:spPr>
            <a:xfrm flipV="1">
              <a:off x="5202560" y="2608677"/>
              <a:ext cx="1079000" cy="1"/>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D8717D78-5210-8864-C557-6118F3F7FF85}"/>
                </a:ext>
              </a:extLst>
            </p:cNvPr>
            <p:cNvSpPr/>
            <p:nvPr/>
          </p:nvSpPr>
          <p:spPr>
            <a:xfrm>
              <a:off x="6281560" y="2396207"/>
              <a:ext cx="1212707" cy="42494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a:solidFill>
                    <a:schemeClr val="bg2">
                      <a:lumMod val="50000"/>
                    </a:schemeClr>
                  </a:solidFill>
                  <a:latin typeface="Meiryo UI" panose="020B0604030504040204" pitchFamily="50" charset="-128"/>
                  <a:ea typeface="Meiryo UI" panose="020B0604030504040204" pitchFamily="50" charset="-128"/>
                </a:rPr>
                <a:t>資産登録</a:t>
              </a:r>
              <a:r>
                <a:rPr lang="en-US" altLang="ja-JP" sz="1050">
                  <a:solidFill>
                    <a:schemeClr val="bg2">
                      <a:lumMod val="50000"/>
                    </a:schemeClr>
                  </a:solidFill>
                  <a:latin typeface="Meiryo UI" panose="020B0604030504040204" pitchFamily="50" charset="-128"/>
                  <a:ea typeface="Meiryo UI" panose="020B0604030504040204" pitchFamily="50" charset="-128"/>
                </a:rPr>
                <a:t>FMT</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値貼り付け</a:t>
              </a:r>
            </a:p>
          </p:txBody>
        </p:sp>
        <p:pic>
          <p:nvPicPr>
            <p:cNvPr id="24" name="Picture 6">
              <a:extLst>
                <a:ext uri="{FF2B5EF4-FFF2-40B4-BE49-F238E27FC236}">
                  <a16:creationId xmlns:a16="http://schemas.microsoft.com/office/drawing/2014/main" id="{AB30BF33-1FF3-CDE1-ED91-68C16AEEE23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75869" y="2314443"/>
              <a:ext cx="211382" cy="184027"/>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グループ化 24">
              <a:extLst>
                <a:ext uri="{FF2B5EF4-FFF2-40B4-BE49-F238E27FC236}">
                  <a16:creationId xmlns:a16="http://schemas.microsoft.com/office/drawing/2014/main" id="{7CE37FD1-9221-4AB4-DC85-541CCAC2D577}"/>
                </a:ext>
              </a:extLst>
            </p:cNvPr>
            <p:cNvGrpSpPr/>
            <p:nvPr/>
          </p:nvGrpSpPr>
          <p:grpSpPr>
            <a:xfrm>
              <a:off x="8401817" y="1262560"/>
              <a:ext cx="2794272" cy="307777"/>
              <a:chOff x="1690007" y="2022863"/>
              <a:chExt cx="3020786" cy="307777"/>
            </a:xfrm>
          </p:grpSpPr>
          <p:sp>
            <p:nvSpPr>
              <p:cNvPr id="27" name="テキスト ボックス 26">
                <a:extLst>
                  <a:ext uri="{FF2B5EF4-FFF2-40B4-BE49-F238E27FC236}">
                    <a16:creationId xmlns:a16="http://schemas.microsoft.com/office/drawing/2014/main" id="{5E3958D6-8660-2F48-A87B-BF2E64C3264C}"/>
                  </a:ext>
                </a:extLst>
              </p:cNvPr>
              <p:cNvSpPr txBox="1"/>
              <p:nvPr/>
            </p:nvSpPr>
            <p:spPr bwMode="auto">
              <a:xfrm>
                <a:off x="1690007" y="2022863"/>
                <a:ext cx="3020786" cy="307777"/>
              </a:xfrm>
              <a:prstGeom prst="rect">
                <a:avLst/>
              </a:prstGeom>
              <a:noFill/>
              <a:ln w="9525">
                <a:noFill/>
                <a:miter lim="800000"/>
                <a:headEnd/>
                <a:tailEnd/>
              </a:ln>
            </p:spPr>
            <p:txBody>
              <a:bodyPr wrap="square" rtlCol="0" anchor="ctr">
                <a:spAutoFit/>
              </a:bodyPr>
              <a:lstStyle/>
              <a:p>
                <a:pPr marR="0" lvl="0" indent="0" algn="ctr" fontAlgn="base">
                  <a:lnSpc>
                    <a:spcPct val="100000"/>
                  </a:lnSpc>
                  <a:spcBef>
                    <a:spcPct val="0"/>
                  </a:spcBef>
                  <a:spcAft>
                    <a:spcPct val="0"/>
                  </a:spcAft>
                  <a:buClrTx/>
                  <a:buSzTx/>
                  <a:buFontTx/>
                  <a:buNone/>
                  <a:tabLst/>
                  <a:defRPr/>
                </a:pPr>
                <a:r>
                  <a:rPr lang="ja-JP" altLang="en-US" sz="1400" b="1">
                    <a:solidFill>
                      <a:schemeClr val="bg2">
                        <a:lumMod val="50000"/>
                      </a:schemeClr>
                    </a:solidFill>
                    <a:latin typeface="Meiryo UI" panose="020B0604030504040204" pitchFamily="50" charset="-128"/>
                    <a:ea typeface="Meiryo UI" panose="020B0604030504040204" pitchFamily="50" charset="-128"/>
                  </a:rPr>
                  <a:t>資産登録</a:t>
                </a:r>
              </a:p>
            </p:txBody>
          </p:sp>
          <p:cxnSp>
            <p:nvCxnSpPr>
              <p:cNvPr id="29" name="直線コネクタ 28">
                <a:extLst>
                  <a:ext uri="{FF2B5EF4-FFF2-40B4-BE49-F238E27FC236}">
                    <a16:creationId xmlns:a16="http://schemas.microsoft.com/office/drawing/2014/main" id="{23A122D7-C623-140C-5B60-4334F0EC40C1}"/>
                  </a:ext>
                </a:extLst>
              </p:cNvPr>
              <p:cNvCxnSpPr>
                <a:cxnSpLocks/>
              </p:cNvCxnSpPr>
              <p:nvPr/>
            </p:nvCxnSpPr>
            <p:spPr>
              <a:xfrm>
                <a:off x="1690007" y="2330640"/>
                <a:ext cx="30207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グループ化 29">
              <a:extLst>
                <a:ext uri="{FF2B5EF4-FFF2-40B4-BE49-F238E27FC236}">
                  <a16:creationId xmlns:a16="http://schemas.microsoft.com/office/drawing/2014/main" id="{6257CC81-5F15-F9E9-87A4-B8603D4A14A5}"/>
                </a:ext>
              </a:extLst>
            </p:cNvPr>
            <p:cNvGrpSpPr/>
            <p:nvPr/>
          </p:nvGrpSpPr>
          <p:grpSpPr>
            <a:xfrm>
              <a:off x="6228517" y="1262560"/>
              <a:ext cx="1318793" cy="307777"/>
              <a:chOff x="1690007" y="2022863"/>
              <a:chExt cx="3020786" cy="307777"/>
            </a:xfrm>
          </p:grpSpPr>
          <p:sp>
            <p:nvSpPr>
              <p:cNvPr id="31" name="テキスト ボックス 30">
                <a:extLst>
                  <a:ext uri="{FF2B5EF4-FFF2-40B4-BE49-F238E27FC236}">
                    <a16:creationId xmlns:a16="http://schemas.microsoft.com/office/drawing/2014/main" id="{C5A96603-2735-6049-273D-054A19C902B5}"/>
                  </a:ext>
                </a:extLst>
              </p:cNvPr>
              <p:cNvSpPr txBox="1"/>
              <p:nvPr/>
            </p:nvSpPr>
            <p:spPr bwMode="auto">
              <a:xfrm>
                <a:off x="1690007" y="2022863"/>
                <a:ext cx="3020786" cy="307777"/>
              </a:xfrm>
              <a:prstGeom prst="rect">
                <a:avLst/>
              </a:prstGeom>
              <a:noFill/>
              <a:ln w="9525">
                <a:noFill/>
                <a:miter lim="800000"/>
                <a:headEnd/>
                <a:tailEnd/>
              </a:ln>
            </p:spPr>
            <p:txBody>
              <a:bodyPr wrap="square" rtlCol="0" anchor="ctr">
                <a:spAutoFit/>
              </a:bodyPr>
              <a:lstStyle/>
              <a:p>
                <a:pPr marR="0" lvl="0" indent="0" algn="ctr" fontAlgn="base">
                  <a:lnSpc>
                    <a:spcPct val="100000"/>
                  </a:lnSpc>
                  <a:spcBef>
                    <a:spcPct val="0"/>
                  </a:spcBef>
                  <a:spcAft>
                    <a:spcPct val="0"/>
                  </a:spcAft>
                  <a:buClrTx/>
                  <a:buSzTx/>
                  <a:buFontTx/>
                  <a:buNone/>
                  <a:tabLst/>
                  <a:defRPr/>
                </a:pPr>
                <a:r>
                  <a:rPr lang="ja-JP" altLang="en-US" sz="1400" b="1">
                    <a:solidFill>
                      <a:schemeClr val="bg2">
                        <a:lumMod val="50000"/>
                      </a:schemeClr>
                    </a:solidFill>
                    <a:latin typeface="Meiryo UI" panose="020B0604030504040204" pitchFamily="50" charset="-128"/>
                    <a:ea typeface="Meiryo UI" panose="020B0604030504040204" pitchFamily="50" charset="-128"/>
                  </a:rPr>
                  <a:t>登録前処理</a:t>
                </a:r>
              </a:p>
            </p:txBody>
          </p:sp>
          <p:cxnSp>
            <p:nvCxnSpPr>
              <p:cNvPr id="32" name="直線コネクタ 31">
                <a:extLst>
                  <a:ext uri="{FF2B5EF4-FFF2-40B4-BE49-F238E27FC236}">
                    <a16:creationId xmlns:a16="http://schemas.microsoft.com/office/drawing/2014/main" id="{5343C75E-EDFC-D2B0-CF54-62EF70C5A912}"/>
                  </a:ext>
                </a:extLst>
              </p:cNvPr>
              <p:cNvCxnSpPr>
                <a:cxnSpLocks/>
              </p:cNvCxnSpPr>
              <p:nvPr/>
            </p:nvCxnSpPr>
            <p:spPr>
              <a:xfrm>
                <a:off x="1690007" y="2330640"/>
                <a:ext cx="30207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5846C032-BCBC-4A63-74DD-63AC12C7BB34}"/>
                </a:ext>
              </a:extLst>
            </p:cNvPr>
            <p:cNvCxnSpPr>
              <a:cxnSpLocks/>
              <a:stCxn id="21" idx="3"/>
              <a:endCxn id="35" idx="1"/>
            </p:cNvCxnSpPr>
            <p:nvPr/>
          </p:nvCxnSpPr>
          <p:spPr>
            <a:xfrm>
              <a:off x="7494267" y="2608677"/>
              <a:ext cx="1698333" cy="0"/>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167058BC-6F45-DEB2-1B6A-E4E783399975}"/>
                </a:ext>
              </a:extLst>
            </p:cNvPr>
            <p:cNvSpPr/>
            <p:nvPr/>
          </p:nvSpPr>
          <p:spPr>
            <a:xfrm>
              <a:off x="9192600" y="2396207"/>
              <a:ext cx="1212707" cy="42494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a:solidFill>
                    <a:schemeClr val="bg2">
                      <a:lumMod val="50000"/>
                    </a:schemeClr>
                  </a:solidFill>
                  <a:latin typeface="Meiryo UI" panose="020B0604030504040204" pitchFamily="50" charset="-128"/>
                  <a:ea typeface="Meiryo UI" panose="020B0604030504040204" pitchFamily="50" charset="-128"/>
                </a:rPr>
                <a:t>資産管理</a:t>
              </a:r>
            </a:p>
          </p:txBody>
        </p:sp>
        <p:sp>
          <p:nvSpPr>
            <p:cNvPr id="36" name="正方形/長方形 35">
              <a:extLst>
                <a:ext uri="{FF2B5EF4-FFF2-40B4-BE49-F238E27FC236}">
                  <a16:creationId xmlns:a16="http://schemas.microsoft.com/office/drawing/2014/main" id="{E075EE43-3122-0184-2A3D-4ECD24FC23D5}"/>
                </a:ext>
              </a:extLst>
            </p:cNvPr>
            <p:cNvSpPr/>
            <p:nvPr/>
          </p:nvSpPr>
          <p:spPr>
            <a:xfrm>
              <a:off x="878581" y="4267934"/>
              <a:ext cx="1212707" cy="42494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支払依頼</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連携</a:t>
              </a:r>
            </a:p>
          </p:txBody>
        </p:sp>
        <p:pic>
          <p:nvPicPr>
            <p:cNvPr id="37" name="図 36">
              <a:extLst>
                <a:ext uri="{FF2B5EF4-FFF2-40B4-BE49-F238E27FC236}">
                  <a16:creationId xmlns:a16="http://schemas.microsoft.com/office/drawing/2014/main" id="{B1EF2C0F-56A3-DC2A-2C4F-345FB319B48A}"/>
                </a:ext>
              </a:extLst>
            </p:cNvPr>
            <p:cNvPicPr>
              <a:picLocks noChangeAspect="1"/>
            </p:cNvPicPr>
            <p:nvPr/>
          </p:nvPicPr>
          <p:blipFill>
            <a:blip r:embed="rId2"/>
            <a:stretch>
              <a:fillRect/>
            </a:stretch>
          </p:blipFill>
          <p:spPr>
            <a:xfrm>
              <a:off x="2408288" y="3634240"/>
              <a:ext cx="2794272" cy="1692329"/>
            </a:xfrm>
            <a:prstGeom prst="rect">
              <a:avLst/>
            </a:prstGeom>
            <a:solidFill>
              <a:schemeClr val="bg1"/>
            </a:solidFill>
            <a:ln w="6350">
              <a:solidFill>
                <a:schemeClr val="bg1">
                  <a:lumMod val="50000"/>
                </a:schemeClr>
              </a:solidFill>
            </a:ln>
          </p:spPr>
        </p:pic>
        <p:cxnSp>
          <p:nvCxnSpPr>
            <p:cNvPr id="38" name="直線矢印コネクタ 37">
              <a:extLst>
                <a:ext uri="{FF2B5EF4-FFF2-40B4-BE49-F238E27FC236}">
                  <a16:creationId xmlns:a16="http://schemas.microsoft.com/office/drawing/2014/main" id="{86788E08-7CA5-4EB8-C2BE-6DBE4BD1CFD6}"/>
                </a:ext>
              </a:extLst>
            </p:cNvPr>
            <p:cNvCxnSpPr>
              <a:cxnSpLocks/>
              <a:stCxn id="36" idx="3"/>
              <a:endCxn id="37" idx="1"/>
            </p:cNvCxnSpPr>
            <p:nvPr/>
          </p:nvCxnSpPr>
          <p:spPr>
            <a:xfrm>
              <a:off x="2091288" y="4480404"/>
              <a:ext cx="317000" cy="1"/>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548937E4-1D93-7E72-9AE5-194144EE6F81}"/>
                </a:ext>
              </a:extLst>
            </p:cNvPr>
            <p:cNvCxnSpPr>
              <a:cxnSpLocks/>
              <a:stCxn id="37" idx="3"/>
              <a:endCxn id="40" idx="1"/>
            </p:cNvCxnSpPr>
            <p:nvPr/>
          </p:nvCxnSpPr>
          <p:spPr>
            <a:xfrm flipV="1">
              <a:off x="5202560" y="4480404"/>
              <a:ext cx="1079000" cy="1"/>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58EAF22A-0A0D-C682-9BE3-32B9005D1C90}"/>
                </a:ext>
              </a:extLst>
            </p:cNvPr>
            <p:cNvSpPr/>
            <p:nvPr/>
          </p:nvSpPr>
          <p:spPr>
            <a:xfrm>
              <a:off x="6281560" y="4267934"/>
              <a:ext cx="1212707" cy="42494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50">
                  <a:solidFill>
                    <a:srgbClr val="FF0000"/>
                  </a:solidFill>
                  <a:latin typeface="Meiryo UI" panose="020B0604030504040204" pitchFamily="50" charset="-128"/>
                  <a:ea typeface="Meiryo UI" panose="020B0604030504040204" pitchFamily="50" charset="-128"/>
                </a:rPr>
                <a:t>OASYS</a:t>
              </a:r>
              <a:r>
                <a:rPr lang="ja-JP" altLang="en-US" sz="1050">
                  <a:solidFill>
                    <a:srgbClr val="FF0000"/>
                  </a:solidFill>
                  <a:latin typeface="Meiryo UI" panose="020B0604030504040204" pitchFamily="50" charset="-128"/>
                  <a:ea typeface="Meiryo UI" panose="020B0604030504040204" pitchFamily="50" charset="-128"/>
                </a:rPr>
                <a:t>帳票</a:t>
              </a:r>
              <a:br>
                <a:rPr lang="en-US" altLang="ja-JP" sz="1050">
                  <a:solidFill>
                    <a:srgbClr val="FF0000"/>
                  </a:solidFill>
                  <a:latin typeface="Meiryo UI" panose="020B0604030504040204" pitchFamily="50" charset="-128"/>
                  <a:ea typeface="Meiryo UI" panose="020B0604030504040204" pitchFamily="50" charset="-128"/>
                </a:rPr>
              </a:br>
              <a:r>
                <a:rPr lang="en-US" altLang="ja-JP" sz="1050">
                  <a:solidFill>
                    <a:srgbClr val="FF0000"/>
                  </a:solidFill>
                  <a:latin typeface="Meiryo UI" panose="020B0604030504040204" pitchFamily="50" charset="-128"/>
                  <a:ea typeface="Meiryo UI" panose="020B0604030504040204" pitchFamily="50" charset="-128"/>
                </a:rPr>
                <a:t>Excel</a:t>
              </a:r>
              <a:r>
                <a:rPr lang="ja-JP" altLang="en-US" sz="1050">
                  <a:solidFill>
                    <a:srgbClr val="FF0000"/>
                  </a:solidFill>
                  <a:latin typeface="Meiryo UI" panose="020B0604030504040204" pitchFamily="50" charset="-128"/>
                  <a:ea typeface="Meiryo UI" panose="020B0604030504040204" pitchFamily="50" charset="-128"/>
                </a:rPr>
                <a:t>出力</a:t>
              </a:r>
            </a:p>
          </p:txBody>
        </p:sp>
        <p:pic>
          <p:nvPicPr>
            <p:cNvPr id="41" name="Picture 6">
              <a:extLst>
                <a:ext uri="{FF2B5EF4-FFF2-40B4-BE49-F238E27FC236}">
                  <a16:creationId xmlns:a16="http://schemas.microsoft.com/office/drawing/2014/main" id="{0F302148-B5E7-A419-1F3C-F92C058E290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75869" y="4186170"/>
              <a:ext cx="211382" cy="184027"/>
            </a:xfrm>
            <a:prstGeom prst="rect">
              <a:avLst/>
            </a:prstGeom>
            <a:noFill/>
            <a:extLst>
              <a:ext uri="{909E8E84-426E-40DD-AFC4-6F175D3DCCD1}">
                <a14:hiddenFill xmlns:a14="http://schemas.microsoft.com/office/drawing/2010/main">
                  <a:solidFill>
                    <a:srgbClr val="FFFFFF"/>
                  </a:solidFill>
                </a14:hiddenFill>
              </a:ext>
            </a:extLst>
          </p:spPr>
        </p:pic>
        <p:pic>
          <p:nvPicPr>
            <p:cNvPr id="44" name="図 43">
              <a:extLst>
                <a:ext uri="{FF2B5EF4-FFF2-40B4-BE49-F238E27FC236}">
                  <a16:creationId xmlns:a16="http://schemas.microsoft.com/office/drawing/2014/main" id="{9081D92D-DFF7-1E96-A5D8-11D0A36BCE2B}"/>
                </a:ext>
              </a:extLst>
            </p:cNvPr>
            <p:cNvPicPr>
              <a:picLocks noChangeAspect="1"/>
            </p:cNvPicPr>
            <p:nvPr/>
          </p:nvPicPr>
          <p:blipFill rotWithShape="1">
            <a:blip r:embed="rId4"/>
            <a:srcRect r="30941" b="24378"/>
            <a:stretch/>
          </p:blipFill>
          <p:spPr>
            <a:xfrm>
              <a:off x="8499174" y="3634240"/>
              <a:ext cx="2599558" cy="1686563"/>
            </a:xfrm>
            <a:prstGeom prst="rect">
              <a:avLst/>
            </a:prstGeom>
            <a:solidFill>
              <a:schemeClr val="bg1"/>
            </a:solidFill>
            <a:ln w="6350">
              <a:solidFill>
                <a:schemeClr val="bg1">
                  <a:lumMod val="50000"/>
                </a:schemeClr>
              </a:solidFill>
            </a:ln>
          </p:spPr>
        </p:pic>
        <p:pic>
          <p:nvPicPr>
            <p:cNvPr id="34" name="図 33">
              <a:extLst>
                <a:ext uri="{FF2B5EF4-FFF2-40B4-BE49-F238E27FC236}">
                  <a16:creationId xmlns:a16="http://schemas.microsoft.com/office/drawing/2014/main" id="{708BDF75-1AA9-2F47-B7CB-050AFDF54DEA}"/>
                </a:ext>
              </a:extLst>
            </p:cNvPr>
            <p:cNvPicPr>
              <a:picLocks noChangeAspect="1"/>
            </p:cNvPicPr>
            <p:nvPr/>
          </p:nvPicPr>
          <p:blipFill rotWithShape="1">
            <a:blip r:embed="rId5"/>
            <a:srcRect l="60216" t="14113" r="18670" b="52327"/>
            <a:stretch/>
          </p:blipFill>
          <p:spPr>
            <a:xfrm>
              <a:off x="9036607" y="2230794"/>
              <a:ext cx="336635" cy="334351"/>
            </a:xfrm>
            <a:prstGeom prst="rect">
              <a:avLst/>
            </a:prstGeom>
            <a:ln>
              <a:noFill/>
            </a:ln>
          </p:spPr>
        </p:pic>
        <p:sp>
          <p:nvSpPr>
            <p:cNvPr id="47" name="正方形/長方形 46">
              <a:extLst>
                <a:ext uri="{FF2B5EF4-FFF2-40B4-BE49-F238E27FC236}">
                  <a16:creationId xmlns:a16="http://schemas.microsoft.com/office/drawing/2014/main" id="{61D74421-1F3A-5246-0F80-B640E2282A9F}"/>
                </a:ext>
              </a:extLst>
            </p:cNvPr>
            <p:cNvSpPr/>
            <p:nvPr/>
          </p:nvSpPr>
          <p:spPr>
            <a:xfrm>
              <a:off x="5373158" y="2456432"/>
              <a:ext cx="737804" cy="30449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a:solidFill>
                    <a:schemeClr val="bg2">
                      <a:lumMod val="50000"/>
                    </a:schemeClr>
                  </a:solidFill>
                  <a:latin typeface="Meiryo UI" panose="020B0604030504040204" pitchFamily="50" charset="-128"/>
                  <a:ea typeface="Meiryo UI" panose="020B0604030504040204" pitchFamily="50" charset="-128"/>
                </a:rPr>
                <a:t>手動転記</a:t>
              </a:r>
            </a:p>
          </p:txBody>
        </p:sp>
        <p:sp>
          <p:nvSpPr>
            <p:cNvPr id="48" name="正方形/長方形 47">
              <a:extLst>
                <a:ext uri="{FF2B5EF4-FFF2-40B4-BE49-F238E27FC236}">
                  <a16:creationId xmlns:a16="http://schemas.microsoft.com/office/drawing/2014/main" id="{72B995A7-7F2E-166C-A002-A97AFED1CE42}"/>
                </a:ext>
              </a:extLst>
            </p:cNvPr>
            <p:cNvSpPr/>
            <p:nvPr/>
          </p:nvSpPr>
          <p:spPr>
            <a:xfrm>
              <a:off x="5373158" y="4332857"/>
              <a:ext cx="737804" cy="30449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b="1">
                  <a:solidFill>
                    <a:srgbClr val="FF0000"/>
                  </a:solidFill>
                  <a:latin typeface="Meiryo UI" panose="020B0604030504040204" pitchFamily="50" charset="-128"/>
                  <a:ea typeface="Meiryo UI" panose="020B0604030504040204" pitchFamily="50" charset="-128"/>
                </a:rPr>
                <a:t>自動出力</a:t>
              </a:r>
              <a:br>
                <a:rPr lang="en-US" altLang="ja-JP" sz="1050" b="1">
                  <a:solidFill>
                    <a:srgbClr val="FF0000"/>
                  </a:solidFill>
                  <a:latin typeface="Meiryo UI" panose="020B0604030504040204" pitchFamily="50" charset="-128"/>
                  <a:ea typeface="Meiryo UI" panose="020B0604030504040204" pitchFamily="50" charset="-128"/>
                </a:rPr>
              </a:br>
              <a:r>
                <a:rPr lang="en-US" altLang="ja-JP" sz="1050" b="1">
                  <a:solidFill>
                    <a:srgbClr val="FF0000"/>
                  </a:solidFill>
                  <a:latin typeface="Meiryo UI" panose="020B0604030504040204" pitchFamily="50" charset="-128"/>
                  <a:ea typeface="Meiryo UI" panose="020B0604030504040204" pitchFamily="50" charset="-128"/>
                </a:rPr>
                <a:t>※GAS</a:t>
              </a:r>
              <a:endParaRPr lang="ja-JP" altLang="en-US" sz="1050" b="1">
                <a:solidFill>
                  <a:srgbClr val="FF0000"/>
                </a:solidFill>
                <a:latin typeface="Meiryo UI" panose="020B0604030504040204" pitchFamily="50" charset="-128"/>
                <a:ea typeface="Meiryo UI" panose="020B0604030504040204" pitchFamily="50" charset="-128"/>
              </a:endParaRPr>
            </a:p>
          </p:txBody>
        </p:sp>
        <p:cxnSp>
          <p:nvCxnSpPr>
            <p:cNvPr id="49" name="直線矢印コネクタ 48">
              <a:extLst>
                <a:ext uri="{FF2B5EF4-FFF2-40B4-BE49-F238E27FC236}">
                  <a16:creationId xmlns:a16="http://schemas.microsoft.com/office/drawing/2014/main" id="{AF41421B-7648-6B97-1400-2A1B2036FF03}"/>
                </a:ext>
              </a:extLst>
            </p:cNvPr>
            <p:cNvCxnSpPr>
              <a:cxnSpLocks/>
              <a:stCxn id="40" idx="3"/>
              <a:endCxn id="44" idx="1"/>
            </p:cNvCxnSpPr>
            <p:nvPr/>
          </p:nvCxnSpPr>
          <p:spPr>
            <a:xfrm flipV="1">
              <a:off x="7494267" y="4477522"/>
              <a:ext cx="1004907" cy="2882"/>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1752C59A-EF23-C736-2100-16B36DAB9222}"/>
                </a:ext>
              </a:extLst>
            </p:cNvPr>
            <p:cNvSpPr/>
            <p:nvPr/>
          </p:nvSpPr>
          <p:spPr>
            <a:xfrm>
              <a:off x="7961103" y="2456432"/>
              <a:ext cx="764662" cy="30449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a:solidFill>
                    <a:schemeClr val="bg2">
                      <a:lumMod val="50000"/>
                    </a:schemeClr>
                  </a:solidFill>
                  <a:latin typeface="Meiryo UI" panose="020B0604030504040204" pitchFamily="50" charset="-128"/>
                  <a:ea typeface="Meiryo UI" panose="020B0604030504040204" pitchFamily="50" charset="-128"/>
                </a:rPr>
                <a:t>アップロード</a:t>
              </a:r>
            </a:p>
          </p:txBody>
        </p:sp>
        <p:sp>
          <p:nvSpPr>
            <p:cNvPr id="56" name="正方形/長方形 55">
              <a:extLst>
                <a:ext uri="{FF2B5EF4-FFF2-40B4-BE49-F238E27FC236}">
                  <a16:creationId xmlns:a16="http://schemas.microsoft.com/office/drawing/2014/main" id="{2CDBF231-7E6D-80EB-F2A2-0E68814416D7}"/>
                </a:ext>
              </a:extLst>
            </p:cNvPr>
            <p:cNvSpPr/>
            <p:nvPr/>
          </p:nvSpPr>
          <p:spPr>
            <a:xfrm>
              <a:off x="7595340" y="4325275"/>
              <a:ext cx="764662" cy="30449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a:solidFill>
                    <a:schemeClr val="bg2">
                      <a:lumMod val="50000"/>
                    </a:schemeClr>
                  </a:solidFill>
                  <a:latin typeface="Meiryo UI" panose="020B0604030504040204" pitchFamily="50" charset="-128"/>
                  <a:ea typeface="Meiryo UI" panose="020B0604030504040204" pitchFamily="50" charset="-128"/>
                </a:rPr>
                <a:t>アップロード</a:t>
              </a:r>
            </a:p>
          </p:txBody>
        </p:sp>
        <p:sp>
          <p:nvSpPr>
            <p:cNvPr id="57" name="正方形/長方形 56">
              <a:extLst>
                <a:ext uri="{FF2B5EF4-FFF2-40B4-BE49-F238E27FC236}">
                  <a16:creationId xmlns:a16="http://schemas.microsoft.com/office/drawing/2014/main" id="{BE2313FC-52AF-4DB7-F6C0-7ADE2255AFA0}"/>
                </a:ext>
              </a:extLst>
            </p:cNvPr>
            <p:cNvSpPr/>
            <p:nvPr/>
          </p:nvSpPr>
          <p:spPr>
            <a:xfrm>
              <a:off x="878581" y="5785893"/>
              <a:ext cx="1212707" cy="42494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支払依頼</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連携</a:t>
              </a:r>
            </a:p>
          </p:txBody>
        </p:sp>
        <p:cxnSp>
          <p:nvCxnSpPr>
            <p:cNvPr id="61" name="直線矢印コネクタ 60">
              <a:extLst>
                <a:ext uri="{FF2B5EF4-FFF2-40B4-BE49-F238E27FC236}">
                  <a16:creationId xmlns:a16="http://schemas.microsoft.com/office/drawing/2014/main" id="{0ADA38F1-1616-A3B4-45E2-0E85156EBB12}"/>
                </a:ext>
              </a:extLst>
            </p:cNvPr>
            <p:cNvCxnSpPr>
              <a:cxnSpLocks/>
              <a:stCxn id="57" idx="3"/>
              <a:endCxn id="44" idx="2"/>
            </p:cNvCxnSpPr>
            <p:nvPr/>
          </p:nvCxnSpPr>
          <p:spPr>
            <a:xfrm flipV="1">
              <a:off x="2091288" y="5320803"/>
              <a:ext cx="7707665" cy="677560"/>
            </a:xfrm>
            <a:prstGeom prst="bentConnector2">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0F421B53-E91C-9104-E08D-6B7EFEB5F116}"/>
                </a:ext>
              </a:extLst>
            </p:cNvPr>
            <p:cNvSpPr/>
            <p:nvPr/>
          </p:nvSpPr>
          <p:spPr>
            <a:xfrm>
              <a:off x="4475670" y="5846331"/>
              <a:ext cx="1639122" cy="30449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50">
                  <a:solidFill>
                    <a:schemeClr val="bg2">
                      <a:lumMod val="50000"/>
                    </a:schemeClr>
                  </a:solidFill>
                  <a:latin typeface="Meiryo UI" panose="020B0604030504040204" pitchFamily="50" charset="-128"/>
                  <a:ea typeface="Meiryo UI" panose="020B0604030504040204" pitchFamily="50" charset="-128"/>
                </a:rPr>
                <a:t>AI</a:t>
              </a:r>
              <a:r>
                <a:rPr lang="ja-JP" altLang="en-US" sz="1050">
                  <a:solidFill>
                    <a:schemeClr val="bg2">
                      <a:lumMod val="50000"/>
                    </a:schemeClr>
                  </a:solidFill>
                  <a:latin typeface="Meiryo UI" panose="020B0604030504040204" pitchFamily="50" charset="-128"/>
                  <a:ea typeface="Meiryo UI" panose="020B0604030504040204" pitchFamily="50" charset="-128"/>
                </a:rPr>
                <a:t>エージェントによる登録</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panose="020B0604030504040204" pitchFamily="50" charset="-128"/>
                  <a:ea typeface="Meiryo UI" panose="020B0604030504040204" pitchFamily="50" charset="-128"/>
                </a:rPr>
                <a:t>※</a:t>
              </a:r>
              <a:r>
                <a:rPr lang="ja-JP" altLang="en-US" sz="1050">
                  <a:solidFill>
                    <a:schemeClr val="bg2">
                      <a:lumMod val="50000"/>
                    </a:schemeClr>
                  </a:solidFill>
                  <a:latin typeface="Meiryo UI" panose="020B0604030504040204" pitchFamily="50" charset="-128"/>
                  <a:ea typeface="Meiryo UI" panose="020B0604030504040204" pitchFamily="50" charset="-128"/>
                </a:rPr>
                <a:t>確認中</a:t>
              </a:r>
            </a:p>
          </p:txBody>
        </p:sp>
      </p:grpSp>
    </p:spTree>
    <p:extLst>
      <p:ext uri="{BB962C8B-B14F-4D97-AF65-F5344CB8AC3E}">
        <p14:creationId xmlns:p14="http://schemas.microsoft.com/office/powerpoint/2010/main" val="3396461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427C5-D900-02D0-89C2-3C0CF6B433F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A760DF9-5977-643E-4C29-F126D1AC74A8}"/>
              </a:ext>
            </a:extLst>
          </p:cNvPr>
          <p:cNvSpPr>
            <a:spLocks noGrp="1"/>
          </p:cNvSpPr>
          <p:nvPr>
            <p:ph type="title"/>
          </p:nvPr>
        </p:nvSpPr>
        <p:spPr/>
        <p:txBody>
          <a:bodyPr anchor="ctr"/>
          <a:lstStyle/>
          <a:p>
            <a:r>
              <a:rPr kumimoji="1" lang="ja-JP" altLang="en-US">
                <a:latin typeface="Meiryo UI" panose="020B0604030504040204" pitchFamily="50" charset="-128"/>
                <a:ea typeface="Meiryo UI" panose="020B0604030504040204" pitchFamily="50" charset="-128"/>
              </a:rPr>
              <a:t>資産登録のスケジュール</a:t>
            </a:r>
          </a:p>
        </p:txBody>
      </p:sp>
      <p:sp>
        <p:nvSpPr>
          <p:cNvPr id="4" name="フッター プレースホルダー 3">
            <a:extLst>
              <a:ext uri="{FF2B5EF4-FFF2-40B4-BE49-F238E27FC236}">
                <a16:creationId xmlns:a16="http://schemas.microsoft.com/office/drawing/2014/main" id="{0B6B6683-B57A-C5AC-6AE9-AAB9E371B500}"/>
              </a:ext>
            </a:extLst>
          </p:cNvPr>
          <p:cNvSpPr>
            <a:spLocks noGrp="1"/>
          </p:cNvSpPr>
          <p:nvPr>
            <p:ph type="ftr" sz="quarter" idx="15"/>
          </p:nvPr>
        </p:nvSpPr>
        <p:spPr>
          <a:xfrm>
            <a:off x="4038600" y="635635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1CDDB03D-5A9B-E10A-84C1-D1B07596324A}"/>
              </a:ext>
            </a:extLst>
          </p:cNvPr>
          <p:cNvSpPr/>
          <p:nvPr/>
        </p:nvSpPr>
        <p:spPr>
          <a:xfrm>
            <a:off x="331823" y="631963"/>
            <a:ext cx="11784566"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en-US" altLang="ja-JP">
                <a:solidFill>
                  <a:schemeClr val="bg2">
                    <a:lumMod val="50000"/>
                  </a:schemeClr>
                </a:solidFill>
                <a:latin typeface="Meiryo UI" panose="020B0604030504040204" pitchFamily="50" charset="-128"/>
                <a:ea typeface="Meiryo UI" panose="020B0604030504040204" pitchFamily="50" charset="-128"/>
              </a:rPr>
              <a:t>TOBE</a:t>
            </a:r>
            <a:r>
              <a:rPr lang="ja-JP" altLang="en-US">
                <a:solidFill>
                  <a:schemeClr val="bg2">
                    <a:lumMod val="50000"/>
                  </a:schemeClr>
                </a:solidFill>
                <a:latin typeface="Meiryo UI" panose="020B0604030504040204" pitchFamily="50" charset="-128"/>
                <a:ea typeface="Meiryo UI" panose="020B0604030504040204" pitchFamily="50" charset="-128"/>
              </a:rPr>
              <a:t>（</a:t>
            </a:r>
            <a:r>
              <a:rPr lang="en-US" altLang="ja-JP">
                <a:solidFill>
                  <a:schemeClr val="bg2">
                    <a:lumMod val="50000"/>
                  </a:schemeClr>
                </a:solidFill>
                <a:latin typeface="Meiryo UI" panose="020B0604030504040204" pitchFamily="50" charset="-128"/>
                <a:ea typeface="Meiryo UI" panose="020B0604030504040204" pitchFamily="50" charset="-128"/>
              </a:rPr>
              <a:t>AI</a:t>
            </a:r>
            <a:r>
              <a:rPr lang="ja-JP" altLang="en-US">
                <a:solidFill>
                  <a:schemeClr val="bg2">
                    <a:lumMod val="50000"/>
                  </a:schemeClr>
                </a:solidFill>
                <a:latin typeface="Meiryo UI" panose="020B0604030504040204" pitchFamily="50" charset="-128"/>
                <a:ea typeface="Meiryo UI" panose="020B0604030504040204" pitchFamily="50" charset="-128"/>
              </a:rPr>
              <a:t>エージェントで置き換え）が期待値に達するかプロトタイプで検証し、判断するプロセスとさせていただきたい</a:t>
            </a:r>
            <a:endParaRPr lang="en-US" altLang="ja-JP">
              <a:solidFill>
                <a:schemeClr val="bg2">
                  <a:lumMod val="50000"/>
                </a:schemeClr>
              </a:solidFill>
              <a:latin typeface="Meiryo UI" panose="020B0604030504040204" pitchFamily="50" charset="-128"/>
              <a:ea typeface="Meiryo UI" panose="020B0604030504040204" pitchFamily="50" charset="-128"/>
            </a:endParaRPr>
          </a:p>
        </p:txBody>
      </p:sp>
      <p:sp>
        <p:nvSpPr>
          <p:cNvPr id="3" name="矢印: 五方向 2">
            <a:extLst>
              <a:ext uri="{FF2B5EF4-FFF2-40B4-BE49-F238E27FC236}">
                <a16:creationId xmlns:a16="http://schemas.microsoft.com/office/drawing/2014/main" id="{29F1AD72-CD58-7004-C9C9-01637B9B9088}"/>
              </a:ext>
            </a:extLst>
          </p:cNvPr>
          <p:cNvSpPr/>
          <p:nvPr/>
        </p:nvSpPr>
        <p:spPr>
          <a:xfrm>
            <a:off x="9930932" y="1483548"/>
            <a:ext cx="720000" cy="180000"/>
          </a:xfrm>
          <a:prstGeom prst="homePlate">
            <a:avLst>
              <a:gd name="adj" fmla="val 14457"/>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a:solidFill>
                  <a:srgbClr val="000000">
                    <a:lumMod val="65000"/>
                    <a:lumOff val="35000"/>
                  </a:srgbClr>
                </a:solidFill>
                <a:latin typeface="Meiryo UI" panose="020B0604030504040204" pitchFamily="50" charset="-128"/>
                <a:ea typeface="Meiryo UI" panose="020B0604030504040204" pitchFamily="50" charset="-128"/>
              </a:rPr>
              <a:t>基シス</a:t>
            </a:r>
            <a:endParaRPr lang="en-US" altLang="ja-JP" sz="110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6" name="矢印: 五方向 5">
            <a:extLst>
              <a:ext uri="{FF2B5EF4-FFF2-40B4-BE49-F238E27FC236}">
                <a16:creationId xmlns:a16="http://schemas.microsoft.com/office/drawing/2014/main" id="{564459D1-A97B-2F65-32C7-CCB3C26A92D2}"/>
              </a:ext>
            </a:extLst>
          </p:cNvPr>
          <p:cNvSpPr/>
          <p:nvPr/>
        </p:nvSpPr>
        <p:spPr>
          <a:xfrm>
            <a:off x="10701073" y="1480010"/>
            <a:ext cx="720000" cy="180000"/>
          </a:xfrm>
          <a:prstGeom prst="homePlate">
            <a:avLst>
              <a:gd name="adj" fmla="val 14457"/>
            </a:avLst>
          </a:prstGeom>
          <a:solidFill>
            <a:srgbClr val="FFE1E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BPS</a:t>
            </a:r>
          </a:p>
        </p:txBody>
      </p:sp>
      <p:sp>
        <p:nvSpPr>
          <p:cNvPr id="7" name="正方形/長方形 6">
            <a:extLst>
              <a:ext uri="{FF2B5EF4-FFF2-40B4-BE49-F238E27FC236}">
                <a16:creationId xmlns:a16="http://schemas.microsoft.com/office/drawing/2014/main" id="{AAB40C02-A04C-044C-37ED-7A2F8A92DE6B}"/>
              </a:ext>
            </a:extLst>
          </p:cNvPr>
          <p:cNvSpPr/>
          <p:nvPr/>
        </p:nvSpPr>
        <p:spPr>
          <a:xfrm>
            <a:off x="220134" y="2330663"/>
            <a:ext cx="1799815" cy="706632"/>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chemeClr val="tx1">
                    <a:lumMod val="50000"/>
                    <a:lumOff val="50000"/>
                  </a:schemeClr>
                </a:solidFill>
                <a:effectLst/>
                <a:uLnTx/>
                <a:uFillTx/>
                <a:latin typeface="Meiryo UI" panose="020B0604030504040204" pitchFamily="50" charset="-128"/>
                <a:ea typeface="Meiryo UI" panose="020B0604030504040204" pitchFamily="50" charset="-128"/>
                <a:cs typeface="+mn-cs"/>
              </a:rPr>
              <a:t>マイルストン</a:t>
            </a:r>
            <a:endParaRPr kumimoji="1" lang="en-US" altLang="ja-JP" sz="1400" b="1" i="0" u="none" strike="noStrike" kern="1200" cap="none" spc="0" normalizeH="0" baseline="0" noProof="0">
              <a:ln>
                <a:noFill/>
              </a:ln>
              <a:solidFill>
                <a:schemeClr val="tx1">
                  <a:lumMod val="50000"/>
                  <a:lumOff val="50000"/>
                </a:schemeClr>
              </a:solidFill>
              <a:effectLst/>
              <a:uLnTx/>
              <a:uFillTx/>
              <a:latin typeface="Meiryo UI" panose="020B0604030504040204" pitchFamily="50" charset="-128"/>
              <a:ea typeface="Meiryo UI" panose="020B0604030504040204" pitchFamily="50" charset="-128"/>
              <a:cs typeface="+mn-cs"/>
            </a:endParaRPr>
          </a:p>
        </p:txBody>
      </p:sp>
      <p:sp>
        <p:nvSpPr>
          <p:cNvPr id="13" name="矢印: 五方向 12">
            <a:extLst>
              <a:ext uri="{FF2B5EF4-FFF2-40B4-BE49-F238E27FC236}">
                <a16:creationId xmlns:a16="http://schemas.microsoft.com/office/drawing/2014/main" id="{5620824D-8E3E-6B8D-1677-4DDA9ECC893A}"/>
              </a:ext>
            </a:extLst>
          </p:cNvPr>
          <p:cNvSpPr/>
          <p:nvPr/>
        </p:nvSpPr>
        <p:spPr>
          <a:xfrm>
            <a:off x="9206810" y="1738825"/>
            <a:ext cx="2353176" cy="140649"/>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FYE</a:t>
            </a:r>
            <a:r>
              <a:rPr lang="ja-JP" altLang="en-US" sz="1050">
                <a:solidFill>
                  <a:srgbClr val="000000">
                    <a:lumMod val="65000"/>
                    <a:lumOff val="35000"/>
                  </a:srgbClr>
                </a:solidFill>
                <a:latin typeface="Meiryo UI" panose="020B0604030504040204" pitchFamily="50" charset="-128"/>
                <a:ea typeface="Meiryo UI" panose="020B0604030504040204" pitchFamily="50" charset="-128"/>
              </a:rPr>
              <a:t> </a:t>
            </a:r>
            <a:r>
              <a:rPr kumimoji="1" lang="en-US" altLang="ja-JP"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03/27</a:t>
            </a:r>
            <a:endPar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p:txBody>
      </p:sp>
      <p:sp>
        <p:nvSpPr>
          <p:cNvPr id="15" name="矢印: 五方向 14">
            <a:extLst>
              <a:ext uri="{FF2B5EF4-FFF2-40B4-BE49-F238E27FC236}">
                <a16:creationId xmlns:a16="http://schemas.microsoft.com/office/drawing/2014/main" id="{A454F144-6B71-F441-5140-A4E68B87DF5A}"/>
              </a:ext>
            </a:extLst>
          </p:cNvPr>
          <p:cNvSpPr/>
          <p:nvPr/>
        </p:nvSpPr>
        <p:spPr>
          <a:xfrm>
            <a:off x="9206810" y="1924911"/>
            <a:ext cx="561134" cy="321979"/>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50">
                <a:solidFill>
                  <a:srgbClr val="000000">
                    <a:lumMod val="65000"/>
                    <a:lumOff val="35000"/>
                  </a:srgbClr>
                </a:solidFill>
                <a:latin typeface="Meiryo UI" panose="020B0604030504040204" pitchFamily="50" charset="-128"/>
                <a:ea typeface="Meiryo UI" panose="020B0604030504040204" pitchFamily="50" charset="-128"/>
              </a:rPr>
              <a:t>1Q</a:t>
            </a:r>
            <a:endPar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p:txBody>
      </p:sp>
      <p:grpSp>
        <p:nvGrpSpPr>
          <p:cNvPr id="80" name="グループ化 79">
            <a:extLst>
              <a:ext uri="{FF2B5EF4-FFF2-40B4-BE49-F238E27FC236}">
                <a16:creationId xmlns:a16="http://schemas.microsoft.com/office/drawing/2014/main" id="{52E04309-3F81-42F4-F2D5-78230C7456CB}"/>
              </a:ext>
            </a:extLst>
          </p:cNvPr>
          <p:cNvGrpSpPr/>
          <p:nvPr/>
        </p:nvGrpSpPr>
        <p:grpSpPr>
          <a:xfrm>
            <a:off x="2189432" y="1719953"/>
            <a:ext cx="6923743" cy="529807"/>
            <a:chOff x="2096967" y="1719953"/>
            <a:chExt cx="4728526" cy="529807"/>
          </a:xfrm>
        </p:grpSpPr>
        <p:sp>
          <p:nvSpPr>
            <p:cNvPr id="10" name="矢印: 五方向 9">
              <a:extLst>
                <a:ext uri="{FF2B5EF4-FFF2-40B4-BE49-F238E27FC236}">
                  <a16:creationId xmlns:a16="http://schemas.microsoft.com/office/drawing/2014/main" id="{703E9296-CF8E-EE6E-4923-A86FB81AF961}"/>
                </a:ext>
              </a:extLst>
            </p:cNvPr>
            <p:cNvSpPr/>
            <p:nvPr/>
          </p:nvSpPr>
          <p:spPr>
            <a:xfrm>
              <a:off x="2096968" y="1719953"/>
              <a:ext cx="4723432" cy="159521"/>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FYE</a:t>
              </a:r>
              <a:r>
                <a:rPr lang="ja-JP" altLang="en-US" sz="1050">
                  <a:solidFill>
                    <a:srgbClr val="000000">
                      <a:lumMod val="65000"/>
                      <a:lumOff val="35000"/>
                    </a:srgbClr>
                  </a:solidFill>
                  <a:latin typeface="Meiryo UI" panose="020B0604030504040204" pitchFamily="50" charset="-128"/>
                  <a:ea typeface="Meiryo UI" panose="020B0604030504040204" pitchFamily="50" charset="-128"/>
                </a:rPr>
                <a:t> </a:t>
              </a:r>
              <a:r>
                <a:rPr kumimoji="1" lang="en-US" altLang="ja-JP"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03/26</a:t>
              </a:r>
              <a:endPar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p:txBody>
        </p:sp>
        <p:sp>
          <p:nvSpPr>
            <p:cNvPr id="11" name="矢印: 五方向 10">
              <a:extLst>
                <a:ext uri="{FF2B5EF4-FFF2-40B4-BE49-F238E27FC236}">
                  <a16:creationId xmlns:a16="http://schemas.microsoft.com/office/drawing/2014/main" id="{6373C1EE-878C-62BF-8C3E-929066BD088A}"/>
                </a:ext>
              </a:extLst>
            </p:cNvPr>
            <p:cNvSpPr/>
            <p:nvPr/>
          </p:nvSpPr>
          <p:spPr>
            <a:xfrm>
              <a:off x="4482608" y="1924911"/>
              <a:ext cx="2342885" cy="140649"/>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50">
                  <a:solidFill>
                    <a:srgbClr val="000000">
                      <a:lumMod val="65000"/>
                      <a:lumOff val="35000"/>
                    </a:srgbClr>
                  </a:solidFill>
                  <a:latin typeface="Meiryo UI" panose="020B0604030504040204" pitchFamily="50" charset="-128"/>
                  <a:ea typeface="Meiryo UI" panose="020B0604030504040204" pitchFamily="50" charset="-128"/>
                </a:rPr>
                <a:t>4Q</a:t>
              </a:r>
              <a:endPar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p:txBody>
        </p:sp>
        <p:sp>
          <p:nvSpPr>
            <p:cNvPr id="22" name="矢印: 五方向 21">
              <a:extLst>
                <a:ext uri="{FF2B5EF4-FFF2-40B4-BE49-F238E27FC236}">
                  <a16:creationId xmlns:a16="http://schemas.microsoft.com/office/drawing/2014/main" id="{E0D6D17E-8149-184C-0C01-EBC552B287A0}"/>
                </a:ext>
              </a:extLst>
            </p:cNvPr>
            <p:cNvSpPr/>
            <p:nvPr/>
          </p:nvSpPr>
          <p:spPr>
            <a:xfrm>
              <a:off x="2096967" y="1924911"/>
              <a:ext cx="2343651" cy="140649"/>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50">
                  <a:solidFill>
                    <a:srgbClr val="000000">
                      <a:lumMod val="65000"/>
                      <a:lumOff val="35000"/>
                    </a:srgbClr>
                  </a:solidFill>
                  <a:latin typeface="Meiryo UI" panose="020B0604030504040204" pitchFamily="50" charset="-128"/>
                  <a:ea typeface="Meiryo UI" panose="020B0604030504040204" pitchFamily="50" charset="-128"/>
                </a:rPr>
                <a:t>3</a:t>
              </a:r>
              <a:r>
                <a:rPr kumimoji="1" lang="en-US" altLang="ja-JP"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Q</a:t>
              </a:r>
              <a:endPar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p:txBody>
        </p:sp>
        <p:sp>
          <p:nvSpPr>
            <p:cNvPr id="23" name="矢印: 五方向 22">
              <a:extLst>
                <a:ext uri="{FF2B5EF4-FFF2-40B4-BE49-F238E27FC236}">
                  <a16:creationId xmlns:a16="http://schemas.microsoft.com/office/drawing/2014/main" id="{57E98EB8-C7DC-AE3A-2A0D-6ACB7FE8E4B0}"/>
                </a:ext>
              </a:extLst>
            </p:cNvPr>
            <p:cNvSpPr/>
            <p:nvPr/>
          </p:nvSpPr>
          <p:spPr>
            <a:xfrm>
              <a:off x="3695993" y="2109111"/>
              <a:ext cx="744627" cy="140649"/>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50">
                  <a:solidFill>
                    <a:srgbClr val="000000">
                      <a:lumMod val="65000"/>
                      <a:lumOff val="35000"/>
                    </a:srgbClr>
                  </a:solidFill>
                  <a:latin typeface="Meiryo UI" panose="020B0604030504040204" pitchFamily="50" charset="-128"/>
                  <a:ea typeface="Meiryo UI" panose="020B0604030504040204" pitchFamily="50" charset="-128"/>
                </a:rPr>
                <a:t>12</a:t>
              </a:r>
              <a:r>
                <a:rPr lang="ja-JP" altLang="en-US" sz="1050">
                  <a:solidFill>
                    <a:srgbClr val="000000">
                      <a:lumMod val="65000"/>
                      <a:lumOff val="35000"/>
                    </a:srgbClr>
                  </a:solidFill>
                  <a:latin typeface="Meiryo UI" panose="020B0604030504040204" pitchFamily="50" charset="-128"/>
                  <a:ea typeface="Meiryo UI" panose="020B0604030504040204" pitchFamily="50" charset="-128"/>
                </a:rPr>
                <a:t>月</a:t>
              </a:r>
              <a:endPar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p:txBody>
        </p:sp>
        <p:sp>
          <p:nvSpPr>
            <p:cNvPr id="24" name="矢印: 五方向 23">
              <a:extLst>
                <a:ext uri="{FF2B5EF4-FFF2-40B4-BE49-F238E27FC236}">
                  <a16:creationId xmlns:a16="http://schemas.microsoft.com/office/drawing/2014/main" id="{90D870C8-B110-A35D-4AB6-E895C8F5D902}"/>
                </a:ext>
              </a:extLst>
            </p:cNvPr>
            <p:cNvSpPr/>
            <p:nvPr/>
          </p:nvSpPr>
          <p:spPr>
            <a:xfrm>
              <a:off x="2895370" y="2109111"/>
              <a:ext cx="744627" cy="140649"/>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50">
                  <a:solidFill>
                    <a:srgbClr val="000000">
                      <a:lumMod val="65000"/>
                      <a:lumOff val="35000"/>
                    </a:srgbClr>
                  </a:solidFill>
                  <a:latin typeface="Meiryo UI" panose="020B0604030504040204" pitchFamily="50" charset="-128"/>
                  <a:ea typeface="Meiryo UI" panose="020B0604030504040204" pitchFamily="50" charset="-128"/>
                </a:rPr>
                <a:t>11</a:t>
              </a:r>
              <a:r>
                <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月</a:t>
              </a:r>
            </a:p>
          </p:txBody>
        </p:sp>
        <p:sp>
          <p:nvSpPr>
            <p:cNvPr id="25" name="矢印: 五方向 24">
              <a:extLst>
                <a:ext uri="{FF2B5EF4-FFF2-40B4-BE49-F238E27FC236}">
                  <a16:creationId xmlns:a16="http://schemas.microsoft.com/office/drawing/2014/main" id="{EE505C9E-DEF4-3D2C-BA80-C55B1B2F70F1}"/>
                </a:ext>
              </a:extLst>
            </p:cNvPr>
            <p:cNvSpPr/>
            <p:nvPr/>
          </p:nvSpPr>
          <p:spPr>
            <a:xfrm>
              <a:off x="2102829" y="2109111"/>
              <a:ext cx="744627" cy="140649"/>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50">
                  <a:solidFill>
                    <a:srgbClr val="000000">
                      <a:lumMod val="65000"/>
                      <a:lumOff val="35000"/>
                    </a:srgbClr>
                  </a:solidFill>
                  <a:latin typeface="Meiryo UI" panose="020B0604030504040204" pitchFamily="50" charset="-128"/>
                  <a:ea typeface="Meiryo UI" panose="020B0604030504040204" pitchFamily="50" charset="-128"/>
                </a:rPr>
                <a:t>10</a:t>
              </a:r>
              <a:r>
                <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月</a:t>
              </a:r>
            </a:p>
          </p:txBody>
        </p:sp>
        <p:sp>
          <p:nvSpPr>
            <p:cNvPr id="29" name="矢印: 五方向 28">
              <a:extLst>
                <a:ext uri="{FF2B5EF4-FFF2-40B4-BE49-F238E27FC236}">
                  <a16:creationId xmlns:a16="http://schemas.microsoft.com/office/drawing/2014/main" id="{A6DB229F-9960-6C04-2983-C5858C6713D4}"/>
                </a:ext>
              </a:extLst>
            </p:cNvPr>
            <p:cNvSpPr/>
            <p:nvPr/>
          </p:nvSpPr>
          <p:spPr>
            <a:xfrm>
              <a:off x="6075772" y="2106241"/>
              <a:ext cx="744627" cy="140649"/>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50">
                  <a:solidFill>
                    <a:srgbClr val="000000">
                      <a:lumMod val="65000"/>
                      <a:lumOff val="35000"/>
                    </a:srgbClr>
                  </a:solidFill>
                  <a:latin typeface="Meiryo UI" panose="020B0604030504040204" pitchFamily="50" charset="-128"/>
                  <a:ea typeface="Meiryo UI" panose="020B0604030504040204" pitchFamily="50" charset="-128"/>
                </a:rPr>
                <a:t>3</a:t>
              </a:r>
              <a:r>
                <a:rPr lang="ja-JP" altLang="en-US" sz="1050">
                  <a:solidFill>
                    <a:srgbClr val="000000">
                      <a:lumMod val="65000"/>
                      <a:lumOff val="35000"/>
                    </a:srgbClr>
                  </a:solidFill>
                  <a:latin typeface="Meiryo UI" panose="020B0604030504040204" pitchFamily="50" charset="-128"/>
                  <a:ea typeface="Meiryo UI" panose="020B0604030504040204" pitchFamily="50" charset="-128"/>
                </a:rPr>
                <a:t>月</a:t>
              </a:r>
              <a:endPar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p:txBody>
        </p:sp>
        <p:sp>
          <p:nvSpPr>
            <p:cNvPr id="30" name="矢印: 五方向 29">
              <a:extLst>
                <a:ext uri="{FF2B5EF4-FFF2-40B4-BE49-F238E27FC236}">
                  <a16:creationId xmlns:a16="http://schemas.microsoft.com/office/drawing/2014/main" id="{B6EE2D5B-8619-BB57-9FF6-D0C3396CBB4E}"/>
                </a:ext>
              </a:extLst>
            </p:cNvPr>
            <p:cNvSpPr/>
            <p:nvPr/>
          </p:nvSpPr>
          <p:spPr>
            <a:xfrm>
              <a:off x="5275148" y="2106241"/>
              <a:ext cx="744627" cy="140649"/>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2</a:t>
              </a:r>
              <a:r>
                <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月</a:t>
              </a:r>
            </a:p>
          </p:txBody>
        </p:sp>
        <p:sp>
          <p:nvSpPr>
            <p:cNvPr id="31" name="矢印: 五方向 30">
              <a:extLst>
                <a:ext uri="{FF2B5EF4-FFF2-40B4-BE49-F238E27FC236}">
                  <a16:creationId xmlns:a16="http://schemas.microsoft.com/office/drawing/2014/main" id="{1159CAD5-2CA9-5E4F-481E-1425DF23BA00}"/>
                </a:ext>
              </a:extLst>
            </p:cNvPr>
            <p:cNvSpPr/>
            <p:nvPr/>
          </p:nvSpPr>
          <p:spPr>
            <a:xfrm>
              <a:off x="4482609" y="2106241"/>
              <a:ext cx="744627" cy="140649"/>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50">
                  <a:solidFill>
                    <a:srgbClr val="000000">
                      <a:lumMod val="65000"/>
                      <a:lumOff val="35000"/>
                    </a:srgbClr>
                  </a:solidFill>
                  <a:latin typeface="Meiryo UI" panose="020B0604030504040204" pitchFamily="50" charset="-128"/>
                  <a:ea typeface="Meiryo UI" panose="020B0604030504040204" pitchFamily="50" charset="-128"/>
                </a:rPr>
                <a:t>1</a:t>
              </a:r>
              <a:r>
                <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月</a:t>
              </a:r>
            </a:p>
          </p:txBody>
        </p:sp>
      </p:grpSp>
      <p:sp>
        <p:nvSpPr>
          <p:cNvPr id="36" name="正方形/長方形 35">
            <a:extLst>
              <a:ext uri="{FF2B5EF4-FFF2-40B4-BE49-F238E27FC236}">
                <a16:creationId xmlns:a16="http://schemas.microsoft.com/office/drawing/2014/main" id="{DC4E6837-B569-198D-0D91-D71F4DA5D023}"/>
              </a:ext>
            </a:extLst>
          </p:cNvPr>
          <p:cNvSpPr/>
          <p:nvPr/>
        </p:nvSpPr>
        <p:spPr>
          <a:xfrm>
            <a:off x="220134" y="3125275"/>
            <a:ext cx="1799815" cy="1017275"/>
          </a:xfrm>
          <a:prstGeom prst="rect">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足元改善</a:t>
            </a:r>
            <a:endPar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cxnSp>
        <p:nvCxnSpPr>
          <p:cNvPr id="38" name="カギ線コネクタ 64">
            <a:extLst>
              <a:ext uri="{FF2B5EF4-FFF2-40B4-BE49-F238E27FC236}">
                <a16:creationId xmlns:a16="http://schemas.microsoft.com/office/drawing/2014/main" id="{A808BA00-3EF8-FFF3-26F3-91575170D301}"/>
              </a:ext>
            </a:extLst>
          </p:cNvPr>
          <p:cNvCxnSpPr>
            <a:cxnSpLocks/>
          </p:cNvCxnSpPr>
          <p:nvPr/>
        </p:nvCxnSpPr>
        <p:spPr bwMode="auto">
          <a:xfrm flipH="1">
            <a:off x="220134" y="3087140"/>
            <a:ext cx="11821859" cy="0"/>
          </a:xfrm>
          <a:prstGeom prst="straightConnector1">
            <a:avLst/>
          </a:prstGeom>
          <a:noFill/>
          <a:ln w="6350" cap="flat" cmpd="sng" algn="ctr">
            <a:solidFill>
              <a:schemeClr val="bg1">
                <a:lumMod val="50000"/>
              </a:schemeClr>
            </a:solidFill>
            <a:prstDash val="dash"/>
            <a:round/>
            <a:headEnd type="none" w="med" len="med"/>
            <a:tailEnd type="none" w="med" len="med"/>
          </a:ln>
          <a:effectLst/>
        </p:spPr>
      </p:cxnSp>
      <p:cxnSp>
        <p:nvCxnSpPr>
          <p:cNvPr id="39" name="カギ線コネクタ 64">
            <a:extLst>
              <a:ext uri="{FF2B5EF4-FFF2-40B4-BE49-F238E27FC236}">
                <a16:creationId xmlns:a16="http://schemas.microsoft.com/office/drawing/2014/main" id="{FB918F97-30A4-EB2E-816C-B26558C31169}"/>
              </a:ext>
            </a:extLst>
          </p:cNvPr>
          <p:cNvCxnSpPr>
            <a:cxnSpLocks/>
          </p:cNvCxnSpPr>
          <p:nvPr/>
        </p:nvCxnSpPr>
        <p:spPr bwMode="auto">
          <a:xfrm flipH="1">
            <a:off x="220134" y="4568221"/>
            <a:ext cx="11821859" cy="0"/>
          </a:xfrm>
          <a:prstGeom prst="straightConnector1">
            <a:avLst/>
          </a:prstGeom>
          <a:noFill/>
          <a:ln w="6350" cap="flat" cmpd="sng" algn="ctr">
            <a:solidFill>
              <a:schemeClr val="bg1">
                <a:lumMod val="50000"/>
              </a:schemeClr>
            </a:solidFill>
            <a:prstDash val="dash"/>
            <a:round/>
            <a:headEnd type="none" w="med" len="med"/>
            <a:tailEnd type="none" w="med" len="med"/>
          </a:ln>
          <a:effectLst/>
        </p:spPr>
      </p:cxnSp>
      <p:sp>
        <p:nvSpPr>
          <p:cNvPr id="47" name="矢印: 五方向 46">
            <a:extLst>
              <a:ext uri="{FF2B5EF4-FFF2-40B4-BE49-F238E27FC236}">
                <a16:creationId xmlns:a16="http://schemas.microsoft.com/office/drawing/2014/main" id="{6304EB5B-6623-4540-5B33-A148B6DA3492}"/>
              </a:ext>
            </a:extLst>
          </p:cNvPr>
          <p:cNvSpPr/>
          <p:nvPr/>
        </p:nvSpPr>
        <p:spPr>
          <a:xfrm>
            <a:off x="5647576" y="3244974"/>
            <a:ext cx="2367820" cy="855693"/>
          </a:xfrm>
          <a:prstGeom prst="homePlate">
            <a:avLst>
              <a:gd name="adj" fmla="val 14457"/>
            </a:avLst>
          </a:prstGeom>
          <a:gradFill flip="none" rotWithShape="1">
            <a:gsLst>
              <a:gs pos="0">
                <a:schemeClr val="bg1"/>
              </a:gs>
              <a:gs pos="51000">
                <a:schemeClr val="bg1"/>
              </a:gs>
              <a:gs pos="51000">
                <a:srgbClr val="FFE1E1"/>
              </a:gs>
              <a:gs pos="100000">
                <a:srgbClr val="FFE1E1"/>
              </a:gs>
            </a:gsLst>
            <a:lin ang="2700000" scaled="1"/>
            <a:tileRect/>
          </a:gradFill>
          <a:ln w="952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algn="ctr"/>
            <a:r>
              <a:rPr lang="ja-JP" altLang="en-US" sz="1100">
                <a:solidFill>
                  <a:srgbClr val="000000">
                    <a:lumMod val="65000"/>
                    <a:lumOff val="35000"/>
                  </a:srgbClr>
                </a:solidFill>
                <a:latin typeface="Meiryo UI" panose="020B0604030504040204" pitchFamily="50" charset="-128"/>
                <a:ea typeface="Meiryo UI" panose="020B0604030504040204" pitchFamily="50" charset="-128"/>
              </a:rPr>
              <a:t>ツール正式版作成</a:t>
            </a:r>
            <a:endParaRPr lang="en-US" altLang="ja-JP" sz="1100">
              <a:solidFill>
                <a:srgbClr val="000000">
                  <a:lumMod val="65000"/>
                  <a:lumOff val="35000"/>
                </a:srgbClr>
              </a:solidFill>
              <a:latin typeface="Meiryo UI" panose="020B0604030504040204" pitchFamily="50" charset="-128"/>
              <a:ea typeface="Meiryo UI" panose="020B0604030504040204" pitchFamily="50" charset="-128"/>
            </a:endParaRPr>
          </a:p>
          <a:p>
            <a:pPr algn="ctr"/>
            <a:r>
              <a:rPr lang="ja-JP" altLang="en-US" sz="1100">
                <a:solidFill>
                  <a:srgbClr val="000000">
                    <a:lumMod val="65000"/>
                    <a:lumOff val="35000"/>
                  </a:srgbClr>
                </a:solidFill>
                <a:latin typeface="Meiryo UI" panose="020B0604030504040204" pitchFamily="50" charset="-128"/>
                <a:ea typeface="Meiryo UI" panose="020B0604030504040204" pitchFamily="50" charset="-128"/>
              </a:rPr>
              <a:t>切替計画立案</a:t>
            </a:r>
            <a:endParaRPr lang="en-US" altLang="ja-JP" sz="1100">
              <a:solidFill>
                <a:srgbClr val="000000">
                  <a:lumMod val="65000"/>
                  <a:lumOff val="35000"/>
                </a:srgbClr>
              </a:solidFill>
              <a:latin typeface="Meiryo UI" panose="020B0604030504040204" pitchFamily="50" charset="-128"/>
              <a:ea typeface="Meiryo UI" panose="020B0604030504040204" pitchFamily="50" charset="-128"/>
            </a:endParaRPr>
          </a:p>
          <a:p>
            <a:pPr algn="ctr"/>
            <a:r>
              <a:rPr lang="en-US" altLang="ja-JP" sz="1100">
                <a:solidFill>
                  <a:srgbClr val="000000">
                    <a:lumMod val="65000"/>
                    <a:lumOff val="35000"/>
                  </a:srgbClr>
                </a:solidFill>
                <a:latin typeface="Meiryo UI" panose="020B0604030504040204" pitchFamily="50" charset="-128"/>
                <a:ea typeface="Meiryo UI" panose="020B0604030504040204" pitchFamily="50" charset="-128"/>
              </a:rPr>
              <a:t>※</a:t>
            </a:r>
            <a:r>
              <a:rPr lang="ja-JP" altLang="en-US" sz="1100">
                <a:solidFill>
                  <a:srgbClr val="000000">
                    <a:lumMod val="65000"/>
                    <a:lumOff val="35000"/>
                  </a:srgbClr>
                </a:solidFill>
                <a:latin typeface="Meiryo UI" panose="020B0604030504040204" pitchFamily="50" charset="-128"/>
                <a:ea typeface="Meiryo UI" panose="020B0604030504040204" pitchFamily="50" charset="-128"/>
              </a:rPr>
              <a:t>継続見立てがついてから分解</a:t>
            </a:r>
            <a:endParaRPr lang="en-US" altLang="ja-JP" sz="110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57" name="コネクタ: カギ線 56">
            <a:extLst>
              <a:ext uri="{FF2B5EF4-FFF2-40B4-BE49-F238E27FC236}">
                <a16:creationId xmlns:a16="http://schemas.microsoft.com/office/drawing/2014/main" id="{F46B5F67-977B-FC05-A4CD-0E5303B28757}"/>
              </a:ext>
            </a:extLst>
          </p:cNvPr>
          <p:cNvCxnSpPr>
            <a:cxnSpLocks/>
            <a:stCxn id="93" idx="0"/>
            <a:endCxn id="82" idx="2"/>
          </p:cNvCxnSpPr>
          <p:nvPr/>
        </p:nvCxnSpPr>
        <p:spPr>
          <a:xfrm rot="5400000" flipH="1" flipV="1">
            <a:off x="4762975" y="2843398"/>
            <a:ext cx="1025888" cy="60646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矢印: 五方向 62">
            <a:extLst>
              <a:ext uri="{FF2B5EF4-FFF2-40B4-BE49-F238E27FC236}">
                <a16:creationId xmlns:a16="http://schemas.microsoft.com/office/drawing/2014/main" id="{31EAF147-5BAF-717B-DF39-D0567D282ABD}"/>
              </a:ext>
            </a:extLst>
          </p:cNvPr>
          <p:cNvSpPr/>
          <p:nvPr/>
        </p:nvSpPr>
        <p:spPr>
          <a:xfrm>
            <a:off x="2764241" y="3662387"/>
            <a:ext cx="1766564" cy="437078"/>
          </a:xfrm>
          <a:prstGeom prst="homePlate">
            <a:avLst>
              <a:gd name="adj" fmla="val 14457"/>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50">
                <a:solidFill>
                  <a:srgbClr val="000000">
                    <a:lumMod val="65000"/>
                    <a:lumOff val="35000"/>
                  </a:srgbClr>
                </a:solidFill>
                <a:latin typeface="Meiryo UI" panose="020B0604030504040204" pitchFamily="50" charset="-128"/>
                <a:ea typeface="Meiryo UI" panose="020B0604030504040204" pitchFamily="50" charset="-128"/>
              </a:rPr>
              <a:t>プロトタイプ作成・検証</a:t>
            </a:r>
            <a:endParaRPr lang="en-US" altLang="ja-JP" sz="105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64" name="矢印: 五方向 63">
            <a:extLst>
              <a:ext uri="{FF2B5EF4-FFF2-40B4-BE49-F238E27FC236}">
                <a16:creationId xmlns:a16="http://schemas.microsoft.com/office/drawing/2014/main" id="{31E4A983-8C33-154B-64C1-1B7481420080}"/>
              </a:ext>
            </a:extLst>
          </p:cNvPr>
          <p:cNvSpPr/>
          <p:nvPr/>
        </p:nvSpPr>
        <p:spPr>
          <a:xfrm>
            <a:off x="2198015" y="3244974"/>
            <a:ext cx="1160478" cy="376643"/>
          </a:xfrm>
          <a:prstGeom prst="homePlate">
            <a:avLst>
              <a:gd name="adj" fmla="val 14457"/>
            </a:avLst>
          </a:prstGeom>
          <a:gradFill flip="none" rotWithShape="1">
            <a:gsLst>
              <a:gs pos="0">
                <a:schemeClr val="bg1"/>
              </a:gs>
              <a:gs pos="51000">
                <a:schemeClr val="bg1"/>
              </a:gs>
              <a:gs pos="51000">
                <a:srgbClr val="FFE1E1"/>
              </a:gs>
              <a:gs pos="100000">
                <a:srgbClr val="FFE1E1"/>
              </a:gs>
            </a:gsLst>
            <a:lin ang="2700000" scaled="1"/>
            <a:tileRect/>
          </a:gra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algn="ctr"/>
            <a:r>
              <a:rPr lang="ja-JP" altLang="en-US" sz="1100">
                <a:solidFill>
                  <a:srgbClr val="000000">
                    <a:lumMod val="65000"/>
                    <a:lumOff val="35000"/>
                  </a:srgbClr>
                </a:solidFill>
                <a:latin typeface="Meiryo UI" panose="020B0604030504040204" pitchFamily="50" charset="-128"/>
                <a:ea typeface="Meiryo UI" panose="020B0604030504040204" pitchFamily="50" charset="-128"/>
              </a:rPr>
              <a:t>現行調査</a:t>
            </a:r>
            <a:endParaRPr lang="en-US" altLang="ja-JP" sz="1100">
              <a:solidFill>
                <a:srgbClr val="000000">
                  <a:lumMod val="65000"/>
                  <a:lumOff val="35000"/>
                </a:srgbClr>
              </a:solidFill>
              <a:latin typeface="Meiryo UI" panose="020B0604030504040204" pitchFamily="50" charset="-128"/>
              <a:ea typeface="Meiryo UI" panose="020B0604030504040204" pitchFamily="50" charset="-128"/>
            </a:endParaRPr>
          </a:p>
          <a:p>
            <a:pPr algn="ctr"/>
            <a:r>
              <a:rPr lang="en-US" altLang="ja-JP" sz="1100">
                <a:solidFill>
                  <a:srgbClr val="000000">
                    <a:lumMod val="65000"/>
                    <a:lumOff val="35000"/>
                  </a:srgbClr>
                </a:solidFill>
                <a:latin typeface="Meiryo UI" panose="020B0604030504040204" pitchFamily="50" charset="-128"/>
                <a:ea typeface="Meiryo UI" panose="020B0604030504040204" pitchFamily="50" charset="-128"/>
              </a:rPr>
              <a:t>TOBE</a:t>
            </a:r>
            <a:r>
              <a:rPr lang="ja-JP" altLang="en-US" sz="1100">
                <a:solidFill>
                  <a:srgbClr val="000000">
                    <a:lumMod val="65000"/>
                    <a:lumOff val="35000"/>
                  </a:srgbClr>
                </a:solidFill>
                <a:latin typeface="Meiryo UI" panose="020B0604030504040204" pitchFamily="50" charset="-128"/>
                <a:ea typeface="Meiryo UI" panose="020B0604030504040204" pitchFamily="50" charset="-128"/>
              </a:rPr>
              <a:t>立案</a:t>
            </a:r>
            <a:endParaRPr lang="en-US" altLang="ja-JP" sz="110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76" name="吹き出し: 線 75">
            <a:extLst>
              <a:ext uri="{FF2B5EF4-FFF2-40B4-BE49-F238E27FC236}">
                <a16:creationId xmlns:a16="http://schemas.microsoft.com/office/drawing/2014/main" id="{5BC5A06E-B369-7DBB-3CBF-360B07B561DF}"/>
              </a:ext>
            </a:extLst>
          </p:cNvPr>
          <p:cNvSpPr/>
          <p:nvPr/>
        </p:nvSpPr>
        <p:spPr>
          <a:xfrm>
            <a:off x="2431889" y="2375654"/>
            <a:ext cx="2224834" cy="752924"/>
          </a:xfrm>
          <a:prstGeom prst="borderCallout1">
            <a:avLst>
              <a:gd name="adj1" fmla="val 76166"/>
              <a:gd name="adj2" fmla="val 95970"/>
              <a:gd name="adj3" fmla="val 28679"/>
              <a:gd name="adj4" fmla="val 116207"/>
            </a:avLst>
          </a:prstGeom>
          <a:solidFill>
            <a:schemeClr val="accent1">
              <a:lumMod val="20000"/>
              <a:lumOff val="80000"/>
            </a:schemeClr>
          </a:solid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r>
              <a:rPr kumimoji="0" lang="ja-JP" altLang="en-US" sz="1100" kern="0">
                <a:solidFill>
                  <a:srgbClr val="0070C0"/>
                </a:solidFill>
                <a:latin typeface="Meiryo UI" panose="020B0604030504040204" pitchFamily="50" charset="-128"/>
                <a:ea typeface="Meiryo UI" panose="020B0604030504040204" pitchFamily="50" charset="-128"/>
                <a:sym typeface="Arial"/>
              </a:rPr>
              <a:t>事前に継続の判断軸をすり合わせさせていただく予定</a:t>
            </a:r>
            <a:endParaRPr kumimoji="0" lang="en-US" altLang="ja-JP" sz="1100" kern="0">
              <a:solidFill>
                <a:srgbClr val="0070C0"/>
              </a:solidFill>
              <a:latin typeface="Meiryo UI" panose="020B0604030504040204" pitchFamily="50" charset="-128"/>
              <a:ea typeface="Meiryo UI" panose="020B0604030504040204" pitchFamily="50" charset="-128"/>
              <a:sym typeface="Arial"/>
            </a:endParaRPr>
          </a:p>
          <a:p>
            <a:pPr fontAlgn="auto">
              <a:spcBef>
                <a:spcPts val="0"/>
              </a:spcBef>
              <a:spcAft>
                <a:spcPts val="0"/>
              </a:spcAft>
            </a:pPr>
            <a:r>
              <a:rPr kumimoji="0" lang="ja-JP" altLang="en-US" sz="1100" kern="0">
                <a:solidFill>
                  <a:srgbClr val="0070C0"/>
                </a:solidFill>
                <a:latin typeface="Meiryo UI" panose="020B0604030504040204" pitchFamily="50" charset="-128"/>
                <a:ea typeface="Meiryo UI" panose="020B0604030504040204" pitchFamily="50" charset="-128"/>
                <a:sym typeface="Arial"/>
              </a:rPr>
              <a:t>処理時間の短縮率、ノータッチの挙動、エラー率、検知方法　等</a:t>
            </a:r>
          </a:p>
        </p:txBody>
      </p:sp>
      <p:sp>
        <p:nvSpPr>
          <p:cNvPr id="82" name="正方形/長方形 81">
            <a:extLst>
              <a:ext uri="{FF2B5EF4-FFF2-40B4-BE49-F238E27FC236}">
                <a16:creationId xmlns:a16="http://schemas.microsoft.com/office/drawing/2014/main" id="{C99FDE73-7EC3-B824-C720-2AE9B75606C5}"/>
              </a:ext>
            </a:extLst>
          </p:cNvPr>
          <p:cNvSpPr/>
          <p:nvPr/>
        </p:nvSpPr>
        <p:spPr bwMode="auto">
          <a:xfrm>
            <a:off x="5033991" y="2345686"/>
            <a:ext cx="1090320" cy="288000"/>
          </a:xfrm>
          <a:prstGeom prst="rect">
            <a:avLst/>
          </a:prstGeom>
          <a:noFill/>
          <a:ln w="19050">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fontAlgn="ctr"/>
            <a:r>
              <a:rPr lang="ja-JP" altLang="en-US" sz="1100" b="1">
                <a:solidFill>
                  <a:srgbClr val="0070C0"/>
                </a:solidFill>
                <a:latin typeface="Meiryo UI" panose="020B0604030504040204" pitchFamily="50" charset="-128"/>
                <a:ea typeface="Meiryo UI" panose="020B0604030504040204" pitchFamily="50" charset="-128"/>
              </a:rPr>
              <a:t>▼継続ジャッジ</a:t>
            </a:r>
            <a:endParaRPr lang="en-US" altLang="ja-JP" sz="1100">
              <a:solidFill>
                <a:srgbClr val="0070C0"/>
              </a:solidFill>
              <a:latin typeface="Meiryo UI" panose="020B0604030504040204" pitchFamily="50" charset="-128"/>
              <a:ea typeface="Meiryo UI" panose="020B0604030504040204" pitchFamily="50" charset="-128"/>
            </a:endParaRPr>
          </a:p>
        </p:txBody>
      </p:sp>
      <p:sp>
        <p:nvSpPr>
          <p:cNvPr id="93" name="矢印: 五方向 92">
            <a:extLst>
              <a:ext uri="{FF2B5EF4-FFF2-40B4-BE49-F238E27FC236}">
                <a16:creationId xmlns:a16="http://schemas.microsoft.com/office/drawing/2014/main" id="{87A52505-8F2B-A728-8705-2CE53FBD1D7A}"/>
              </a:ext>
            </a:extLst>
          </p:cNvPr>
          <p:cNvSpPr/>
          <p:nvPr/>
        </p:nvSpPr>
        <p:spPr>
          <a:xfrm>
            <a:off x="4530806" y="3659574"/>
            <a:ext cx="946950" cy="437078"/>
          </a:xfrm>
          <a:prstGeom prst="homePlate">
            <a:avLst>
              <a:gd name="adj" fmla="val 14457"/>
            </a:avLst>
          </a:prstGeom>
          <a:solidFill>
            <a:srgbClr val="FFE1E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algn="ctr"/>
            <a:r>
              <a:rPr lang="ja-JP" altLang="en-US" sz="1100">
                <a:solidFill>
                  <a:srgbClr val="000000">
                    <a:lumMod val="65000"/>
                    <a:lumOff val="35000"/>
                  </a:srgbClr>
                </a:solidFill>
                <a:latin typeface="Meiryo UI" panose="020B0604030504040204" pitchFamily="50" charset="-128"/>
                <a:ea typeface="Meiryo UI" panose="020B0604030504040204" pitchFamily="50" charset="-128"/>
              </a:rPr>
              <a:t>確認</a:t>
            </a:r>
            <a:endParaRPr lang="en-US" altLang="ja-JP" sz="110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113" name="矢印: 五方向 112">
            <a:extLst>
              <a:ext uri="{FF2B5EF4-FFF2-40B4-BE49-F238E27FC236}">
                <a16:creationId xmlns:a16="http://schemas.microsoft.com/office/drawing/2014/main" id="{CE02573F-4061-86DB-BB56-BE9D299F7FCB}"/>
              </a:ext>
            </a:extLst>
          </p:cNvPr>
          <p:cNvSpPr/>
          <p:nvPr/>
        </p:nvSpPr>
        <p:spPr>
          <a:xfrm>
            <a:off x="8055399" y="3244974"/>
            <a:ext cx="1712546" cy="855693"/>
          </a:xfrm>
          <a:prstGeom prst="homePlate">
            <a:avLst>
              <a:gd name="adj" fmla="val 14457"/>
            </a:avLst>
          </a:prstGeom>
          <a:gradFill flip="none" rotWithShape="1">
            <a:gsLst>
              <a:gs pos="0">
                <a:schemeClr val="bg1"/>
              </a:gs>
              <a:gs pos="51000">
                <a:schemeClr val="bg1"/>
              </a:gs>
              <a:gs pos="51000">
                <a:srgbClr val="FFE1E1"/>
              </a:gs>
              <a:gs pos="100000">
                <a:srgbClr val="FFE1E1"/>
              </a:gs>
            </a:gsLst>
            <a:lin ang="2700000" scaled="1"/>
            <a:tileRect/>
          </a:gradFill>
          <a:ln w="952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algn="ctr"/>
            <a:r>
              <a:rPr lang="ja-JP" altLang="en-US" sz="1100">
                <a:solidFill>
                  <a:srgbClr val="000000">
                    <a:lumMod val="65000"/>
                    <a:lumOff val="35000"/>
                  </a:srgbClr>
                </a:solidFill>
                <a:latin typeface="Meiryo UI" panose="020B0604030504040204" pitchFamily="50" charset="-128"/>
                <a:ea typeface="Meiryo UI" panose="020B0604030504040204" pitchFamily="50" charset="-128"/>
              </a:rPr>
              <a:t>切替</a:t>
            </a:r>
            <a:endParaRPr lang="en-US" altLang="ja-JP" sz="110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115" name="正方形/長方形 114">
            <a:extLst>
              <a:ext uri="{FF2B5EF4-FFF2-40B4-BE49-F238E27FC236}">
                <a16:creationId xmlns:a16="http://schemas.microsoft.com/office/drawing/2014/main" id="{9A37E3AE-5D9F-B008-F5C8-D7036FA70A1D}"/>
              </a:ext>
            </a:extLst>
          </p:cNvPr>
          <p:cNvSpPr/>
          <p:nvPr/>
        </p:nvSpPr>
        <p:spPr bwMode="auto">
          <a:xfrm>
            <a:off x="7766485" y="2345686"/>
            <a:ext cx="1090320" cy="288000"/>
          </a:xfrm>
          <a:prstGeom prst="rect">
            <a:avLst/>
          </a:prstGeom>
          <a:noFill/>
          <a:ln w="19050">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fontAlgn="ctr"/>
            <a:r>
              <a:rPr lang="ja-JP" altLang="en-US" sz="1100" b="1">
                <a:solidFill>
                  <a:srgbClr val="0070C0"/>
                </a:solidFill>
                <a:latin typeface="Meiryo UI" panose="020B0604030504040204" pitchFamily="50" charset="-128"/>
                <a:ea typeface="Meiryo UI" panose="020B0604030504040204" pitchFamily="50" charset="-128"/>
              </a:rPr>
              <a:t>▼ツールリリース</a:t>
            </a:r>
            <a:endParaRPr lang="en-US" altLang="ja-JP" sz="1100">
              <a:solidFill>
                <a:srgbClr val="0070C0"/>
              </a:solidFill>
              <a:latin typeface="Meiryo UI" panose="020B0604030504040204" pitchFamily="50" charset="-128"/>
              <a:ea typeface="Meiryo UI" panose="020B0604030504040204" pitchFamily="50" charset="-128"/>
            </a:endParaRPr>
          </a:p>
        </p:txBody>
      </p:sp>
      <p:sp>
        <p:nvSpPr>
          <p:cNvPr id="116" name="吹き出し: 線 115">
            <a:extLst>
              <a:ext uri="{FF2B5EF4-FFF2-40B4-BE49-F238E27FC236}">
                <a16:creationId xmlns:a16="http://schemas.microsoft.com/office/drawing/2014/main" id="{4434486C-C08B-8D8F-6A8D-C62FF108CC7C}"/>
              </a:ext>
            </a:extLst>
          </p:cNvPr>
          <p:cNvSpPr/>
          <p:nvPr/>
        </p:nvSpPr>
        <p:spPr>
          <a:xfrm>
            <a:off x="8856805" y="2375654"/>
            <a:ext cx="2224834" cy="752924"/>
          </a:xfrm>
          <a:prstGeom prst="borderCallout1">
            <a:avLst>
              <a:gd name="adj1" fmla="val 55698"/>
              <a:gd name="adj2" fmla="val -5163"/>
              <a:gd name="adj3" fmla="val 32773"/>
              <a:gd name="adj4" fmla="val -21408"/>
            </a:avLst>
          </a:prstGeom>
          <a:solidFill>
            <a:schemeClr val="accent1">
              <a:lumMod val="20000"/>
              <a:lumOff val="80000"/>
            </a:schemeClr>
          </a:solid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r>
              <a:rPr kumimoji="0" lang="en-US" altLang="ja-JP" sz="1100" kern="0">
                <a:solidFill>
                  <a:srgbClr val="0070C0"/>
                </a:solidFill>
                <a:latin typeface="Meiryo UI" panose="020B0604030504040204" pitchFamily="50" charset="-128"/>
                <a:ea typeface="Meiryo UI" panose="020B0604030504040204" pitchFamily="50" charset="-128"/>
                <a:sym typeface="Arial"/>
              </a:rPr>
              <a:t>4</a:t>
            </a:r>
            <a:r>
              <a:rPr kumimoji="0" lang="ja-JP" altLang="en-US" sz="1100" kern="0">
                <a:solidFill>
                  <a:srgbClr val="0070C0"/>
                </a:solidFill>
                <a:latin typeface="Meiryo UI" panose="020B0604030504040204" pitchFamily="50" charset="-128"/>
                <a:ea typeface="Meiryo UI" panose="020B0604030504040204" pitchFamily="50" charset="-128"/>
                <a:sym typeface="Arial"/>
              </a:rPr>
              <a:t>月を迎える前に、最低</a:t>
            </a:r>
            <a:r>
              <a:rPr kumimoji="0" lang="en-US" altLang="ja-JP" sz="1100" kern="0">
                <a:solidFill>
                  <a:srgbClr val="0070C0"/>
                </a:solidFill>
                <a:latin typeface="Meiryo UI" panose="020B0604030504040204" pitchFamily="50" charset="-128"/>
                <a:ea typeface="Meiryo UI" panose="020B0604030504040204" pitchFamily="50" charset="-128"/>
                <a:sym typeface="Arial"/>
              </a:rPr>
              <a:t>1</a:t>
            </a:r>
            <a:r>
              <a:rPr kumimoji="0" lang="ja-JP" altLang="en-US" sz="1100" kern="0">
                <a:solidFill>
                  <a:srgbClr val="0070C0"/>
                </a:solidFill>
                <a:latin typeface="Meiryo UI" panose="020B0604030504040204" pitchFamily="50" charset="-128"/>
                <a:ea typeface="Meiryo UI" panose="020B0604030504040204" pitchFamily="50" charset="-128"/>
                <a:sym typeface="Arial"/>
              </a:rPr>
              <a:t>回は業務を回しておけるとよさそう</a:t>
            </a:r>
          </a:p>
        </p:txBody>
      </p:sp>
      <p:sp>
        <p:nvSpPr>
          <p:cNvPr id="8" name="正方形/長方形 7">
            <a:extLst>
              <a:ext uri="{FF2B5EF4-FFF2-40B4-BE49-F238E27FC236}">
                <a16:creationId xmlns:a16="http://schemas.microsoft.com/office/drawing/2014/main" id="{9839D76F-E5CD-7CA7-FA6F-C103C0820BE0}"/>
              </a:ext>
            </a:extLst>
          </p:cNvPr>
          <p:cNvSpPr/>
          <p:nvPr/>
        </p:nvSpPr>
        <p:spPr>
          <a:xfrm>
            <a:off x="220134" y="4867240"/>
            <a:ext cx="1799815" cy="1017275"/>
          </a:xfrm>
          <a:prstGeom prst="rect">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資産登録</a:t>
            </a:r>
            <a:endPar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20" name="矢印: 五方向 19">
            <a:extLst>
              <a:ext uri="{FF2B5EF4-FFF2-40B4-BE49-F238E27FC236}">
                <a16:creationId xmlns:a16="http://schemas.microsoft.com/office/drawing/2014/main" id="{996E2473-566A-10D5-9F4F-5EC045C00ABE}"/>
              </a:ext>
            </a:extLst>
          </p:cNvPr>
          <p:cNvSpPr/>
          <p:nvPr/>
        </p:nvSpPr>
        <p:spPr>
          <a:xfrm>
            <a:off x="8015395" y="4884819"/>
            <a:ext cx="1480855" cy="923391"/>
          </a:xfrm>
          <a:prstGeom prst="homePlate">
            <a:avLst>
              <a:gd name="adj" fmla="val 14457"/>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50">
                <a:solidFill>
                  <a:srgbClr val="000000">
                    <a:lumMod val="65000"/>
                    <a:lumOff val="35000"/>
                  </a:srgbClr>
                </a:solidFill>
                <a:latin typeface="Meiryo UI" panose="020B0604030504040204" pitchFamily="50" charset="-128"/>
                <a:ea typeface="Meiryo UI" panose="020B0604030504040204" pitchFamily="50" charset="-128"/>
              </a:rPr>
              <a:t>OASYS</a:t>
            </a: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50">
                <a:solidFill>
                  <a:srgbClr val="000000">
                    <a:lumMod val="65000"/>
                    <a:lumOff val="35000"/>
                  </a:srgbClr>
                </a:solidFill>
                <a:latin typeface="Meiryo UI" panose="020B0604030504040204" pitchFamily="50" charset="-128"/>
                <a:ea typeface="Meiryo UI" panose="020B0604030504040204" pitchFamily="50" charset="-128"/>
              </a:rPr>
              <a:t>一括</a:t>
            </a:r>
            <a:r>
              <a:rPr lang="en-US" altLang="ja-JP" sz="1050">
                <a:solidFill>
                  <a:srgbClr val="000000">
                    <a:lumMod val="65000"/>
                    <a:lumOff val="35000"/>
                  </a:srgbClr>
                </a:solidFill>
                <a:latin typeface="Meiryo UI" panose="020B0604030504040204" pitchFamily="50" charset="-128"/>
                <a:ea typeface="Meiryo UI" panose="020B0604030504040204" pitchFamily="50" charset="-128"/>
              </a:rPr>
              <a:t>FMT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50">
                <a:solidFill>
                  <a:srgbClr val="000000">
                    <a:lumMod val="65000"/>
                    <a:lumOff val="35000"/>
                  </a:srgbClr>
                </a:solidFill>
                <a:latin typeface="Meiryo UI" panose="020B0604030504040204" pitchFamily="50" charset="-128"/>
                <a:ea typeface="Meiryo UI" panose="020B0604030504040204" pitchFamily="50" charset="-128"/>
              </a:rPr>
              <a:t>※GAS</a:t>
            </a:r>
          </a:p>
        </p:txBody>
      </p:sp>
      <p:sp>
        <p:nvSpPr>
          <p:cNvPr id="21" name="矢印: 五方向 20">
            <a:extLst>
              <a:ext uri="{FF2B5EF4-FFF2-40B4-BE49-F238E27FC236}">
                <a16:creationId xmlns:a16="http://schemas.microsoft.com/office/drawing/2014/main" id="{3F39FF21-C7EA-B38F-2C7C-9C9621374EB0}"/>
              </a:ext>
            </a:extLst>
          </p:cNvPr>
          <p:cNvSpPr/>
          <p:nvPr/>
        </p:nvSpPr>
        <p:spPr>
          <a:xfrm>
            <a:off x="9496251" y="4884819"/>
            <a:ext cx="1774294" cy="923391"/>
          </a:xfrm>
          <a:prstGeom prst="homePlate">
            <a:avLst>
              <a:gd name="adj" fmla="val 14457"/>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50">
                <a:solidFill>
                  <a:srgbClr val="000000">
                    <a:lumMod val="65000"/>
                    <a:lumOff val="35000"/>
                  </a:srgbClr>
                </a:solidFill>
                <a:latin typeface="Meiryo UI" panose="020B0604030504040204" pitchFamily="50" charset="-128"/>
                <a:ea typeface="Meiryo UI" panose="020B0604030504040204" pitchFamily="50" charset="-128"/>
              </a:rPr>
              <a:t>継続ジャッジが出た場合</a:t>
            </a:r>
            <a:endParaRPr lang="en-US" altLang="ja-JP" sz="1050">
              <a:solidFill>
                <a:srgbClr val="000000">
                  <a:lumMod val="65000"/>
                  <a:lumOff val="35000"/>
                </a:srgbClr>
              </a:solidFill>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50">
                <a:solidFill>
                  <a:srgbClr val="000000">
                    <a:lumMod val="65000"/>
                    <a:lumOff val="35000"/>
                  </a:srgbClr>
                </a:solidFill>
                <a:latin typeface="Meiryo UI" panose="020B0604030504040204" pitchFamily="50" charset="-128"/>
                <a:ea typeface="Meiryo UI" panose="020B0604030504040204" pitchFamily="50" charset="-128"/>
              </a:rPr>
              <a:t>AI</a:t>
            </a:r>
            <a:r>
              <a:rPr lang="ja-JP" altLang="en-US" sz="1050">
                <a:solidFill>
                  <a:srgbClr val="000000">
                    <a:lumMod val="65000"/>
                    <a:lumOff val="35000"/>
                  </a:srgbClr>
                </a:solidFill>
                <a:latin typeface="Meiryo UI" panose="020B0604030504040204" pitchFamily="50" charset="-128"/>
                <a:ea typeface="Meiryo UI" panose="020B0604030504040204" pitchFamily="50" charset="-128"/>
              </a:rPr>
              <a:t>エージェント化</a:t>
            </a:r>
            <a:endParaRPr lang="en-US" altLang="ja-JP" sz="105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28" name="吹き出し: 線 27">
            <a:extLst>
              <a:ext uri="{FF2B5EF4-FFF2-40B4-BE49-F238E27FC236}">
                <a16:creationId xmlns:a16="http://schemas.microsoft.com/office/drawing/2014/main" id="{5F2B0005-2F78-C319-A85A-DB10AA043BB0}"/>
              </a:ext>
            </a:extLst>
          </p:cNvPr>
          <p:cNvSpPr/>
          <p:nvPr/>
        </p:nvSpPr>
        <p:spPr>
          <a:xfrm>
            <a:off x="5896344" y="5808210"/>
            <a:ext cx="2846964" cy="752590"/>
          </a:xfrm>
          <a:prstGeom prst="borderCallout1">
            <a:avLst>
              <a:gd name="adj1" fmla="val 9361"/>
              <a:gd name="adj2" fmla="val 60095"/>
              <a:gd name="adj3" fmla="val -43839"/>
              <a:gd name="adj4" fmla="val 84284"/>
            </a:avLst>
          </a:prstGeom>
          <a:solidFill>
            <a:srgbClr val="FFFFCC"/>
          </a:solid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r>
              <a:rPr kumimoji="0" lang="ja-JP" altLang="en-US" sz="1100" kern="0">
                <a:solidFill>
                  <a:srgbClr val="0070C0"/>
                </a:solidFill>
                <a:latin typeface="Meiryo UI" panose="020B0604030504040204" pitchFamily="50" charset="-128"/>
                <a:ea typeface="Meiryo UI" panose="020B0604030504040204" pitchFamily="50" charset="-128"/>
                <a:sym typeface="Arial"/>
              </a:rPr>
              <a:t>まずは</a:t>
            </a:r>
            <a:r>
              <a:rPr kumimoji="0" lang="en-US" altLang="ja-JP" sz="1100" kern="0">
                <a:solidFill>
                  <a:srgbClr val="0070C0"/>
                </a:solidFill>
                <a:latin typeface="Meiryo UI" panose="020B0604030504040204" pitchFamily="50" charset="-128"/>
                <a:ea typeface="Meiryo UI" panose="020B0604030504040204" pitchFamily="50" charset="-128"/>
                <a:sym typeface="Arial"/>
              </a:rPr>
              <a:t>4</a:t>
            </a:r>
            <a:r>
              <a:rPr kumimoji="0" lang="ja-JP" altLang="en-US" sz="1100" kern="0">
                <a:solidFill>
                  <a:srgbClr val="0070C0"/>
                </a:solidFill>
                <a:latin typeface="Meiryo UI" panose="020B0604030504040204" pitchFamily="50" charset="-128"/>
                <a:ea typeface="Meiryo UI" panose="020B0604030504040204" pitchFamily="50" charset="-128"/>
                <a:sym typeface="Arial"/>
              </a:rPr>
              <a:t>月に向けて確実にできる</a:t>
            </a:r>
            <a:r>
              <a:rPr kumimoji="0" lang="en-US" altLang="ja-JP" sz="1100" kern="0">
                <a:solidFill>
                  <a:srgbClr val="0070C0"/>
                </a:solidFill>
                <a:latin typeface="Meiryo UI" panose="020B0604030504040204" pitchFamily="50" charset="-128"/>
                <a:ea typeface="Meiryo UI" panose="020B0604030504040204" pitchFamily="50" charset="-128"/>
                <a:sym typeface="Arial"/>
              </a:rPr>
              <a:t>GAS</a:t>
            </a:r>
            <a:r>
              <a:rPr kumimoji="0" lang="ja-JP" altLang="en-US" sz="1100" kern="0">
                <a:solidFill>
                  <a:srgbClr val="0070C0"/>
                </a:solidFill>
                <a:latin typeface="Meiryo UI" panose="020B0604030504040204" pitchFamily="50" charset="-128"/>
                <a:ea typeface="Meiryo UI" panose="020B0604030504040204" pitchFamily="50" charset="-128"/>
                <a:sym typeface="Arial"/>
              </a:rPr>
              <a:t>を作成</a:t>
            </a:r>
            <a:endParaRPr kumimoji="0" lang="en-US" altLang="ja-JP" sz="1100" kern="0">
              <a:solidFill>
                <a:srgbClr val="0070C0"/>
              </a:solidFill>
              <a:latin typeface="Meiryo UI" panose="020B0604030504040204" pitchFamily="50" charset="-128"/>
              <a:ea typeface="Meiryo UI" panose="020B0604030504040204" pitchFamily="50" charset="-128"/>
              <a:sym typeface="Arial"/>
            </a:endParaRPr>
          </a:p>
          <a:p>
            <a:pPr fontAlgn="auto">
              <a:spcBef>
                <a:spcPts val="0"/>
              </a:spcBef>
              <a:spcAft>
                <a:spcPts val="0"/>
              </a:spcAft>
            </a:pPr>
            <a:r>
              <a:rPr kumimoji="0" lang="ja-JP" altLang="en-US" sz="1100" kern="0">
                <a:solidFill>
                  <a:srgbClr val="0070C0"/>
                </a:solidFill>
                <a:latin typeface="Meiryo UI" panose="020B0604030504040204" pitchFamily="50" charset="-128"/>
                <a:ea typeface="Meiryo UI" panose="020B0604030504040204" pitchFamily="50" charset="-128"/>
                <a:sym typeface="Arial"/>
              </a:rPr>
              <a:t>（活分登録が不要になった分、一括</a:t>
            </a:r>
            <a:r>
              <a:rPr kumimoji="0" lang="en-US" altLang="ja-JP" sz="1100" kern="0">
                <a:solidFill>
                  <a:srgbClr val="0070C0"/>
                </a:solidFill>
                <a:latin typeface="Meiryo UI" panose="020B0604030504040204" pitchFamily="50" charset="-128"/>
                <a:ea typeface="Meiryo UI" panose="020B0604030504040204" pitchFamily="50" charset="-128"/>
                <a:sym typeface="Arial"/>
              </a:rPr>
              <a:t>FMT</a:t>
            </a:r>
            <a:r>
              <a:rPr kumimoji="0" lang="ja-JP" altLang="en-US" sz="1100" kern="0">
                <a:solidFill>
                  <a:srgbClr val="0070C0"/>
                </a:solidFill>
                <a:latin typeface="Meiryo UI" panose="020B0604030504040204" pitchFamily="50" charset="-128"/>
                <a:ea typeface="Meiryo UI" panose="020B0604030504040204" pitchFamily="50" charset="-128"/>
                <a:sym typeface="Arial"/>
              </a:rPr>
              <a:t>の用意が自動でできれば手間はかからない想定のため）</a:t>
            </a:r>
            <a:endParaRPr kumimoji="0" lang="en-US" altLang="ja-JP" sz="1100" kern="0">
              <a:solidFill>
                <a:srgbClr val="0070C0"/>
              </a:solidFill>
              <a:latin typeface="Meiryo UI" panose="020B0604030504040204" pitchFamily="50" charset="-128"/>
              <a:ea typeface="Meiryo UI" panose="020B0604030504040204" pitchFamily="50" charset="-128"/>
              <a:sym typeface="Arial"/>
            </a:endParaRPr>
          </a:p>
        </p:txBody>
      </p:sp>
      <p:sp>
        <p:nvSpPr>
          <p:cNvPr id="32" name="吹き出し: 線 31">
            <a:extLst>
              <a:ext uri="{FF2B5EF4-FFF2-40B4-BE49-F238E27FC236}">
                <a16:creationId xmlns:a16="http://schemas.microsoft.com/office/drawing/2014/main" id="{CC576844-0BCF-63FA-F30B-79E4F5F4CB1F}"/>
              </a:ext>
            </a:extLst>
          </p:cNvPr>
          <p:cNvSpPr/>
          <p:nvPr/>
        </p:nvSpPr>
        <p:spPr>
          <a:xfrm>
            <a:off x="9345036" y="5808210"/>
            <a:ext cx="2771353" cy="752590"/>
          </a:xfrm>
          <a:prstGeom prst="borderCallout1">
            <a:avLst>
              <a:gd name="adj1" fmla="val 9361"/>
              <a:gd name="adj2" fmla="val 5598"/>
              <a:gd name="adj3" fmla="val -19266"/>
              <a:gd name="adj4" fmla="val 25099"/>
            </a:avLst>
          </a:prstGeom>
          <a:solidFill>
            <a:srgbClr val="FFFFCC"/>
          </a:solid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r>
              <a:rPr kumimoji="0" lang="en-US" altLang="ja-JP" sz="1100" kern="0">
                <a:solidFill>
                  <a:srgbClr val="0070C0"/>
                </a:solidFill>
                <a:latin typeface="Meiryo UI" panose="020B0604030504040204" pitchFamily="50" charset="-128"/>
                <a:ea typeface="Meiryo UI" panose="020B0604030504040204" pitchFamily="50" charset="-128"/>
                <a:sym typeface="Arial"/>
              </a:rPr>
              <a:t>AI</a:t>
            </a:r>
            <a:r>
              <a:rPr kumimoji="0" lang="ja-JP" altLang="en-US" sz="1100" kern="0">
                <a:solidFill>
                  <a:srgbClr val="0070C0"/>
                </a:solidFill>
                <a:latin typeface="Meiryo UI" panose="020B0604030504040204" pitchFamily="50" charset="-128"/>
                <a:ea typeface="Meiryo UI" panose="020B0604030504040204" pitchFamily="50" charset="-128"/>
                <a:sym typeface="Arial"/>
              </a:rPr>
              <a:t>エージェントが軌道に乗ったら、</a:t>
            </a:r>
            <a:endParaRPr kumimoji="0" lang="en-US" altLang="ja-JP" sz="1100" kern="0">
              <a:solidFill>
                <a:srgbClr val="0070C0"/>
              </a:solidFill>
              <a:latin typeface="Meiryo UI" panose="020B0604030504040204" pitchFamily="50" charset="-128"/>
              <a:ea typeface="Meiryo UI" panose="020B0604030504040204" pitchFamily="50" charset="-128"/>
              <a:sym typeface="Arial"/>
            </a:endParaRPr>
          </a:p>
          <a:p>
            <a:pPr fontAlgn="auto">
              <a:spcBef>
                <a:spcPts val="0"/>
              </a:spcBef>
              <a:spcAft>
                <a:spcPts val="0"/>
              </a:spcAft>
            </a:pPr>
            <a:r>
              <a:rPr kumimoji="0" lang="en-US" altLang="ja-JP" sz="1100" kern="0">
                <a:solidFill>
                  <a:srgbClr val="0070C0"/>
                </a:solidFill>
                <a:latin typeface="Meiryo UI" panose="020B0604030504040204" pitchFamily="50" charset="-128"/>
                <a:ea typeface="Meiryo UI" panose="020B0604030504040204" pitchFamily="50" charset="-128"/>
                <a:sym typeface="Arial"/>
              </a:rPr>
              <a:t>Concur</a:t>
            </a:r>
            <a:r>
              <a:rPr kumimoji="0" lang="ja-JP" altLang="en-US" sz="1100" kern="0">
                <a:solidFill>
                  <a:srgbClr val="0070C0"/>
                </a:solidFill>
                <a:latin typeface="Meiryo UI" panose="020B0604030504040204" pitchFamily="50" charset="-128"/>
                <a:ea typeface="Meiryo UI" panose="020B0604030504040204" pitchFamily="50" charset="-128"/>
                <a:sym typeface="Arial"/>
              </a:rPr>
              <a:t>登録と同時に</a:t>
            </a:r>
            <a:r>
              <a:rPr kumimoji="0" lang="en-US" altLang="ja-JP" sz="1100" kern="0">
                <a:solidFill>
                  <a:srgbClr val="0070C0"/>
                </a:solidFill>
                <a:latin typeface="Meiryo UI" panose="020B0604030504040204" pitchFamily="50" charset="-128"/>
                <a:ea typeface="Meiryo UI" panose="020B0604030504040204" pitchFamily="50" charset="-128"/>
                <a:sym typeface="Arial"/>
              </a:rPr>
              <a:t>OASYS</a:t>
            </a:r>
            <a:r>
              <a:rPr kumimoji="0" lang="ja-JP" altLang="en-US" sz="1100" kern="0">
                <a:solidFill>
                  <a:srgbClr val="0070C0"/>
                </a:solidFill>
                <a:latin typeface="Meiryo UI" panose="020B0604030504040204" pitchFamily="50" charset="-128"/>
                <a:ea typeface="Meiryo UI" panose="020B0604030504040204" pitchFamily="50" charset="-128"/>
                <a:sym typeface="Arial"/>
              </a:rPr>
              <a:t>登録できるような</a:t>
            </a:r>
            <a:r>
              <a:rPr kumimoji="0" lang="en-US" altLang="ja-JP" sz="1100" kern="0">
                <a:solidFill>
                  <a:srgbClr val="0070C0"/>
                </a:solidFill>
                <a:latin typeface="Meiryo UI" panose="020B0604030504040204" pitchFamily="50" charset="-128"/>
                <a:ea typeface="Meiryo UI" panose="020B0604030504040204" pitchFamily="50" charset="-128"/>
                <a:sym typeface="Arial"/>
              </a:rPr>
              <a:t>AI</a:t>
            </a:r>
            <a:r>
              <a:rPr kumimoji="0" lang="ja-JP" altLang="en-US" sz="1100" kern="0">
                <a:solidFill>
                  <a:srgbClr val="0070C0"/>
                </a:solidFill>
                <a:latin typeface="Meiryo UI" panose="020B0604030504040204" pitchFamily="50" charset="-128"/>
                <a:ea typeface="Meiryo UI" panose="020B0604030504040204" pitchFamily="50" charset="-128"/>
                <a:sym typeface="Arial"/>
              </a:rPr>
              <a:t>エージェントを実現</a:t>
            </a:r>
            <a:endParaRPr kumimoji="0" lang="en-US" altLang="ja-JP" sz="1100" kern="0">
              <a:solidFill>
                <a:srgbClr val="0070C0"/>
              </a:solidFill>
              <a:latin typeface="Meiryo UI" panose="020B0604030504040204" pitchFamily="50" charset="-128"/>
              <a:ea typeface="Meiryo UI" panose="020B0604030504040204" pitchFamily="50" charset="-128"/>
              <a:sym typeface="Arial"/>
            </a:endParaRPr>
          </a:p>
        </p:txBody>
      </p:sp>
    </p:spTree>
    <p:extLst>
      <p:ext uri="{BB962C8B-B14F-4D97-AF65-F5344CB8AC3E}">
        <p14:creationId xmlns:p14="http://schemas.microsoft.com/office/powerpoint/2010/main" val="3962899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729C1-96F0-6910-5496-0BEAC5D1CA7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F2FE39F-9936-BD9A-5C73-E77FDD399931}"/>
              </a:ext>
            </a:extLst>
          </p:cNvPr>
          <p:cNvSpPr>
            <a:spLocks noGrp="1"/>
          </p:cNvSpPr>
          <p:nvPr>
            <p:ph type="title"/>
          </p:nvPr>
        </p:nvSpPr>
        <p:spPr/>
        <p:txBody>
          <a:bodyPr anchor="ctr"/>
          <a:lstStyle/>
          <a:p>
            <a:r>
              <a:rPr kumimoji="1" lang="ja-JP" altLang="en-US">
                <a:latin typeface="Meiryo UI" panose="020B0604030504040204" pitchFamily="50" charset="-128"/>
                <a:ea typeface="Meiryo UI" panose="020B0604030504040204" pitchFamily="50" charset="-128"/>
              </a:rPr>
              <a:t>はじめに</a:t>
            </a:r>
          </a:p>
        </p:txBody>
      </p:sp>
      <p:sp>
        <p:nvSpPr>
          <p:cNvPr id="4" name="フッター プレースホルダー 3">
            <a:extLst>
              <a:ext uri="{FF2B5EF4-FFF2-40B4-BE49-F238E27FC236}">
                <a16:creationId xmlns:a16="http://schemas.microsoft.com/office/drawing/2014/main" id="{9A8F67AF-6974-49C1-CD30-64297F6AA887}"/>
              </a:ext>
            </a:extLst>
          </p:cNvPr>
          <p:cNvSpPr>
            <a:spLocks noGrp="1"/>
          </p:cNvSpPr>
          <p:nvPr>
            <p:ph type="ftr" sz="quarter" idx="15"/>
          </p:nvPr>
        </p:nvSpPr>
        <p:spPr>
          <a:xfrm>
            <a:off x="4038600" y="620314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DC8F0239-D562-4B42-1739-9D23BCDF708D}"/>
              </a:ext>
            </a:extLst>
          </p:cNvPr>
          <p:cNvSpPr/>
          <p:nvPr/>
        </p:nvSpPr>
        <p:spPr>
          <a:xfrm>
            <a:off x="331823" y="673962"/>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fontAlgn="base">
              <a:spcBef>
                <a:spcPct val="0"/>
              </a:spcBef>
              <a:spcAft>
                <a:spcPct val="0"/>
              </a:spcAft>
              <a:defRPr/>
            </a:pPr>
            <a:endParaRPr lang="en-US" altLang="ja-JP">
              <a:solidFill>
                <a:schemeClr val="bg2">
                  <a:lumMod val="50000"/>
                </a:schemeClr>
              </a:solidFill>
              <a:latin typeface="Meiryo UI" panose="020B0604030504040204" pitchFamily="50" charset="-128"/>
              <a:ea typeface="Meiryo UI" panose="020B0604030504040204" pitchFamily="50" charset="-128"/>
            </a:endParaRPr>
          </a:p>
        </p:txBody>
      </p:sp>
      <p:grpSp>
        <p:nvGrpSpPr>
          <p:cNvPr id="15" name="グループ化 14">
            <a:extLst>
              <a:ext uri="{FF2B5EF4-FFF2-40B4-BE49-F238E27FC236}">
                <a16:creationId xmlns:a16="http://schemas.microsoft.com/office/drawing/2014/main" id="{BF6A8546-F165-BEAD-F78B-406F7D9E2B20}"/>
              </a:ext>
            </a:extLst>
          </p:cNvPr>
          <p:cNvGrpSpPr/>
          <p:nvPr/>
        </p:nvGrpSpPr>
        <p:grpSpPr>
          <a:xfrm>
            <a:off x="514141" y="2096815"/>
            <a:ext cx="11163718" cy="2269224"/>
            <a:chOff x="600075" y="1263787"/>
            <a:chExt cx="8543925" cy="1536564"/>
          </a:xfrm>
        </p:grpSpPr>
        <p:sp>
          <p:nvSpPr>
            <p:cNvPr id="9" name="正方形/長方形 8">
              <a:extLst>
                <a:ext uri="{FF2B5EF4-FFF2-40B4-BE49-F238E27FC236}">
                  <a16:creationId xmlns:a16="http://schemas.microsoft.com/office/drawing/2014/main" id="{CA3F0455-689E-DF9C-3785-32046F0C8903}"/>
                </a:ext>
              </a:extLst>
            </p:cNvPr>
            <p:cNvSpPr/>
            <p:nvPr/>
          </p:nvSpPr>
          <p:spPr>
            <a:xfrm>
              <a:off x="600075" y="1263789"/>
              <a:ext cx="1367461" cy="1536562"/>
            </a:xfrm>
            <a:prstGeom prst="rect">
              <a:avLst/>
            </a:prstGeom>
            <a:solidFill>
              <a:srgbClr val="0065BD"/>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fontAlgn="base">
                <a:spcBef>
                  <a:spcPct val="0"/>
                </a:spcBef>
                <a:spcAft>
                  <a:spcPct val="0"/>
                </a:spcAft>
              </a:pPr>
              <a:r>
                <a:rPr lang="ja-JP" altLang="en-US" sz="1600" b="1">
                  <a:solidFill>
                    <a:schemeClr val="bg1"/>
                  </a:solidFill>
                  <a:latin typeface="Meiryo UI" panose="020B0604030504040204" pitchFamily="50" charset="-128"/>
                  <a:ea typeface="Meiryo UI" panose="020B0604030504040204" pitchFamily="50" charset="-128"/>
                </a:rPr>
                <a:t>前回おさらい</a:t>
              </a:r>
              <a:endParaRPr lang="en-US" altLang="ja-JP" sz="1600" b="1">
                <a:solidFill>
                  <a:schemeClr val="bg1"/>
                </a:solidFill>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CA90A38B-8172-75D8-FEE0-6D0A93871D20}"/>
                </a:ext>
              </a:extLst>
            </p:cNvPr>
            <p:cNvSpPr/>
            <p:nvPr/>
          </p:nvSpPr>
          <p:spPr>
            <a:xfrm>
              <a:off x="2052840" y="1263787"/>
              <a:ext cx="7091160" cy="1536563"/>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b="1">
                  <a:solidFill>
                    <a:schemeClr val="bg2">
                      <a:lumMod val="50000"/>
                    </a:schemeClr>
                  </a:solidFill>
                  <a:latin typeface="Meiryo UI" panose="020B0604030504040204" pitchFamily="50" charset="-128"/>
                  <a:ea typeface="Meiryo UI" panose="020B0604030504040204" pitchFamily="50" charset="-128"/>
                </a:rPr>
                <a:t>【</a:t>
              </a:r>
              <a:r>
                <a:rPr lang="ja-JP" altLang="en-US" sz="1400" b="1">
                  <a:solidFill>
                    <a:schemeClr val="bg2">
                      <a:lumMod val="50000"/>
                    </a:schemeClr>
                  </a:solidFill>
                  <a:latin typeface="Meiryo UI" panose="020B0604030504040204" pitchFamily="50" charset="-128"/>
                  <a:ea typeface="Meiryo UI" panose="020B0604030504040204" pitchFamily="50" charset="-128"/>
                </a:rPr>
                <a:t>大方針</a:t>
              </a:r>
              <a:r>
                <a:rPr lang="en-US" altLang="ja-JP" sz="1400" b="1">
                  <a:solidFill>
                    <a:schemeClr val="bg2">
                      <a:lumMod val="50000"/>
                    </a:schemeClr>
                  </a:solidFill>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まずは教えていただいた足元の課題を解決したい（クイック</a:t>
              </a:r>
              <a:r>
                <a:rPr lang="en-US" altLang="ja-JP" sz="1400">
                  <a:solidFill>
                    <a:schemeClr val="bg2">
                      <a:lumMod val="50000"/>
                    </a:schemeClr>
                  </a:solidFill>
                  <a:latin typeface="Meiryo UI" panose="020B0604030504040204" pitchFamily="50" charset="-128"/>
                  <a:ea typeface="Meiryo UI" panose="020B0604030504040204" pitchFamily="50" charset="-128"/>
                </a:rPr>
                <a:t>Win</a:t>
              </a:r>
              <a:r>
                <a:rPr lang="ja-JP" altLang="en-US" sz="1400">
                  <a:solidFill>
                    <a:schemeClr val="bg2">
                      <a:lumMod val="50000"/>
                    </a:schemeClr>
                  </a:solidFill>
                  <a:latin typeface="Meiryo UI" panose="020B0604030504040204" pitchFamily="50" charset="-128"/>
                  <a:ea typeface="Meiryo UI" panose="020B0604030504040204" pitchFamily="50" charset="-128"/>
                </a:rPr>
                <a:t>）　・・・直近メイン</a:t>
              </a:r>
            </a:p>
            <a:p>
              <a:pPr marL="171450" indent="-171450">
                <a:buFont typeface="Arial" panose="020B0604020202020204" pitchFamily="34" charset="0"/>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その過程で業務・ツール理解を深め、さらなる全体最適に取り組みたい</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r>
                <a:rPr lang="en-US" altLang="ja-JP" sz="1400" b="1">
                  <a:solidFill>
                    <a:schemeClr val="bg2">
                      <a:lumMod val="50000"/>
                    </a:schemeClr>
                  </a:solidFill>
                  <a:latin typeface="Meiryo UI" panose="020B0604030504040204" pitchFamily="50" charset="-128"/>
                  <a:ea typeface="Meiryo UI" panose="020B0604030504040204" pitchFamily="50" charset="-128"/>
                </a:rPr>
                <a:t>【</a:t>
              </a:r>
              <a:r>
                <a:rPr lang="ja-JP" altLang="en-US" sz="1400" b="1">
                  <a:solidFill>
                    <a:schemeClr val="bg2">
                      <a:lumMod val="50000"/>
                    </a:schemeClr>
                  </a:solidFill>
                  <a:latin typeface="Meiryo UI" panose="020B0604030504040204" pitchFamily="50" charset="-128"/>
                  <a:ea typeface="Meiryo UI" panose="020B0604030504040204" pitchFamily="50" charset="-128"/>
                </a:rPr>
                <a:t>前回の</a:t>
              </a:r>
              <a:r>
                <a:rPr lang="en-US" altLang="ja-JP" sz="1400" b="1">
                  <a:solidFill>
                    <a:schemeClr val="bg2">
                      <a:lumMod val="50000"/>
                    </a:schemeClr>
                  </a:solidFill>
                  <a:latin typeface="Meiryo UI" panose="020B0604030504040204" pitchFamily="50" charset="-128"/>
                  <a:ea typeface="Meiryo UI" panose="020B0604030504040204" pitchFamily="50" charset="-128"/>
                </a:rPr>
                <a:t>MTG</a:t>
              </a:r>
              <a:r>
                <a:rPr lang="ja-JP" altLang="en-US" sz="1400" b="1">
                  <a:solidFill>
                    <a:schemeClr val="bg2">
                      <a:lumMod val="50000"/>
                    </a:schemeClr>
                  </a:solidFill>
                  <a:latin typeface="Meiryo UI" panose="020B0604030504040204" pitchFamily="50" charset="-128"/>
                  <a:ea typeface="Meiryo UI" panose="020B0604030504040204" pitchFamily="50" charset="-128"/>
                </a:rPr>
                <a:t>内容</a:t>
              </a:r>
              <a:r>
                <a:rPr lang="en-US" altLang="ja-JP" sz="1400" b="1">
                  <a:solidFill>
                    <a:schemeClr val="bg2">
                      <a:lumMod val="50000"/>
                    </a:schemeClr>
                  </a:solidFill>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現行業務のプロセス概要で認識すり合わせ</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400">
                  <a:solidFill>
                    <a:schemeClr val="bg2">
                      <a:lumMod val="50000"/>
                    </a:schemeClr>
                  </a:solidFill>
                  <a:latin typeface="Meiryo UI" panose="020B0604030504040204" pitchFamily="50" charset="-128"/>
                  <a:ea typeface="Meiryo UI" panose="020B0604030504040204" pitchFamily="50" charset="-128"/>
                </a:rPr>
                <a:t>Concur</a:t>
              </a:r>
              <a:r>
                <a:rPr lang="ja-JP" altLang="en-US" sz="1400">
                  <a:solidFill>
                    <a:schemeClr val="bg2">
                      <a:lumMod val="50000"/>
                    </a:schemeClr>
                  </a:solidFill>
                  <a:latin typeface="Meiryo UI" panose="020B0604030504040204" pitchFamily="50" charset="-128"/>
                  <a:ea typeface="Meiryo UI" panose="020B0604030504040204" pitchFamily="50" charset="-128"/>
                </a:rPr>
                <a:t>の</a:t>
              </a:r>
              <a:r>
                <a:rPr lang="en-US" altLang="ja-JP" sz="1400">
                  <a:solidFill>
                    <a:schemeClr val="bg2">
                      <a:lumMod val="50000"/>
                    </a:schemeClr>
                  </a:solidFill>
                  <a:latin typeface="Meiryo UI" panose="020B0604030504040204" pitchFamily="50" charset="-128"/>
                  <a:ea typeface="Meiryo UI" panose="020B0604030504040204" pitchFamily="50" charset="-128"/>
                </a:rPr>
                <a:t>RPA</a:t>
              </a:r>
              <a:r>
                <a:rPr lang="ja-JP" altLang="en-US" sz="1400">
                  <a:solidFill>
                    <a:schemeClr val="bg2">
                      <a:lumMod val="50000"/>
                    </a:schemeClr>
                  </a:solidFill>
                  <a:latin typeface="Meiryo UI" panose="020B0604030504040204" pitchFamily="50" charset="-128"/>
                  <a:ea typeface="Meiryo UI" panose="020B0604030504040204" pitchFamily="50" charset="-128"/>
                </a:rPr>
                <a:t>実行のために手で加工している処理があるため、プロセス簡素化と</a:t>
              </a:r>
              <a:r>
                <a:rPr lang="en-US" altLang="ja-JP" sz="1400">
                  <a:solidFill>
                    <a:schemeClr val="bg2">
                      <a:lumMod val="50000"/>
                    </a:schemeClr>
                  </a:solidFill>
                  <a:latin typeface="Meiryo UI" panose="020B0604030504040204" pitchFamily="50" charset="-128"/>
                  <a:ea typeface="Meiryo UI" panose="020B0604030504040204" pitchFamily="50" charset="-128"/>
                </a:rPr>
                <a:t>AI</a:t>
              </a:r>
              <a:r>
                <a:rPr lang="ja-JP" altLang="en-US" sz="1400">
                  <a:solidFill>
                    <a:schemeClr val="bg2">
                      <a:lumMod val="50000"/>
                    </a:schemeClr>
                  </a:solidFill>
                  <a:latin typeface="Meiryo UI" panose="020B0604030504040204" pitchFamily="50" charset="-128"/>
                  <a:ea typeface="Meiryo UI" panose="020B0604030504040204" pitchFamily="50" charset="-128"/>
                </a:rPr>
                <a:t>エージェントでの処理速度改善を目指す</a:t>
              </a:r>
              <a:br>
                <a:rPr lang="en-US" altLang="ja-JP" sz="1400">
                  <a:solidFill>
                    <a:schemeClr val="bg2">
                      <a:lumMod val="50000"/>
                    </a:schemeClr>
                  </a:solidFill>
                  <a:latin typeface="Meiryo UI" panose="020B0604030504040204" pitchFamily="50" charset="-128"/>
                  <a:ea typeface="Meiryo UI" panose="020B0604030504040204" pitchFamily="50" charset="-128"/>
                </a:rPr>
              </a:br>
              <a:r>
                <a:rPr lang="ja-JP" altLang="en-US" sz="1400">
                  <a:solidFill>
                    <a:schemeClr val="bg2">
                      <a:lumMod val="50000"/>
                    </a:schemeClr>
                  </a:solidFill>
                  <a:latin typeface="Meiryo UI" panose="020B0604030504040204" pitchFamily="50" charset="-128"/>
                  <a:ea typeface="Meiryo UI" panose="020B0604030504040204" pitchFamily="50" charset="-128"/>
                </a:rPr>
                <a:t>→</a:t>
              </a:r>
              <a:r>
                <a:rPr lang="en-US" altLang="ja-JP" sz="1400">
                  <a:solidFill>
                    <a:schemeClr val="bg2">
                      <a:lumMod val="50000"/>
                    </a:schemeClr>
                  </a:solidFill>
                  <a:latin typeface="Meiryo UI" panose="020B0604030504040204" pitchFamily="50" charset="-128"/>
                  <a:ea typeface="Meiryo UI" panose="020B0604030504040204" pitchFamily="50" charset="-128"/>
                </a:rPr>
                <a:t>RPA</a:t>
              </a:r>
              <a:r>
                <a:rPr lang="ja-JP" altLang="en-US" sz="1400">
                  <a:solidFill>
                    <a:schemeClr val="bg2">
                      <a:lumMod val="50000"/>
                    </a:schemeClr>
                  </a:solidFill>
                  <a:latin typeface="Meiryo UI" panose="020B0604030504040204" pitchFamily="50" charset="-128"/>
                  <a:ea typeface="Meiryo UI" panose="020B0604030504040204" pitchFamily="50" charset="-128"/>
                </a:rPr>
                <a:t>処理を</a:t>
              </a:r>
              <a:r>
                <a:rPr lang="en-US" altLang="ja-JP" sz="1400">
                  <a:solidFill>
                    <a:schemeClr val="bg2">
                      <a:lumMod val="50000"/>
                    </a:schemeClr>
                  </a:solidFill>
                  <a:latin typeface="Meiryo UI" panose="020B0604030504040204" pitchFamily="50" charset="-128"/>
                  <a:ea typeface="Meiryo UI" panose="020B0604030504040204" pitchFamily="50" charset="-128"/>
                </a:rPr>
                <a:t>AI</a:t>
              </a:r>
              <a:r>
                <a:rPr lang="ja-JP" altLang="en-US" sz="1400">
                  <a:solidFill>
                    <a:schemeClr val="bg2">
                      <a:lumMod val="50000"/>
                    </a:schemeClr>
                  </a:solidFill>
                  <a:latin typeface="Meiryo UI" panose="020B0604030504040204" pitchFamily="50" charset="-128"/>
                  <a:ea typeface="Meiryo UI" panose="020B0604030504040204" pitchFamily="50" charset="-128"/>
                </a:rPr>
                <a:t>エージェントに置き換え</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16" name="グループ化 15">
            <a:extLst>
              <a:ext uri="{FF2B5EF4-FFF2-40B4-BE49-F238E27FC236}">
                <a16:creationId xmlns:a16="http://schemas.microsoft.com/office/drawing/2014/main" id="{F3554F16-CD19-1892-8072-EC4C9226E311}"/>
              </a:ext>
            </a:extLst>
          </p:cNvPr>
          <p:cNvGrpSpPr/>
          <p:nvPr/>
        </p:nvGrpSpPr>
        <p:grpSpPr>
          <a:xfrm>
            <a:off x="514141" y="799936"/>
            <a:ext cx="11163718" cy="1212903"/>
            <a:chOff x="600075" y="-1956211"/>
            <a:chExt cx="8543925" cy="1536564"/>
          </a:xfrm>
        </p:grpSpPr>
        <p:sp>
          <p:nvSpPr>
            <p:cNvPr id="17" name="正方形/長方形 16">
              <a:extLst>
                <a:ext uri="{FF2B5EF4-FFF2-40B4-BE49-F238E27FC236}">
                  <a16:creationId xmlns:a16="http://schemas.microsoft.com/office/drawing/2014/main" id="{212F7C5D-4DE2-AE9B-4BE3-068DA1575BCC}"/>
                </a:ext>
              </a:extLst>
            </p:cNvPr>
            <p:cNvSpPr/>
            <p:nvPr/>
          </p:nvSpPr>
          <p:spPr>
            <a:xfrm>
              <a:off x="600075" y="-1956209"/>
              <a:ext cx="1367461" cy="1536562"/>
            </a:xfrm>
            <a:prstGeom prst="rect">
              <a:avLst/>
            </a:prstGeom>
            <a:solidFill>
              <a:srgbClr val="0065BD"/>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fontAlgn="base">
                <a:spcBef>
                  <a:spcPct val="0"/>
                </a:spcBef>
                <a:spcAft>
                  <a:spcPct val="0"/>
                </a:spcAft>
              </a:pPr>
              <a:r>
                <a:rPr lang="ja-JP" altLang="en-US" sz="1600" b="1">
                  <a:solidFill>
                    <a:schemeClr val="bg1"/>
                  </a:solidFill>
                  <a:latin typeface="Meiryo UI" panose="020B0604030504040204" pitchFamily="50" charset="-128"/>
                  <a:ea typeface="Meiryo UI" panose="020B0604030504040204" pitchFamily="50" charset="-128"/>
                </a:rPr>
                <a:t>本日の目的</a:t>
              </a:r>
            </a:p>
          </p:txBody>
        </p:sp>
        <p:sp>
          <p:nvSpPr>
            <p:cNvPr id="18" name="正方形/長方形 17">
              <a:extLst>
                <a:ext uri="{FF2B5EF4-FFF2-40B4-BE49-F238E27FC236}">
                  <a16:creationId xmlns:a16="http://schemas.microsoft.com/office/drawing/2014/main" id="{2698B6D6-BD67-321D-865F-B13B67FD4F6E}"/>
                </a:ext>
              </a:extLst>
            </p:cNvPr>
            <p:cNvSpPr/>
            <p:nvPr/>
          </p:nvSpPr>
          <p:spPr>
            <a:xfrm>
              <a:off x="2052840" y="-1956211"/>
              <a:ext cx="7091160" cy="1536563"/>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b="1">
                  <a:solidFill>
                    <a:schemeClr val="bg2">
                      <a:lumMod val="50000"/>
                    </a:schemeClr>
                  </a:solidFill>
                  <a:latin typeface="Meiryo UI" panose="020B0604030504040204" pitchFamily="50" charset="-128"/>
                  <a:ea typeface="Meiryo UI" panose="020B0604030504040204" pitchFamily="50" charset="-128"/>
                </a:rPr>
                <a:t>①</a:t>
              </a:r>
              <a:r>
                <a:rPr lang="ja-JP" altLang="en-US" sz="1400">
                  <a:solidFill>
                    <a:schemeClr val="bg2">
                      <a:lumMod val="50000"/>
                    </a:schemeClr>
                  </a:solidFill>
                  <a:latin typeface="Meiryo UI" panose="020B0604030504040204" pitchFamily="50" charset="-128"/>
                  <a:ea typeface="Meiryo UI" panose="020B0604030504040204" pitchFamily="50" charset="-128"/>
                </a:rPr>
                <a:t>今後の足元スケジュールを共有したい。</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br>
                <a:rPr lang="en-US" altLang="ja-JP" sz="1400">
                  <a:solidFill>
                    <a:schemeClr val="bg2">
                      <a:lumMod val="50000"/>
                    </a:schemeClr>
                  </a:solidFill>
                  <a:latin typeface="Meiryo UI" panose="020B0604030504040204" pitchFamily="50" charset="-128"/>
                  <a:ea typeface="Meiryo UI" panose="020B0604030504040204" pitchFamily="50" charset="-128"/>
                </a:rPr>
              </a:br>
              <a:r>
                <a:rPr lang="ja-JP" altLang="en-US" sz="1400">
                  <a:solidFill>
                    <a:schemeClr val="bg2">
                      <a:lumMod val="50000"/>
                    </a:schemeClr>
                  </a:solidFill>
                  <a:latin typeface="Meiryo UI" panose="020B0604030504040204" pitchFamily="50" charset="-128"/>
                  <a:ea typeface="Meiryo UI" panose="020B0604030504040204" pitchFamily="50" charset="-128"/>
                </a:rPr>
                <a:t>②足元改善に向けて、業務プロセスをさらに理解したく、前回からもう一段詳細を可視化。</a:t>
              </a:r>
              <a:br>
                <a:rPr lang="en-US" altLang="ja-JP" sz="1400">
                  <a:solidFill>
                    <a:schemeClr val="bg2">
                      <a:lumMod val="50000"/>
                    </a:schemeClr>
                  </a:solidFill>
                  <a:latin typeface="Meiryo UI" panose="020B0604030504040204" pitchFamily="50" charset="-128"/>
                  <a:ea typeface="Meiryo UI" panose="020B0604030504040204" pitchFamily="50" charset="-128"/>
                </a:rPr>
              </a:br>
              <a:r>
                <a:rPr lang="ja-JP" altLang="en-US" sz="1400">
                  <a:solidFill>
                    <a:schemeClr val="bg2">
                      <a:lumMod val="50000"/>
                    </a:schemeClr>
                  </a:solidFill>
                  <a:latin typeface="Meiryo UI" panose="020B0604030504040204" pitchFamily="50" charset="-128"/>
                  <a:ea typeface="Meiryo UI" panose="020B0604030504040204" pitchFamily="50" charset="-128"/>
                </a:rPr>
                <a:t>　　それをもとに詳細ヒアリングをさせていただきたい。</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21" name="グループ化 20">
            <a:extLst>
              <a:ext uri="{FF2B5EF4-FFF2-40B4-BE49-F238E27FC236}">
                <a16:creationId xmlns:a16="http://schemas.microsoft.com/office/drawing/2014/main" id="{D11A4C3F-EA9C-7D8B-7C88-26E606EB4D27}"/>
              </a:ext>
            </a:extLst>
          </p:cNvPr>
          <p:cNvGrpSpPr/>
          <p:nvPr/>
        </p:nvGrpSpPr>
        <p:grpSpPr>
          <a:xfrm>
            <a:off x="514140" y="4450012"/>
            <a:ext cx="11163718" cy="2118253"/>
            <a:chOff x="600075" y="1263787"/>
            <a:chExt cx="8543925" cy="1536564"/>
          </a:xfrm>
        </p:grpSpPr>
        <p:sp>
          <p:nvSpPr>
            <p:cNvPr id="23" name="正方形/長方形 22">
              <a:extLst>
                <a:ext uri="{FF2B5EF4-FFF2-40B4-BE49-F238E27FC236}">
                  <a16:creationId xmlns:a16="http://schemas.microsoft.com/office/drawing/2014/main" id="{D3E157B9-08AD-D7B3-ABBB-61C0C2CADF81}"/>
                </a:ext>
              </a:extLst>
            </p:cNvPr>
            <p:cNvSpPr/>
            <p:nvPr/>
          </p:nvSpPr>
          <p:spPr>
            <a:xfrm>
              <a:off x="600075" y="1263789"/>
              <a:ext cx="1367461" cy="1536562"/>
            </a:xfrm>
            <a:prstGeom prst="rect">
              <a:avLst/>
            </a:prstGeom>
            <a:solidFill>
              <a:srgbClr val="0065BD"/>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fontAlgn="base">
                <a:spcBef>
                  <a:spcPct val="0"/>
                </a:spcBef>
                <a:spcAft>
                  <a:spcPct val="0"/>
                </a:spcAft>
              </a:pPr>
              <a:r>
                <a:rPr lang="ja-JP" altLang="en-US" sz="1600" b="1">
                  <a:solidFill>
                    <a:schemeClr val="bg1"/>
                  </a:solidFill>
                  <a:latin typeface="Meiryo UI" panose="020B0604030504040204" pitchFamily="50" charset="-128"/>
                  <a:ea typeface="Meiryo UI" panose="020B0604030504040204" pitchFamily="50" charset="-128"/>
                </a:rPr>
                <a:t>今後の</a:t>
              </a:r>
              <a:br>
                <a:rPr lang="en-US" altLang="ja-JP" sz="1600" b="1">
                  <a:solidFill>
                    <a:schemeClr val="bg1"/>
                  </a:solidFill>
                  <a:latin typeface="Meiryo UI" panose="020B0604030504040204" pitchFamily="50" charset="-128"/>
                  <a:ea typeface="Meiryo UI" panose="020B0604030504040204" pitchFamily="50" charset="-128"/>
                </a:rPr>
              </a:br>
              <a:r>
                <a:rPr lang="ja-JP" altLang="en-US" sz="1600" b="1">
                  <a:solidFill>
                    <a:schemeClr val="bg1"/>
                  </a:solidFill>
                  <a:latin typeface="Meiryo UI" panose="020B0604030504040204" pitchFamily="50" charset="-128"/>
                  <a:ea typeface="Meiryo UI" panose="020B0604030504040204" pitchFamily="50" charset="-128"/>
                </a:rPr>
                <a:t>アクション</a:t>
              </a:r>
            </a:p>
          </p:txBody>
        </p:sp>
        <p:sp>
          <p:nvSpPr>
            <p:cNvPr id="27" name="正方形/長方形 26">
              <a:extLst>
                <a:ext uri="{FF2B5EF4-FFF2-40B4-BE49-F238E27FC236}">
                  <a16:creationId xmlns:a16="http://schemas.microsoft.com/office/drawing/2014/main" id="{6D1D539A-36A0-F94C-3498-6B0E2D44564A}"/>
                </a:ext>
              </a:extLst>
            </p:cNvPr>
            <p:cNvSpPr/>
            <p:nvPr/>
          </p:nvSpPr>
          <p:spPr>
            <a:xfrm>
              <a:off x="2052840" y="1263787"/>
              <a:ext cx="7091160" cy="1536563"/>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altLang="ja-JP" sz="1400">
                  <a:solidFill>
                    <a:schemeClr val="bg2">
                      <a:lumMod val="50000"/>
                    </a:schemeClr>
                  </a:solidFill>
                  <a:latin typeface="Meiryo UI" panose="020B0604030504040204" pitchFamily="50" charset="-128"/>
                  <a:ea typeface="Meiryo UI" panose="020B0604030504040204" pitchFamily="50" charset="-128"/>
                </a:rPr>
                <a:t>10/20</a:t>
              </a:r>
              <a:r>
                <a:rPr lang="ja-JP" altLang="en-US" sz="1400">
                  <a:solidFill>
                    <a:schemeClr val="bg2">
                      <a:lumMod val="50000"/>
                    </a:schemeClr>
                  </a:solidFill>
                  <a:latin typeface="Meiryo UI" panose="020B0604030504040204" pitchFamily="50" charset="-128"/>
                  <a:ea typeface="Meiryo UI" panose="020B0604030504040204" pitchFamily="50" charset="-128"/>
                </a:rPr>
                <a:t>週：開催予定</a:t>
              </a:r>
              <a:br>
                <a:rPr lang="en-US" altLang="ja-JP" sz="1400">
                  <a:solidFill>
                    <a:schemeClr val="bg2">
                      <a:lumMod val="50000"/>
                    </a:schemeClr>
                  </a:solidFill>
                  <a:latin typeface="Meiryo UI" panose="020B0604030504040204" pitchFamily="50" charset="-128"/>
                  <a:ea typeface="Meiryo UI" panose="020B0604030504040204" pitchFamily="50" charset="-128"/>
                </a:rPr>
              </a:br>
              <a:r>
                <a:rPr lang="ja-JP" altLang="en-US" sz="1400">
                  <a:solidFill>
                    <a:schemeClr val="bg2">
                      <a:lumMod val="50000"/>
                    </a:schemeClr>
                  </a:solidFill>
                  <a:latin typeface="Meiryo UI" panose="020B0604030504040204" pitchFamily="50" charset="-128"/>
                  <a:ea typeface="Meiryo UI" panose="020B0604030504040204" pitchFamily="50" charset="-128"/>
                </a:rPr>
                <a:t>　</a:t>
              </a:r>
              <a:r>
                <a:rPr lang="en-US" altLang="ja-JP" sz="1400">
                  <a:solidFill>
                    <a:schemeClr val="bg2">
                      <a:lumMod val="50000"/>
                    </a:schemeClr>
                  </a:solidFill>
                  <a:latin typeface="Meiryo UI" panose="020B0604030504040204" pitchFamily="50" charset="-128"/>
                  <a:ea typeface="Meiryo UI" panose="020B0604030504040204" pitchFamily="50" charset="-128"/>
                </a:rPr>
                <a:t>JKK</a:t>
              </a:r>
              <a:r>
                <a:rPr lang="ja-JP" altLang="en-US" sz="1400">
                  <a:solidFill>
                    <a:schemeClr val="bg2">
                      <a:lumMod val="50000"/>
                    </a:schemeClr>
                  </a:solidFill>
                  <a:latin typeface="Meiryo UI" panose="020B0604030504040204" pitchFamily="50" charset="-128"/>
                  <a:ea typeface="Meiryo UI" panose="020B0604030504040204" pitchFamily="50" charset="-128"/>
                </a:rPr>
                <a:t>後の</a:t>
              </a:r>
              <a:r>
                <a:rPr lang="en-US" altLang="ja-JP" sz="1400">
                  <a:solidFill>
                    <a:schemeClr val="bg2">
                      <a:lumMod val="50000"/>
                    </a:schemeClr>
                  </a:solidFill>
                  <a:latin typeface="Meiryo UI" panose="020B0604030504040204" pitchFamily="50" charset="-128"/>
                  <a:ea typeface="Meiryo UI" panose="020B0604030504040204" pitchFamily="50" charset="-128"/>
                </a:rPr>
                <a:t>Concur</a:t>
              </a:r>
              <a:r>
                <a:rPr lang="ja-JP" altLang="en-US" sz="1400">
                  <a:solidFill>
                    <a:schemeClr val="bg2">
                      <a:lumMod val="50000"/>
                    </a:schemeClr>
                  </a:solidFill>
                  <a:latin typeface="Meiryo UI" panose="020B0604030504040204" pitchFamily="50" charset="-128"/>
                  <a:ea typeface="Meiryo UI" panose="020B0604030504040204" pitchFamily="50" charset="-128"/>
                </a:rPr>
                <a:t>～</a:t>
              </a:r>
              <a:r>
                <a:rPr lang="en-US" altLang="ja-JP" sz="1400">
                  <a:solidFill>
                    <a:schemeClr val="bg2">
                      <a:lumMod val="50000"/>
                    </a:schemeClr>
                  </a:solidFill>
                  <a:latin typeface="Meiryo UI" panose="020B0604030504040204" pitchFamily="50" charset="-128"/>
                  <a:ea typeface="Meiryo UI" panose="020B0604030504040204" pitchFamily="50" charset="-128"/>
                </a:rPr>
                <a:t>OASYS</a:t>
              </a:r>
              <a:r>
                <a:rPr lang="ja-JP" altLang="en-US" sz="1400">
                  <a:solidFill>
                    <a:schemeClr val="bg2">
                      <a:lumMod val="50000"/>
                    </a:schemeClr>
                  </a:solidFill>
                  <a:latin typeface="Meiryo UI" panose="020B0604030504040204" pitchFamily="50" charset="-128"/>
                  <a:ea typeface="Meiryo UI" panose="020B0604030504040204" pitchFamily="50" charset="-128"/>
                </a:rPr>
                <a:t>固定資産起票の効率化検討</a:t>
              </a:r>
              <a:br>
                <a:rPr lang="en-US" altLang="ja-JP" sz="1400">
                  <a:solidFill>
                    <a:schemeClr val="bg2">
                      <a:lumMod val="50000"/>
                    </a:schemeClr>
                  </a:solidFill>
                  <a:latin typeface="Meiryo UI" panose="020B0604030504040204" pitchFamily="50" charset="-128"/>
                  <a:ea typeface="Meiryo UI" panose="020B0604030504040204" pitchFamily="50" charset="-128"/>
                </a:rPr>
              </a:br>
              <a:r>
                <a:rPr lang="ja-JP" altLang="en-US" sz="1400">
                  <a:solidFill>
                    <a:schemeClr val="bg2">
                      <a:lumMod val="50000"/>
                    </a:schemeClr>
                  </a:solidFill>
                  <a:latin typeface="Meiryo UI" panose="020B0604030504040204" pitchFamily="50" charset="-128"/>
                  <a:ea typeface="Meiryo UI" panose="020B0604030504040204" pitchFamily="50" charset="-128"/>
                </a:rPr>
                <a:t>　（並行して</a:t>
              </a:r>
              <a:r>
                <a:rPr lang="en-US" altLang="ja-JP" sz="1400">
                  <a:solidFill>
                    <a:schemeClr val="bg2">
                      <a:lumMod val="50000"/>
                    </a:schemeClr>
                  </a:solidFill>
                  <a:latin typeface="Meiryo UI" panose="020B0604030504040204" pitchFamily="50" charset="-128"/>
                  <a:ea typeface="Meiryo UI" panose="020B0604030504040204" pitchFamily="50" charset="-128"/>
                </a:rPr>
                <a:t>RPA</a:t>
              </a:r>
              <a:r>
                <a:rPr lang="ja-JP" altLang="en-US" sz="1400">
                  <a:solidFill>
                    <a:schemeClr val="bg2">
                      <a:lumMod val="50000"/>
                    </a:schemeClr>
                  </a:solidFill>
                  <a:latin typeface="Meiryo UI" panose="020B0604030504040204" pitchFamily="50" charset="-128"/>
                  <a:ea typeface="Meiryo UI" panose="020B0604030504040204" pitchFamily="50" charset="-128"/>
                </a:rPr>
                <a:t>部隊へ詳細ヒアリング）</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endParaRPr lang="en-US" altLang="ja-JP" sz="1400" b="1">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400">
                  <a:solidFill>
                    <a:schemeClr val="bg2">
                      <a:lumMod val="50000"/>
                    </a:schemeClr>
                  </a:solidFill>
                  <a:latin typeface="Meiryo UI" panose="020B0604030504040204" pitchFamily="50" charset="-128"/>
                  <a:ea typeface="Meiryo UI" panose="020B0604030504040204" pitchFamily="50" charset="-128"/>
                </a:rPr>
                <a:t>10/27</a:t>
              </a:r>
              <a:r>
                <a:rPr lang="ja-JP" altLang="en-US" sz="1400">
                  <a:solidFill>
                    <a:schemeClr val="bg2">
                      <a:lumMod val="50000"/>
                    </a:schemeClr>
                  </a:solidFill>
                  <a:latin typeface="Meiryo UI" panose="020B0604030504040204" pitchFamily="50" charset="-128"/>
                  <a:ea typeface="Meiryo UI" panose="020B0604030504040204" pitchFamily="50" charset="-128"/>
                </a:rPr>
                <a:t>週：流会　</a:t>
              </a:r>
              <a:r>
                <a:rPr lang="en-US" altLang="ja-JP" sz="1400">
                  <a:solidFill>
                    <a:schemeClr val="bg2">
                      <a:lumMod val="50000"/>
                    </a:schemeClr>
                  </a:solidFill>
                  <a:latin typeface="Meiryo UI" panose="020B0604030504040204" pitchFamily="50" charset="-128"/>
                  <a:ea typeface="Meiryo UI" panose="020B0604030504040204" pitchFamily="50" charset="-128"/>
                </a:rPr>
                <a:t>※ JKK</a:t>
              </a:r>
              <a:r>
                <a:rPr lang="ja-JP" altLang="en-US" sz="1400">
                  <a:solidFill>
                    <a:schemeClr val="bg2">
                      <a:lumMod val="50000"/>
                    </a:schemeClr>
                  </a:solidFill>
                  <a:latin typeface="Meiryo UI" panose="020B0604030504040204" pitchFamily="50" charset="-128"/>
                  <a:ea typeface="Meiryo UI" panose="020B0604030504040204" pitchFamily="50" charset="-128"/>
                </a:rPr>
                <a:t>キックオフがあるため（ヒアリング結果を受けて後続タスクを進める）</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endParaRPr lang="en-US" altLang="ja-JP" sz="1400" b="1">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400">
                  <a:solidFill>
                    <a:schemeClr val="bg2">
                      <a:lumMod val="50000"/>
                    </a:schemeClr>
                  </a:solidFill>
                  <a:latin typeface="Meiryo UI" panose="020B0604030504040204" pitchFamily="50" charset="-128"/>
                  <a:ea typeface="Meiryo UI" panose="020B0604030504040204" pitchFamily="50" charset="-128"/>
                </a:rPr>
                <a:t>11/3</a:t>
              </a:r>
              <a:r>
                <a:rPr lang="ja-JP" altLang="en-US" sz="1400">
                  <a:solidFill>
                    <a:schemeClr val="bg2">
                      <a:lumMod val="50000"/>
                    </a:schemeClr>
                  </a:solidFill>
                  <a:latin typeface="Meiryo UI" panose="020B0604030504040204" pitchFamily="50" charset="-128"/>
                  <a:ea typeface="Meiryo UI" panose="020B0604030504040204" pitchFamily="50" charset="-128"/>
                </a:rPr>
                <a:t>週：開催は要判断</a:t>
              </a:r>
              <a:br>
                <a:rPr lang="en-US" altLang="ja-JP" sz="1400">
                  <a:solidFill>
                    <a:schemeClr val="bg2">
                      <a:lumMod val="50000"/>
                    </a:schemeClr>
                  </a:solidFill>
                  <a:latin typeface="Meiryo UI" panose="020B0604030504040204" pitchFamily="50" charset="-128"/>
                  <a:ea typeface="Meiryo UI" panose="020B0604030504040204" pitchFamily="50" charset="-128"/>
                </a:rPr>
              </a:br>
              <a:r>
                <a:rPr lang="ja-JP" altLang="en-US" sz="1400">
                  <a:solidFill>
                    <a:schemeClr val="bg2">
                      <a:lumMod val="50000"/>
                    </a:schemeClr>
                  </a:solidFill>
                  <a:latin typeface="Meiryo UI" panose="020B0604030504040204" pitchFamily="50" charset="-128"/>
                  <a:ea typeface="Meiryo UI" panose="020B0604030504040204" pitchFamily="50" charset="-128"/>
                </a:rPr>
                <a:t>　状況共有や追加質問があれば開催</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344140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6149B-4C6D-C808-426C-802D97741A4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54C1210-F14C-9830-588F-DF40442FDCE1}"/>
              </a:ext>
            </a:extLst>
          </p:cNvPr>
          <p:cNvSpPr>
            <a:spLocks noGrp="1"/>
          </p:cNvSpPr>
          <p:nvPr>
            <p:ph type="title"/>
          </p:nvPr>
        </p:nvSpPr>
        <p:spPr/>
        <p:txBody>
          <a:bodyPr anchor="ctr"/>
          <a:lstStyle/>
          <a:p>
            <a:r>
              <a:rPr kumimoji="1" lang="ja-JP" altLang="en-US">
                <a:latin typeface="Meiryo UI" panose="020B0604030504040204" pitchFamily="50" charset="-128"/>
                <a:ea typeface="Meiryo UI" panose="020B0604030504040204" pitchFamily="50" charset="-128"/>
              </a:rPr>
              <a:t>直近のスケジュール</a:t>
            </a:r>
          </a:p>
        </p:txBody>
      </p:sp>
      <p:sp>
        <p:nvSpPr>
          <p:cNvPr id="4" name="フッター プレースホルダー 3">
            <a:extLst>
              <a:ext uri="{FF2B5EF4-FFF2-40B4-BE49-F238E27FC236}">
                <a16:creationId xmlns:a16="http://schemas.microsoft.com/office/drawing/2014/main" id="{72706F29-9673-795F-2F7F-F7499117D624}"/>
              </a:ext>
            </a:extLst>
          </p:cNvPr>
          <p:cNvSpPr>
            <a:spLocks noGrp="1"/>
          </p:cNvSpPr>
          <p:nvPr>
            <p:ph type="ftr" sz="quarter" idx="15"/>
          </p:nvPr>
        </p:nvSpPr>
        <p:spPr>
          <a:xfrm>
            <a:off x="4038600" y="635635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9FAC304E-DD82-76F9-D213-74509B24DD8D}"/>
              </a:ext>
            </a:extLst>
          </p:cNvPr>
          <p:cNvSpPr/>
          <p:nvPr/>
        </p:nvSpPr>
        <p:spPr>
          <a:xfrm>
            <a:off x="331823" y="631963"/>
            <a:ext cx="11784566"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en-US" altLang="ja-JP">
                <a:solidFill>
                  <a:schemeClr val="bg2">
                    <a:lumMod val="50000"/>
                  </a:schemeClr>
                </a:solidFill>
                <a:latin typeface="Meiryo UI" panose="020B0604030504040204" pitchFamily="50" charset="-128"/>
                <a:ea typeface="Meiryo UI" panose="020B0604030504040204" pitchFamily="50" charset="-128"/>
              </a:rPr>
              <a:t>TOBE</a:t>
            </a:r>
            <a:r>
              <a:rPr lang="ja-JP" altLang="en-US">
                <a:solidFill>
                  <a:schemeClr val="bg2">
                    <a:lumMod val="50000"/>
                  </a:schemeClr>
                </a:solidFill>
                <a:latin typeface="Meiryo UI" panose="020B0604030504040204" pitchFamily="50" charset="-128"/>
                <a:ea typeface="Meiryo UI" panose="020B0604030504040204" pitchFamily="50" charset="-128"/>
              </a:rPr>
              <a:t>（</a:t>
            </a:r>
            <a:r>
              <a:rPr lang="en-US" altLang="ja-JP">
                <a:solidFill>
                  <a:schemeClr val="bg2">
                    <a:lumMod val="50000"/>
                  </a:schemeClr>
                </a:solidFill>
                <a:latin typeface="Meiryo UI" panose="020B0604030504040204" pitchFamily="50" charset="-128"/>
                <a:ea typeface="Meiryo UI" panose="020B0604030504040204" pitchFamily="50" charset="-128"/>
              </a:rPr>
              <a:t>AI</a:t>
            </a:r>
            <a:r>
              <a:rPr lang="ja-JP" altLang="en-US">
                <a:solidFill>
                  <a:schemeClr val="bg2">
                    <a:lumMod val="50000"/>
                  </a:schemeClr>
                </a:solidFill>
                <a:latin typeface="Meiryo UI" panose="020B0604030504040204" pitchFamily="50" charset="-128"/>
                <a:ea typeface="Meiryo UI" panose="020B0604030504040204" pitchFamily="50" charset="-128"/>
              </a:rPr>
              <a:t>エージェントで置き換え）が期待値に達するかプロトタイプで検証し、判断するプロセスとさせていただきたい</a:t>
            </a:r>
            <a:endParaRPr lang="en-US" altLang="ja-JP">
              <a:solidFill>
                <a:schemeClr val="bg2">
                  <a:lumMod val="50000"/>
                </a:schemeClr>
              </a:solidFill>
              <a:latin typeface="Meiryo UI" panose="020B0604030504040204" pitchFamily="50" charset="-128"/>
              <a:ea typeface="Meiryo UI" panose="020B0604030504040204" pitchFamily="50" charset="-128"/>
            </a:endParaRPr>
          </a:p>
        </p:txBody>
      </p:sp>
      <p:sp>
        <p:nvSpPr>
          <p:cNvPr id="3" name="矢印: 五方向 2">
            <a:extLst>
              <a:ext uri="{FF2B5EF4-FFF2-40B4-BE49-F238E27FC236}">
                <a16:creationId xmlns:a16="http://schemas.microsoft.com/office/drawing/2014/main" id="{A814A762-6A7F-E842-84A1-A40114E7A99F}"/>
              </a:ext>
            </a:extLst>
          </p:cNvPr>
          <p:cNvSpPr/>
          <p:nvPr/>
        </p:nvSpPr>
        <p:spPr>
          <a:xfrm>
            <a:off x="9930932" y="1483548"/>
            <a:ext cx="720000" cy="180000"/>
          </a:xfrm>
          <a:prstGeom prst="homePlate">
            <a:avLst>
              <a:gd name="adj" fmla="val 14457"/>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a:solidFill>
                  <a:srgbClr val="000000">
                    <a:lumMod val="65000"/>
                    <a:lumOff val="35000"/>
                  </a:srgbClr>
                </a:solidFill>
                <a:latin typeface="Meiryo UI" panose="020B0604030504040204" pitchFamily="50" charset="-128"/>
                <a:ea typeface="Meiryo UI" panose="020B0604030504040204" pitchFamily="50" charset="-128"/>
              </a:rPr>
              <a:t>基シス</a:t>
            </a:r>
            <a:endParaRPr lang="en-US" altLang="ja-JP" sz="110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6" name="矢印: 五方向 5">
            <a:extLst>
              <a:ext uri="{FF2B5EF4-FFF2-40B4-BE49-F238E27FC236}">
                <a16:creationId xmlns:a16="http://schemas.microsoft.com/office/drawing/2014/main" id="{D80FB5A7-5DB9-8CCA-A9A0-18822E68EE2C}"/>
              </a:ext>
            </a:extLst>
          </p:cNvPr>
          <p:cNvSpPr/>
          <p:nvPr/>
        </p:nvSpPr>
        <p:spPr>
          <a:xfrm>
            <a:off x="10701073" y="1480010"/>
            <a:ext cx="720000" cy="180000"/>
          </a:xfrm>
          <a:prstGeom prst="homePlate">
            <a:avLst>
              <a:gd name="adj" fmla="val 14457"/>
            </a:avLst>
          </a:prstGeom>
          <a:solidFill>
            <a:srgbClr val="FFE1E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BPS</a:t>
            </a:r>
          </a:p>
        </p:txBody>
      </p:sp>
      <p:sp>
        <p:nvSpPr>
          <p:cNvPr id="7" name="正方形/長方形 6">
            <a:extLst>
              <a:ext uri="{FF2B5EF4-FFF2-40B4-BE49-F238E27FC236}">
                <a16:creationId xmlns:a16="http://schemas.microsoft.com/office/drawing/2014/main" id="{510FD3C3-EF9E-9D0E-37A9-128D9057BB57}"/>
              </a:ext>
            </a:extLst>
          </p:cNvPr>
          <p:cNvSpPr/>
          <p:nvPr/>
        </p:nvSpPr>
        <p:spPr>
          <a:xfrm>
            <a:off x="220134" y="2330663"/>
            <a:ext cx="1799815" cy="706632"/>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chemeClr val="tx1">
                    <a:lumMod val="50000"/>
                    <a:lumOff val="50000"/>
                  </a:schemeClr>
                </a:solidFill>
                <a:effectLst/>
                <a:uLnTx/>
                <a:uFillTx/>
                <a:latin typeface="Meiryo UI" panose="020B0604030504040204" pitchFamily="50" charset="-128"/>
                <a:ea typeface="Meiryo UI" panose="020B0604030504040204" pitchFamily="50" charset="-128"/>
                <a:cs typeface="+mn-cs"/>
              </a:rPr>
              <a:t>マイルストン</a:t>
            </a:r>
            <a:endParaRPr kumimoji="1" lang="en-US" altLang="ja-JP" sz="1400" b="1" i="0" u="none" strike="noStrike" kern="1200" cap="none" spc="0" normalizeH="0" baseline="0" noProof="0">
              <a:ln>
                <a:noFill/>
              </a:ln>
              <a:solidFill>
                <a:schemeClr val="tx1">
                  <a:lumMod val="50000"/>
                  <a:lumOff val="50000"/>
                </a:schemeClr>
              </a:solidFill>
              <a:effectLst/>
              <a:uLnTx/>
              <a:uFillTx/>
              <a:latin typeface="Meiryo UI" panose="020B0604030504040204" pitchFamily="50" charset="-128"/>
              <a:ea typeface="Meiryo UI" panose="020B0604030504040204" pitchFamily="50" charset="-128"/>
              <a:cs typeface="+mn-cs"/>
            </a:endParaRPr>
          </a:p>
        </p:txBody>
      </p:sp>
      <p:sp>
        <p:nvSpPr>
          <p:cNvPr id="13" name="矢印: 五方向 12">
            <a:extLst>
              <a:ext uri="{FF2B5EF4-FFF2-40B4-BE49-F238E27FC236}">
                <a16:creationId xmlns:a16="http://schemas.microsoft.com/office/drawing/2014/main" id="{43B5203B-6A89-FB33-3619-5FC8730CDD51}"/>
              </a:ext>
            </a:extLst>
          </p:cNvPr>
          <p:cNvSpPr/>
          <p:nvPr/>
        </p:nvSpPr>
        <p:spPr>
          <a:xfrm>
            <a:off x="9206810" y="1738825"/>
            <a:ext cx="2353176" cy="140649"/>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FYE</a:t>
            </a:r>
            <a:r>
              <a:rPr lang="ja-JP" altLang="en-US" sz="1050">
                <a:solidFill>
                  <a:srgbClr val="000000">
                    <a:lumMod val="65000"/>
                    <a:lumOff val="35000"/>
                  </a:srgbClr>
                </a:solidFill>
                <a:latin typeface="Meiryo UI" panose="020B0604030504040204" pitchFamily="50" charset="-128"/>
                <a:ea typeface="Meiryo UI" panose="020B0604030504040204" pitchFamily="50" charset="-128"/>
              </a:rPr>
              <a:t> </a:t>
            </a:r>
            <a:r>
              <a:rPr kumimoji="1" lang="en-US" altLang="ja-JP"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03/27</a:t>
            </a:r>
            <a:endPar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p:txBody>
      </p:sp>
      <p:sp>
        <p:nvSpPr>
          <p:cNvPr id="15" name="矢印: 五方向 14">
            <a:extLst>
              <a:ext uri="{FF2B5EF4-FFF2-40B4-BE49-F238E27FC236}">
                <a16:creationId xmlns:a16="http://schemas.microsoft.com/office/drawing/2014/main" id="{3DB1F9E3-209C-7E37-0097-54C55E203959}"/>
              </a:ext>
            </a:extLst>
          </p:cNvPr>
          <p:cNvSpPr/>
          <p:nvPr/>
        </p:nvSpPr>
        <p:spPr>
          <a:xfrm>
            <a:off x="9206810" y="1924911"/>
            <a:ext cx="561134" cy="321979"/>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50">
                <a:solidFill>
                  <a:srgbClr val="000000">
                    <a:lumMod val="65000"/>
                    <a:lumOff val="35000"/>
                  </a:srgbClr>
                </a:solidFill>
                <a:latin typeface="Meiryo UI" panose="020B0604030504040204" pitchFamily="50" charset="-128"/>
                <a:ea typeface="Meiryo UI" panose="020B0604030504040204" pitchFamily="50" charset="-128"/>
              </a:rPr>
              <a:t>1Q</a:t>
            </a:r>
            <a:endPar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p:txBody>
      </p:sp>
      <p:grpSp>
        <p:nvGrpSpPr>
          <p:cNvPr id="80" name="グループ化 79">
            <a:extLst>
              <a:ext uri="{FF2B5EF4-FFF2-40B4-BE49-F238E27FC236}">
                <a16:creationId xmlns:a16="http://schemas.microsoft.com/office/drawing/2014/main" id="{877E7705-01F6-E0C7-02BF-A36321464F0E}"/>
              </a:ext>
            </a:extLst>
          </p:cNvPr>
          <p:cNvGrpSpPr/>
          <p:nvPr/>
        </p:nvGrpSpPr>
        <p:grpSpPr>
          <a:xfrm>
            <a:off x="2189432" y="1719953"/>
            <a:ext cx="6923743" cy="529807"/>
            <a:chOff x="2096967" y="1719953"/>
            <a:chExt cx="4728526" cy="529807"/>
          </a:xfrm>
        </p:grpSpPr>
        <p:sp>
          <p:nvSpPr>
            <p:cNvPr id="10" name="矢印: 五方向 9">
              <a:extLst>
                <a:ext uri="{FF2B5EF4-FFF2-40B4-BE49-F238E27FC236}">
                  <a16:creationId xmlns:a16="http://schemas.microsoft.com/office/drawing/2014/main" id="{20D0C4B7-4F51-1170-97C1-79A9D5D59DEF}"/>
                </a:ext>
              </a:extLst>
            </p:cNvPr>
            <p:cNvSpPr/>
            <p:nvPr/>
          </p:nvSpPr>
          <p:spPr>
            <a:xfrm>
              <a:off x="2096968" y="1719953"/>
              <a:ext cx="4723432" cy="159521"/>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FYE</a:t>
              </a:r>
              <a:r>
                <a:rPr lang="ja-JP" altLang="en-US" sz="1050">
                  <a:solidFill>
                    <a:srgbClr val="000000">
                      <a:lumMod val="65000"/>
                      <a:lumOff val="35000"/>
                    </a:srgbClr>
                  </a:solidFill>
                  <a:latin typeface="Meiryo UI" panose="020B0604030504040204" pitchFamily="50" charset="-128"/>
                  <a:ea typeface="Meiryo UI" panose="020B0604030504040204" pitchFamily="50" charset="-128"/>
                </a:rPr>
                <a:t> </a:t>
              </a:r>
              <a:r>
                <a:rPr kumimoji="1" lang="en-US" altLang="ja-JP"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03/26</a:t>
              </a:r>
              <a:endPar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p:txBody>
        </p:sp>
        <p:sp>
          <p:nvSpPr>
            <p:cNvPr id="11" name="矢印: 五方向 10">
              <a:extLst>
                <a:ext uri="{FF2B5EF4-FFF2-40B4-BE49-F238E27FC236}">
                  <a16:creationId xmlns:a16="http://schemas.microsoft.com/office/drawing/2014/main" id="{51C345DF-9C4B-B4F0-FD02-776486A48A48}"/>
                </a:ext>
              </a:extLst>
            </p:cNvPr>
            <p:cNvSpPr/>
            <p:nvPr/>
          </p:nvSpPr>
          <p:spPr>
            <a:xfrm>
              <a:off x="4482608" y="1924911"/>
              <a:ext cx="2342885" cy="140649"/>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50">
                  <a:solidFill>
                    <a:srgbClr val="000000">
                      <a:lumMod val="65000"/>
                      <a:lumOff val="35000"/>
                    </a:srgbClr>
                  </a:solidFill>
                  <a:latin typeface="Meiryo UI" panose="020B0604030504040204" pitchFamily="50" charset="-128"/>
                  <a:ea typeface="Meiryo UI" panose="020B0604030504040204" pitchFamily="50" charset="-128"/>
                </a:rPr>
                <a:t>4Q</a:t>
              </a:r>
              <a:endPar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p:txBody>
        </p:sp>
        <p:sp>
          <p:nvSpPr>
            <p:cNvPr id="22" name="矢印: 五方向 21">
              <a:extLst>
                <a:ext uri="{FF2B5EF4-FFF2-40B4-BE49-F238E27FC236}">
                  <a16:creationId xmlns:a16="http://schemas.microsoft.com/office/drawing/2014/main" id="{65DE2BDD-5818-D461-5316-B004E9361BCF}"/>
                </a:ext>
              </a:extLst>
            </p:cNvPr>
            <p:cNvSpPr/>
            <p:nvPr/>
          </p:nvSpPr>
          <p:spPr>
            <a:xfrm>
              <a:off x="2096967" y="1924911"/>
              <a:ext cx="2343651" cy="140649"/>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50">
                  <a:solidFill>
                    <a:srgbClr val="000000">
                      <a:lumMod val="65000"/>
                      <a:lumOff val="35000"/>
                    </a:srgbClr>
                  </a:solidFill>
                  <a:latin typeface="Meiryo UI" panose="020B0604030504040204" pitchFamily="50" charset="-128"/>
                  <a:ea typeface="Meiryo UI" panose="020B0604030504040204" pitchFamily="50" charset="-128"/>
                </a:rPr>
                <a:t>3</a:t>
              </a:r>
              <a:r>
                <a:rPr kumimoji="1" lang="en-US" altLang="ja-JP"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Q</a:t>
              </a:r>
              <a:endPar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p:txBody>
        </p:sp>
        <p:sp>
          <p:nvSpPr>
            <p:cNvPr id="23" name="矢印: 五方向 22">
              <a:extLst>
                <a:ext uri="{FF2B5EF4-FFF2-40B4-BE49-F238E27FC236}">
                  <a16:creationId xmlns:a16="http://schemas.microsoft.com/office/drawing/2014/main" id="{48A75B94-6491-9C62-D621-C5F4688B2D69}"/>
                </a:ext>
              </a:extLst>
            </p:cNvPr>
            <p:cNvSpPr/>
            <p:nvPr/>
          </p:nvSpPr>
          <p:spPr>
            <a:xfrm>
              <a:off x="3695993" y="2109111"/>
              <a:ext cx="744627" cy="140649"/>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50">
                  <a:solidFill>
                    <a:srgbClr val="000000">
                      <a:lumMod val="65000"/>
                      <a:lumOff val="35000"/>
                    </a:srgbClr>
                  </a:solidFill>
                  <a:latin typeface="Meiryo UI" panose="020B0604030504040204" pitchFamily="50" charset="-128"/>
                  <a:ea typeface="Meiryo UI" panose="020B0604030504040204" pitchFamily="50" charset="-128"/>
                </a:rPr>
                <a:t>12</a:t>
              </a:r>
              <a:r>
                <a:rPr lang="ja-JP" altLang="en-US" sz="1050">
                  <a:solidFill>
                    <a:srgbClr val="000000">
                      <a:lumMod val="65000"/>
                      <a:lumOff val="35000"/>
                    </a:srgbClr>
                  </a:solidFill>
                  <a:latin typeface="Meiryo UI" panose="020B0604030504040204" pitchFamily="50" charset="-128"/>
                  <a:ea typeface="Meiryo UI" panose="020B0604030504040204" pitchFamily="50" charset="-128"/>
                </a:rPr>
                <a:t>月</a:t>
              </a:r>
              <a:endPar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p:txBody>
        </p:sp>
        <p:sp>
          <p:nvSpPr>
            <p:cNvPr id="24" name="矢印: 五方向 23">
              <a:extLst>
                <a:ext uri="{FF2B5EF4-FFF2-40B4-BE49-F238E27FC236}">
                  <a16:creationId xmlns:a16="http://schemas.microsoft.com/office/drawing/2014/main" id="{4C29089B-7123-215B-D0BB-1499431C8EFF}"/>
                </a:ext>
              </a:extLst>
            </p:cNvPr>
            <p:cNvSpPr/>
            <p:nvPr/>
          </p:nvSpPr>
          <p:spPr>
            <a:xfrm>
              <a:off x="2895370" y="2109111"/>
              <a:ext cx="744627" cy="140649"/>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50">
                  <a:solidFill>
                    <a:srgbClr val="000000">
                      <a:lumMod val="65000"/>
                      <a:lumOff val="35000"/>
                    </a:srgbClr>
                  </a:solidFill>
                  <a:latin typeface="Meiryo UI" panose="020B0604030504040204" pitchFamily="50" charset="-128"/>
                  <a:ea typeface="Meiryo UI" panose="020B0604030504040204" pitchFamily="50" charset="-128"/>
                </a:rPr>
                <a:t>11</a:t>
              </a:r>
              <a:r>
                <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月</a:t>
              </a:r>
            </a:p>
          </p:txBody>
        </p:sp>
        <p:sp>
          <p:nvSpPr>
            <p:cNvPr id="25" name="矢印: 五方向 24">
              <a:extLst>
                <a:ext uri="{FF2B5EF4-FFF2-40B4-BE49-F238E27FC236}">
                  <a16:creationId xmlns:a16="http://schemas.microsoft.com/office/drawing/2014/main" id="{9D85680B-4A14-A465-BB7E-6F099C18B2C1}"/>
                </a:ext>
              </a:extLst>
            </p:cNvPr>
            <p:cNvSpPr/>
            <p:nvPr/>
          </p:nvSpPr>
          <p:spPr>
            <a:xfrm>
              <a:off x="2102829" y="2109111"/>
              <a:ext cx="744627" cy="140649"/>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50">
                  <a:solidFill>
                    <a:srgbClr val="000000">
                      <a:lumMod val="65000"/>
                      <a:lumOff val="35000"/>
                    </a:srgbClr>
                  </a:solidFill>
                  <a:latin typeface="Meiryo UI" panose="020B0604030504040204" pitchFamily="50" charset="-128"/>
                  <a:ea typeface="Meiryo UI" panose="020B0604030504040204" pitchFamily="50" charset="-128"/>
                </a:rPr>
                <a:t>10</a:t>
              </a:r>
              <a:r>
                <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月</a:t>
              </a:r>
            </a:p>
          </p:txBody>
        </p:sp>
        <p:sp>
          <p:nvSpPr>
            <p:cNvPr id="29" name="矢印: 五方向 28">
              <a:extLst>
                <a:ext uri="{FF2B5EF4-FFF2-40B4-BE49-F238E27FC236}">
                  <a16:creationId xmlns:a16="http://schemas.microsoft.com/office/drawing/2014/main" id="{C13AA730-8449-11C4-121C-035C3CE5537E}"/>
                </a:ext>
              </a:extLst>
            </p:cNvPr>
            <p:cNvSpPr/>
            <p:nvPr/>
          </p:nvSpPr>
          <p:spPr>
            <a:xfrm>
              <a:off x="6075772" y="2106241"/>
              <a:ext cx="744627" cy="140649"/>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50">
                  <a:solidFill>
                    <a:srgbClr val="000000">
                      <a:lumMod val="65000"/>
                      <a:lumOff val="35000"/>
                    </a:srgbClr>
                  </a:solidFill>
                  <a:latin typeface="Meiryo UI" panose="020B0604030504040204" pitchFamily="50" charset="-128"/>
                  <a:ea typeface="Meiryo UI" panose="020B0604030504040204" pitchFamily="50" charset="-128"/>
                </a:rPr>
                <a:t>3</a:t>
              </a:r>
              <a:r>
                <a:rPr lang="ja-JP" altLang="en-US" sz="1050">
                  <a:solidFill>
                    <a:srgbClr val="000000">
                      <a:lumMod val="65000"/>
                      <a:lumOff val="35000"/>
                    </a:srgbClr>
                  </a:solidFill>
                  <a:latin typeface="Meiryo UI" panose="020B0604030504040204" pitchFamily="50" charset="-128"/>
                  <a:ea typeface="Meiryo UI" panose="020B0604030504040204" pitchFamily="50" charset="-128"/>
                </a:rPr>
                <a:t>月</a:t>
              </a:r>
              <a:endPar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endParaRPr>
            </a:p>
          </p:txBody>
        </p:sp>
        <p:sp>
          <p:nvSpPr>
            <p:cNvPr id="30" name="矢印: 五方向 29">
              <a:extLst>
                <a:ext uri="{FF2B5EF4-FFF2-40B4-BE49-F238E27FC236}">
                  <a16:creationId xmlns:a16="http://schemas.microsoft.com/office/drawing/2014/main" id="{7AFF400F-C472-4084-2593-6874A7749CFA}"/>
                </a:ext>
              </a:extLst>
            </p:cNvPr>
            <p:cNvSpPr/>
            <p:nvPr/>
          </p:nvSpPr>
          <p:spPr>
            <a:xfrm>
              <a:off x="5275148" y="2106241"/>
              <a:ext cx="744627" cy="140649"/>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2</a:t>
              </a:r>
              <a:r>
                <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月</a:t>
              </a:r>
            </a:p>
          </p:txBody>
        </p:sp>
        <p:sp>
          <p:nvSpPr>
            <p:cNvPr id="31" name="矢印: 五方向 30">
              <a:extLst>
                <a:ext uri="{FF2B5EF4-FFF2-40B4-BE49-F238E27FC236}">
                  <a16:creationId xmlns:a16="http://schemas.microsoft.com/office/drawing/2014/main" id="{AA508278-D5F1-6BD6-629F-9D995C8A7F38}"/>
                </a:ext>
              </a:extLst>
            </p:cNvPr>
            <p:cNvSpPr/>
            <p:nvPr/>
          </p:nvSpPr>
          <p:spPr>
            <a:xfrm>
              <a:off x="4482609" y="2106241"/>
              <a:ext cx="744627" cy="140649"/>
            </a:xfrm>
            <a:prstGeom prst="homePlate">
              <a:avLst>
                <a:gd name="adj" fmla="val 33437"/>
              </a:avLst>
            </a:prstGeom>
            <a:solidFill>
              <a:schemeClr val="bg1">
                <a:lumMod val="95000"/>
              </a:schemeClr>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50">
                  <a:solidFill>
                    <a:srgbClr val="000000">
                      <a:lumMod val="65000"/>
                      <a:lumOff val="35000"/>
                    </a:srgbClr>
                  </a:solidFill>
                  <a:latin typeface="Meiryo UI" panose="020B0604030504040204" pitchFamily="50" charset="-128"/>
                  <a:ea typeface="Meiryo UI" panose="020B0604030504040204" pitchFamily="50" charset="-128"/>
                </a:rPr>
                <a:t>1</a:t>
              </a:r>
              <a:r>
                <a:rPr kumimoji="1" lang="ja-JP" altLang="en-US" sz="105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rPr>
                <a:t>月</a:t>
              </a:r>
            </a:p>
          </p:txBody>
        </p:sp>
      </p:grpSp>
      <p:sp>
        <p:nvSpPr>
          <p:cNvPr id="36" name="正方形/長方形 35">
            <a:extLst>
              <a:ext uri="{FF2B5EF4-FFF2-40B4-BE49-F238E27FC236}">
                <a16:creationId xmlns:a16="http://schemas.microsoft.com/office/drawing/2014/main" id="{CF52C691-10FA-4979-2A94-6C4BC7BA68CD}"/>
              </a:ext>
            </a:extLst>
          </p:cNvPr>
          <p:cNvSpPr/>
          <p:nvPr/>
        </p:nvSpPr>
        <p:spPr>
          <a:xfrm>
            <a:off x="220134" y="3125275"/>
            <a:ext cx="1799815" cy="1017275"/>
          </a:xfrm>
          <a:prstGeom prst="rect">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rPr>
              <a:t>足元改善</a:t>
            </a:r>
            <a:endPar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37" name="正方形/長方形 36">
            <a:extLst>
              <a:ext uri="{FF2B5EF4-FFF2-40B4-BE49-F238E27FC236}">
                <a16:creationId xmlns:a16="http://schemas.microsoft.com/office/drawing/2014/main" id="{846169BB-10DE-3C05-CF38-6289C4C7CF80}"/>
              </a:ext>
            </a:extLst>
          </p:cNvPr>
          <p:cNvSpPr/>
          <p:nvPr/>
        </p:nvSpPr>
        <p:spPr>
          <a:xfrm>
            <a:off x="220134" y="4215047"/>
            <a:ext cx="1799815" cy="1017275"/>
          </a:xfrm>
          <a:prstGeom prst="rect">
            <a:avLst/>
          </a:prstGeom>
          <a:solidFill>
            <a:schemeClr val="tx1">
              <a:lumMod val="50000"/>
              <a:lumOff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ja-JP" altLang="en-US" sz="1400" b="1">
                <a:solidFill>
                  <a:srgbClr val="FFFFFF"/>
                </a:solidFill>
                <a:latin typeface="Meiryo UI" panose="020B0604030504040204" pitchFamily="50" charset="-128"/>
                <a:ea typeface="Meiryo UI" panose="020B0604030504040204" pitchFamily="50" charset="-128"/>
              </a:rPr>
              <a:t>保守移管</a:t>
            </a:r>
            <a:endPar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cxnSp>
        <p:nvCxnSpPr>
          <p:cNvPr id="38" name="カギ線コネクタ 64">
            <a:extLst>
              <a:ext uri="{FF2B5EF4-FFF2-40B4-BE49-F238E27FC236}">
                <a16:creationId xmlns:a16="http://schemas.microsoft.com/office/drawing/2014/main" id="{A437E5A8-6F03-DC05-CCC7-FBBD5AB2C4F3}"/>
              </a:ext>
            </a:extLst>
          </p:cNvPr>
          <p:cNvCxnSpPr>
            <a:cxnSpLocks/>
          </p:cNvCxnSpPr>
          <p:nvPr/>
        </p:nvCxnSpPr>
        <p:spPr bwMode="auto">
          <a:xfrm flipH="1">
            <a:off x="220134" y="3087140"/>
            <a:ext cx="11821859" cy="0"/>
          </a:xfrm>
          <a:prstGeom prst="straightConnector1">
            <a:avLst/>
          </a:prstGeom>
          <a:noFill/>
          <a:ln w="6350" cap="flat" cmpd="sng" algn="ctr">
            <a:solidFill>
              <a:schemeClr val="bg1">
                <a:lumMod val="50000"/>
              </a:schemeClr>
            </a:solidFill>
            <a:prstDash val="dash"/>
            <a:round/>
            <a:headEnd type="none" w="med" len="med"/>
            <a:tailEnd type="none" w="med" len="med"/>
          </a:ln>
          <a:effectLst/>
        </p:spPr>
      </p:cxnSp>
      <p:cxnSp>
        <p:nvCxnSpPr>
          <p:cNvPr id="39" name="カギ線コネクタ 64">
            <a:extLst>
              <a:ext uri="{FF2B5EF4-FFF2-40B4-BE49-F238E27FC236}">
                <a16:creationId xmlns:a16="http://schemas.microsoft.com/office/drawing/2014/main" id="{136D9AD8-91D7-32FD-64F4-F62B1CAC21CB}"/>
              </a:ext>
            </a:extLst>
          </p:cNvPr>
          <p:cNvCxnSpPr>
            <a:cxnSpLocks/>
          </p:cNvCxnSpPr>
          <p:nvPr/>
        </p:nvCxnSpPr>
        <p:spPr bwMode="auto">
          <a:xfrm flipH="1">
            <a:off x="1174400" y="4157255"/>
            <a:ext cx="10867593" cy="0"/>
          </a:xfrm>
          <a:prstGeom prst="straightConnector1">
            <a:avLst/>
          </a:prstGeom>
          <a:noFill/>
          <a:ln w="6350" cap="flat" cmpd="sng" algn="ctr">
            <a:solidFill>
              <a:schemeClr val="bg1">
                <a:lumMod val="50000"/>
              </a:schemeClr>
            </a:solidFill>
            <a:prstDash val="dash"/>
            <a:round/>
            <a:headEnd type="none" w="med" len="med"/>
            <a:tailEnd type="none" w="med" len="med"/>
          </a:ln>
          <a:effectLst/>
        </p:spPr>
      </p:cxnSp>
      <p:sp>
        <p:nvSpPr>
          <p:cNvPr id="45" name="矢印: 五方向 44">
            <a:extLst>
              <a:ext uri="{FF2B5EF4-FFF2-40B4-BE49-F238E27FC236}">
                <a16:creationId xmlns:a16="http://schemas.microsoft.com/office/drawing/2014/main" id="{E4351F2B-AA34-3438-90DB-6D8190D06645}"/>
              </a:ext>
            </a:extLst>
          </p:cNvPr>
          <p:cNvSpPr/>
          <p:nvPr/>
        </p:nvSpPr>
        <p:spPr>
          <a:xfrm>
            <a:off x="2198015" y="4357285"/>
            <a:ext cx="1090319" cy="768044"/>
          </a:xfrm>
          <a:prstGeom prst="homePlate">
            <a:avLst>
              <a:gd name="adj" fmla="val 14457"/>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a:solidFill>
                  <a:srgbClr val="000000">
                    <a:lumMod val="65000"/>
                    <a:lumOff val="35000"/>
                  </a:srgbClr>
                </a:solidFill>
                <a:latin typeface="Meiryo UI" panose="020B0604030504040204" pitchFamily="50" charset="-128"/>
                <a:ea typeface="Meiryo UI" panose="020B0604030504040204" pitchFamily="50" charset="-128"/>
              </a:rPr>
              <a:t>基シス内</a:t>
            </a:r>
            <a:endParaRPr lang="en-US" altLang="ja-JP" sz="1100">
              <a:solidFill>
                <a:srgbClr val="000000">
                  <a:lumMod val="65000"/>
                  <a:lumOff val="35000"/>
                </a:srgbClr>
              </a:solidFill>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a:solidFill>
                  <a:srgbClr val="000000">
                    <a:lumMod val="65000"/>
                    <a:lumOff val="35000"/>
                  </a:srgbClr>
                </a:solidFill>
                <a:latin typeface="Meiryo UI" panose="020B0604030504040204" pitchFamily="50" charset="-128"/>
                <a:ea typeface="Meiryo UI" panose="020B0604030504040204" pitchFamily="50" charset="-128"/>
              </a:rPr>
              <a:t>調整</a:t>
            </a:r>
            <a:endParaRPr kumimoji="1" lang="en-US" altLang="ja-JP" sz="110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endParaRPr>
          </a:p>
        </p:txBody>
      </p:sp>
      <p:sp>
        <p:nvSpPr>
          <p:cNvPr id="47" name="矢印: 五方向 46">
            <a:extLst>
              <a:ext uri="{FF2B5EF4-FFF2-40B4-BE49-F238E27FC236}">
                <a16:creationId xmlns:a16="http://schemas.microsoft.com/office/drawing/2014/main" id="{0B9F45EA-1ECF-F68A-A829-C56FDCB2BAB7}"/>
              </a:ext>
            </a:extLst>
          </p:cNvPr>
          <p:cNvSpPr/>
          <p:nvPr/>
        </p:nvSpPr>
        <p:spPr>
          <a:xfrm>
            <a:off x="5647576" y="3244974"/>
            <a:ext cx="2367820" cy="855693"/>
          </a:xfrm>
          <a:prstGeom prst="homePlate">
            <a:avLst>
              <a:gd name="adj" fmla="val 14457"/>
            </a:avLst>
          </a:prstGeom>
          <a:gradFill flip="none" rotWithShape="1">
            <a:gsLst>
              <a:gs pos="0">
                <a:schemeClr val="bg1"/>
              </a:gs>
              <a:gs pos="51000">
                <a:schemeClr val="bg1"/>
              </a:gs>
              <a:gs pos="51000">
                <a:srgbClr val="FFE1E1"/>
              </a:gs>
              <a:gs pos="100000">
                <a:srgbClr val="FFE1E1"/>
              </a:gs>
            </a:gsLst>
            <a:lin ang="2700000" scaled="1"/>
            <a:tileRect/>
          </a:gradFill>
          <a:ln w="952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algn="ctr"/>
            <a:r>
              <a:rPr lang="ja-JP" altLang="en-US" sz="1100">
                <a:solidFill>
                  <a:srgbClr val="000000">
                    <a:lumMod val="65000"/>
                    <a:lumOff val="35000"/>
                  </a:srgbClr>
                </a:solidFill>
                <a:latin typeface="Meiryo UI" panose="020B0604030504040204" pitchFamily="50" charset="-128"/>
                <a:ea typeface="Meiryo UI" panose="020B0604030504040204" pitchFamily="50" charset="-128"/>
              </a:rPr>
              <a:t>ツール正式版作成</a:t>
            </a:r>
            <a:endParaRPr lang="en-US" altLang="ja-JP" sz="1100">
              <a:solidFill>
                <a:srgbClr val="000000">
                  <a:lumMod val="65000"/>
                  <a:lumOff val="35000"/>
                </a:srgbClr>
              </a:solidFill>
              <a:latin typeface="Meiryo UI" panose="020B0604030504040204" pitchFamily="50" charset="-128"/>
              <a:ea typeface="Meiryo UI" panose="020B0604030504040204" pitchFamily="50" charset="-128"/>
            </a:endParaRPr>
          </a:p>
          <a:p>
            <a:pPr algn="ctr"/>
            <a:r>
              <a:rPr lang="ja-JP" altLang="en-US" sz="1100">
                <a:solidFill>
                  <a:srgbClr val="000000">
                    <a:lumMod val="65000"/>
                    <a:lumOff val="35000"/>
                  </a:srgbClr>
                </a:solidFill>
                <a:latin typeface="Meiryo UI" panose="020B0604030504040204" pitchFamily="50" charset="-128"/>
                <a:ea typeface="Meiryo UI" panose="020B0604030504040204" pitchFamily="50" charset="-128"/>
              </a:rPr>
              <a:t>切替計画立案</a:t>
            </a:r>
            <a:endParaRPr lang="en-US" altLang="ja-JP" sz="1100">
              <a:solidFill>
                <a:srgbClr val="000000">
                  <a:lumMod val="65000"/>
                  <a:lumOff val="35000"/>
                </a:srgbClr>
              </a:solidFill>
              <a:latin typeface="Meiryo UI" panose="020B0604030504040204" pitchFamily="50" charset="-128"/>
              <a:ea typeface="Meiryo UI" panose="020B0604030504040204" pitchFamily="50" charset="-128"/>
            </a:endParaRPr>
          </a:p>
          <a:p>
            <a:pPr algn="ctr"/>
            <a:r>
              <a:rPr lang="en-US" altLang="ja-JP" sz="1100">
                <a:solidFill>
                  <a:srgbClr val="000000">
                    <a:lumMod val="65000"/>
                    <a:lumOff val="35000"/>
                  </a:srgbClr>
                </a:solidFill>
                <a:latin typeface="Meiryo UI" panose="020B0604030504040204" pitchFamily="50" charset="-128"/>
                <a:ea typeface="Meiryo UI" panose="020B0604030504040204" pitchFamily="50" charset="-128"/>
              </a:rPr>
              <a:t>※</a:t>
            </a:r>
            <a:r>
              <a:rPr lang="ja-JP" altLang="en-US" sz="1100">
                <a:solidFill>
                  <a:srgbClr val="000000">
                    <a:lumMod val="65000"/>
                    <a:lumOff val="35000"/>
                  </a:srgbClr>
                </a:solidFill>
                <a:latin typeface="Meiryo UI" panose="020B0604030504040204" pitchFamily="50" charset="-128"/>
                <a:ea typeface="Meiryo UI" panose="020B0604030504040204" pitchFamily="50" charset="-128"/>
              </a:rPr>
              <a:t>継続見立てがついてから分解</a:t>
            </a:r>
            <a:endParaRPr lang="en-US" altLang="ja-JP" sz="1100">
              <a:solidFill>
                <a:srgbClr val="000000">
                  <a:lumMod val="65000"/>
                  <a:lumOff val="35000"/>
                </a:srgbClr>
              </a:solidFill>
              <a:latin typeface="Meiryo UI" panose="020B0604030504040204" pitchFamily="50" charset="-128"/>
              <a:ea typeface="Meiryo UI" panose="020B0604030504040204" pitchFamily="50" charset="-128"/>
            </a:endParaRPr>
          </a:p>
        </p:txBody>
      </p:sp>
      <p:cxnSp>
        <p:nvCxnSpPr>
          <p:cNvPr id="57" name="コネクタ: カギ線 56">
            <a:extLst>
              <a:ext uri="{FF2B5EF4-FFF2-40B4-BE49-F238E27FC236}">
                <a16:creationId xmlns:a16="http://schemas.microsoft.com/office/drawing/2014/main" id="{06952A79-AC6E-4D55-8364-881F8FF003B6}"/>
              </a:ext>
            </a:extLst>
          </p:cNvPr>
          <p:cNvCxnSpPr>
            <a:cxnSpLocks/>
            <a:stCxn id="93" idx="0"/>
            <a:endCxn id="82" idx="2"/>
          </p:cNvCxnSpPr>
          <p:nvPr/>
        </p:nvCxnSpPr>
        <p:spPr>
          <a:xfrm rot="5400000" flipH="1" flipV="1">
            <a:off x="4762975" y="2843398"/>
            <a:ext cx="1025888" cy="60646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矢印: 五方向 62">
            <a:extLst>
              <a:ext uri="{FF2B5EF4-FFF2-40B4-BE49-F238E27FC236}">
                <a16:creationId xmlns:a16="http://schemas.microsoft.com/office/drawing/2014/main" id="{C5B275A0-B131-3E9B-8D60-769BCA89BD62}"/>
              </a:ext>
            </a:extLst>
          </p:cNvPr>
          <p:cNvSpPr/>
          <p:nvPr/>
        </p:nvSpPr>
        <p:spPr>
          <a:xfrm>
            <a:off x="2764241" y="3662387"/>
            <a:ext cx="1766564" cy="437078"/>
          </a:xfrm>
          <a:prstGeom prst="homePlate">
            <a:avLst>
              <a:gd name="adj" fmla="val 14457"/>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50">
                <a:solidFill>
                  <a:srgbClr val="000000">
                    <a:lumMod val="65000"/>
                    <a:lumOff val="35000"/>
                  </a:srgbClr>
                </a:solidFill>
                <a:latin typeface="Meiryo UI" panose="020B0604030504040204" pitchFamily="50" charset="-128"/>
                <a:ea typeface="Meiryo UI" panose="020B0604030504040204" pitchFamily="50" charset="-128"/>
              </a:rPr>
              <a:t>プロトタイプ作成・検証</a:t>
            </a:r>
            <a:endParaRPr lang="en-US" altLang="ja-JP" sz="105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64" name="矢印: 五方向 63">
            <a:extLst>
              <a:ext uri="{FF2B5EF4-FFF2-40B4-BE49-F238E27FC236}">
                <a16:creationId xmlns:a16="http://schemas.microsoft.com/office/drawing/2014/main" id="{D4F621D0-5B4A-DC89-E98C-83B567C451AC}"/>
              </a:ext>
            </a:extLst>
          </p:cNvPr>
          <p:cNvSpPr/>
          <p:nvPr/>
        </p:nvSpPr>
        <p:spPr>
          <a:xfrm>
            <a:off x="2198015" y="3244974"/>
            <a:ext cx="1160478" cy="376643"/>
          </a:xfrm>
          <a:prstGeom prst="homePlate">
            <a:avLst>
              <a:gd name="adj" fmla="val 14457"/>
            </a:avLst>
          </a:prstGeom>
          <a:gradFill flip="none" rotWithShape="1">
            <a:gsLst>
              <a:gs pos="0">
                <a:schemeClr val="bg1"/>
              </a:gs>
              <a:gs pos="51000">
                <a:schemeClr val="bg1"/>
              </a:gs>
              <a:gs pos="51000">
                <a:srgbClr val="FFE1E1"/>
              </a:gs>
              <a:gs pos="100000">
                <a:srgbClr val="FFE1E1"/>
              </a:gs>
            </a:gsLst>
            <a:lin ang="2700000" scaled="1"/>
            <a:tileRect/>
          </a:gra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algn="ctr"/>
            <a:r>
              <a:rPr lang="ja-JP" altLang="en-US" sz="1100">
                <a:solidFill>
                  <a:srgbClr val="000000">
                    <a:lumMod val="65000"/>
                    <a:lumOff val="35000"/>
                  </a:srgbClr>
                </a:solidFill>
                <a:latin typeface="Meiryo UI" panose="020B0604030504040204" pitchFamily="50" charset="-128"/>
                <a:ea typeface="Meiryo UI" panose="020B0604030504040204" pitchFamily="50" charset="-128"/>
              </a:rPr>
              <a:t>現行調査</a:t>
            </a:r>
            <a:endParaRPr lang="en-US" altLang="ja-JP" sz="1100">
              <a:solidFill>
                <a:srgbClr val="000000">
                  <a:lumMod val="65000"/>
                  <a:lumOff val="35000"/>
                </a:srgbClr>
              </a:solidFill>
              <a:latin typeface="Meiryo UI" panose="020B0604030504040204" pitchFamily="50" charset="-128"/>
              <a:ea typeface="Meiryo UI" panose="020B0604030504040204" pitchFamily="50" charset="-128"/>
            </a:endParaRPr>
          </a:p>
          <a:p>
            <a:pPr algn="ctr"/>
            <a:r>
              <a:rPr lang="en-US" altLang="ja-JP" sz="1100">
                <a:solidFill>
                  <a:srgbClr val="000000">
                    <a:lumMod val="65000"/>
                    <a:lumOff val="35000"/>
                  </a:srgbClr>
                </a:solidFill>
                <a:latin typeface="Meiryo UI" panose="020B0604030504040204" pitchFamily="50" charset="-128"/>
                <a:ea typeface="Meiryo UI" panose="020B0604030504040204" pitchFamily="50" charset="-128"/>
              </a:rPr>
              <a:t>TOBE</a:t>
            </a:r>
            <a:r>
              <a:rPr lang="ja-JP" altLang="en-US" sz="1100">
                <a:solidFill>
                  <a:srgbClr val="000000">
                    <a:lumMod val="65000"/>
                    <a:lumOff val="35000"/>
                  </a:srgbClr>
                </a:solidFill>
                <a:latin typeface="Meiryo UI" panose="020B0604030504040204" pitchFamily="50" charset="-128"/>
                <a:ea typeface="Meiryo UI" panose="020B0604030504040204" pitchFamily="50" charset="-128"/>
              </a:rPr>
              <a:t>立案</a:t>
            </a:r>
            <a:endParaRPr lang="en-US" altLang="ja-JP" sz="110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76" name="吹き出し: 線 75">
            <a:extLst>
              <a:ext uri="{FF2B5EF4-FFF2-40B4-BE49-F238E27FC236}">
                <a16:creationId xmlns:a16="http://schemas.microsoft.com/office/drawing/2014/main" id="{FC2EB403-CCCA-7213-9DEA-D521EF02F687}"/>
              </a:ext>
            </a:extLst>
          </p:cNvPr>
          <p:cNvSpPr/>
          <p:nvPr/>
        </p:nvSpPr>
        <p:spPr>
          <a:xfrm>
            <a:off x="2431889" y="2375654"/>
            <a:ext cx="2224834" cy="752924"/>
          </a:xfrm>
          <a:prstGeom prst="borderCallout1">
            <a:avLst>
              <a:gd name="adj1" fmla="val 76166"/>
              <a:gd name="adj2" fmla="val 95970"/>
              <a:gd name="adj3" fmla="val 28679"/>
              <a:gd name="adj4" fmla="val 116207"/>
            </a:avLst>
          </a:prstGeom>
          <a:solidFill>
            <a:srgbClr val="FFFFCC"/>
          </a:solid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r>
              <a:rPr kumimoji="0" lang="ja-JP" altLang="en-US" sz="1100" kern="0">
                <a:solidFill>
                  <a:srgbClr val="0070C0"/>
                </a:solidFill>
                <a:latin typeface="Meiryo UI" panose="020B0604030504040204" pitchFamily="50" charset="-128"/>
                <a:ea typeface="Meiryo UI" panose="020B0604030504040204" pitchFamily="50" charset="-128"/>
                <a:sym typeface="Arial"/>
              </a:rPr>
              <a:t>事前に継続の判断軸をすり合わせさせていただく予定</a:t>
            </a:r>
            <a:endParaRPr kumimoji="0" lang="en-US" altLang="ja-JP" sz="1100" kern="0">
              <a:solidFill>
                <a:srgbClr val="0070C0"/>
              </a:solidFill>
              <a:latin typeface="Meiryo UI" panose="020B0604030504040204" pitchFamily="50" charset="-128"/>
              <a:ea typeface="Meiryo UI" panose="020B0604030504040204" pitchFamily="50" charset="-128"/>
              <a:sym typeface="Arial"/>
            </a:endParaRPr>
          </a:p>
          <a:p>
            <a:pPr fontAlgn="auto">
              <a:spcBef>
                <a:spcPts val="0"/>
              </a:spcBef>
              <a:spcAft>
                <a:spcPts val="0"/>
              </a:spcAft>
            </a:pPr>
            <a:r>
              <a:rPr kumimoji="0" lang="ja-JP" altLang="en-US" sz="1100" kern="0">
                <a:solidFill>
                  <a:srgbClr val="0070C0"/>
                </a:solidFill>
                <a:latin typeface="Meiryo UI" panose="020B0604030504040204" pitchFamily="50" charset="-128"/>
                <a:ea typeface="Meiryo UI" panose="020B0604030504040204" pitchFamily="50" charset="-128"/>
                <a:sym typeface="Arial"/>
              </a:rPr>
              <a:t>処理時間の短縮率、ノータッチの挙動、エラー率、検知方法　等</a:t>
            </a:r>
          </a:p>
        </p:txBody>
      </p:sp>
      <p:sp>
        <p:nvSpPr>
          <p:cNvPr id="82" name="正方形/長方形 81">
            <a:extLst>
              <a:ext uri="{FF2B5EF4-FFF2-40B4-BE49-F238E27FC236}">
                <a16:creationId xmlns:a16="http://schemas.microsoft.com/office/drawing/2014/main" id="{F943AB1C-81A5-133F-3358-D77179436B19}"/>
              </a:ext>
            </a:extLst>
          </p:cNvPr>
          <p:cNvSpPr/>
          <p:nvPr/>
        </p:nvSpPr>
        <p:spPr bwMode="auto">
          <a:xfrm>
            <a:off x="5033991" y="2345686"/>
            <a:ext cx="1090320" cy="288000"/>
          </a:xfrm>
          <a:prstGeom prst="rect">
            <a:avLst/>
          </a:prstGeom>
          <a:noFill/>
          <a:ln w="19050">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fontAlgn="ctr"/>
            <a:r>
              <a:rPr lang="ja-JP" altLang="en-US" sz="1100" b="1">
                <a:solidFill>
                  <a:srgbClr val="0070C0"/>
                </a:solidFill>
                <a:latin typeface="Meiryo UI" panose="020B0604030504040204" pitchFamily="50" charset="-128"/>
                <a:ea typeface="Meiryo UI" panose="020B0604030504040204" pitchFamily="50" charset="-128"/>
              </a:rPr>
              <a:t>▼継続ジャッジ</a:t>
            </a:r>
            <a:endParaRPr lang="en-US" altLang="ja-JP" sz="1100">
              <a:solidFill>
                <a:srgbClr val="0070C0"/>
              </a:solidFill>
              <a:latin typeface="Meiryo UI" panose="020B0604030504040204" pitchFamily="50" charset="-128"/>
              <a:ea typeface="Meiryo UI" panose="020B0604030504040204" pitchFamily="50" charset="-128"/>
            </a:endParaRPr>
          </a:p>
        </p:txBody>
      </p:sp>
      <p:cxnSp>
        <p:nvCxnSpPr>
          <p:cNvPr id="86" name="カギ線コネクタ 64">
            <a:extLst>
              <a:ext uri="{FF2B5EF4-FFF2-40B4-BE49-F238E27FC236}">
                <a16:creationId xmlns:a16="http://schemas.microsoft.com/office/drawing/2014/main" id="{40C6A836-5F21-A05C-AC0A-491AB62982B3}"/>
              </a:ext>
            </a:extLst>
          </p:cNvPr>
          <p:cNvCxnSpPr>
            <a:cxnSpLocks/>
          </p:cNvCxnSpPr>
          <p:nvPr/>
        </p:nvCxnSpPr>
        <p:spPr bwMode="auto">
          <a:xfrm flipH="1">
            <a:off x="1174400" y="5265031"/>
            <a:ext cx="10867593" cy="0"/>
          </a:xfrm>
          <a:prstGeom prst="straightConnector1">
            <a:avLst/>
          </a:prstGeom>
          <a:noFill/>
          <a:ln w="6350" cap="flat" cmpd="sng" algn="ctr">
            <a:solidFill>
              <a:schemeClr val="bg1">
                <a:lumMod val="50000"/>
              </a:schemeClr>
            </a:solidFill>
            <a:prstDash val="dash"/>
            <a:round/>
            <a:headEnd type="none" w="med" len="med"/>
            <a:tailEnd type="none" w="med" len="med"/>
          </a:ln>
          <a:effectLst/>
        </p:spPr>
      </p:cxnSp>
      <p:sp>
        <p:nvSpPr>
          <p:cNvPr id="87" name="正方形/長方形 86">
            <a:extLst>
              <a:ext uri="{FF2B5EF4-FFF2-40B4-BE49-F238E27FC236}">
                <a16:creationId xmlns:a16="http://schemas.microsoft.com/office/drawing/2014/main" id="{B440401F-1908-00E0-E70F-481099BA4E9C}"/>
              </a:ext>
            </a:extLst>
          </p:cNvPr>
          <p:cNvSpPr/>
          <p:nvPr/>
        </p:nvSpPr>
        <p:spPr>
          <a:xfrm>
            <a:off x="220134" y="5304819"/>
            <a:ext cx="1799815" cy="1017275"/>
          </a:xfrm>
          <a:prstGeom prst="rect">
            <a:avLst/>
          </a:prstGeom>
          <a:solidFill>
            <a:schemeClr val="tx1">
              <a:lumMod val="50000"/>
              <a:lumOff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ja-JP" altLang="en-US" sz="1400" b="1">
                <a:solidFill>
                  <a:srgbClr val="FFFFFF"/>
                </a:solidFill>
                <a:latin typeface="Meiryo UI" panose="020B0604030504040204" pitchFamily="50" charset="-128"/>
                <a:ea typeface="Meiryo UI" panose="020B0604030504040204" pitchFamily="50" charset="-128"/>
              </a:rPr>
              <a:t>全体最適</a:t>
            </a:r>
            <a:endParaRPr kumimoji="1" lang="en-US" altLang="ja-JP" sz="1400" b="1"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93" name="矢印: 五方向 92">
            <a:extLst>
              <a:ext uri="{FF2B5EF4-FFF2-40B4-BE49-F238E27FC236}">
                <a16:creationId xmlns:a16="http://schemas.microsoft.com/office/drawing/2014/main" id="{CC0A8CA3-F1EF-F34A-7075-0DB46B1A6F66}"/>
              </a:ext>
            </a:extLst>
          </p:cNvPr>
          <p:cNvSpPr/>
          <p:nvPr/>
        </p:nvSpPr>
        <p:spPr>
          <a:xfrm>
            <a:off x="4530806" y="3659574"/>
            <a:ext cx="946950" cy="437078"/>
          </a:xfrm>
          <a:prstGeom prst="homePlate">
            <a:avLst>
              <a:gd name="adj" fmla="val 14457"/>
            </a:avLst>
          </a:prstGeom>
          <a:solidFill>
            <a:srgbClr val="FFE1E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algn="ctr"/>
            <a:r>
              <a:rPr lang="ja-JP" altLang="en-US" sz="1100">
                <a:solidFill>
                  <a:srgbClr val="000000">
                    <a:lumMod val="65000"/>
                    <a:lumOff val="35000"/>
                  </a:srgbClr>
                </a:solidFill>
                <a:latin typeface="Meiryo UI" panose="020B0604030504040204" pitchFamily="50" charset="-128"/>
                <a:ea typeface="Meiryo UI" panose="020B0604030504040204" pitchFamily="50" charset="-128"/>
              </a:rPr>
              <a:t>確認</a:t>
            </a:r>
            <a:endParaRPr lang="en-US" altLang="ja-JP" sz="110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112" name="矢印: 五方向 111">
            <a:extLst>
              <a:ext uri="{FF2B5EF4-FFF2-40B4-BE49-F238E27FC236}">
                <a16:creationId xmlns:a16="http://schemas.microsoft.com/office/drawing/2014/main" id="{BF458FE7-537F-9E5B-89F8-36CA96850DB4}"/>
              </a:ext>
            </a:extLst>
          </p:cNvPr>
          <p:cNvSpPr/>
          <p:nvPr/>
        </p:nvSpPr>
        <p:spPr>
          <a:xfrm>
            <a:off x="3358492" y="4347560"/>
            <a:ext cx="2220659" cy="381830"/>
          </a:xfrm>
          <a:prstGeom prst="homePlate">
            <a:avLst>
              <a:gd name="adj" fmla="val 44055"/>
            </a:avLst>
          </a:prstGeom>
          <a:gradFill flip="none" rotWithShape="1">
            <a:gsLst>
              <a:gs pos="0">
                <a:schemeClr val="bg1"/>
              </a:gs>
              <a:gs pos="51000">
                <a:schemeClr val="bg1"/>
              </a:gs>
              <a:gs pos="51000">
                <a:srgbClr val="FFE1E1"/>
              </a:gs>
              <a:gs pos="100000">
                <a:srgbClr val="FFE1E1"/>
              </a:gs>
            </a:gsLst>
            <a:lin ang="2700000" scaled="1"/>
            <a:tileRect/>
          </a:gradFill>
          <a:ln w="952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algn="ctr"/>
            <a:r>
              <a:rPr lang="ja-JP" altLang="en-US" sz="1100">
                <a:solidFill>
                  <a:srgbClr val="000000">
                    <a:lumMod val="65000"/>
                    <a:lumOff val="35000"/>
                  </a:srgbClr>
                </a:solidFill>
                <a:latin typeface="Meiryo UI" panose="020B0604030504040204" pitchFamily="50" charset="-128"/>
                <a:ea typeface="Meiryo UI" panose="020B0604030504040204" pitchFamily="50" charset="-128"/>
              </a:rPr>
              <a:t>コスト、引継ぎ時期等の調整</a:t>
            </a:r>
            <a:endParaRPr lang="en-US" altLang="ja-JP" sz="110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113" name="矢印: 五方向 112">
            <a:extLst>
              <a:ext uri="{FF2B5EF4-FFF2-40B4-BE49-F238E27FC236}">
                <a16:creationId xmlns:a16="http://schemas.microsoft.com/office/drawing/2014/main" id="{007C9DFF-4700-5CC5-1A84-53EDB66A5B53}"/>
              </a:ext>
            </a:extLst>
          </p:cNvPr>
          <p:cNvSpPr/>
          <p:nvPr/>
        </p:nvSpPr>
        <p:spPr>
          <a:xfrm>
            <a:off x="8055399" y="3244974"/>
            <a:ext cx="1712546" cy="855693"/>
          </a:xfrm>
          <a:prstGeom prst="homePlate">
            <a:avLst>
              <a:gd name="adj" fmla="val 14457"/>
            </a:avLst>
          </a:prstGeom>
          <a:gradFill flip="none" rotWithShape="1">
            <a:gsLst>
              <a:gs pos="0">
                <a:schemeClr val="bg1"/>
              </a:gs>
              <a:gs pos="51000">
                <a:schemeClr val="bg1"/>
              </a:gs>
              <a:gs pos="51000">
                <a:srgbClr val="FFE1E1"/>
              </a:gs>
              <a:gs pos="100000">
                <a:srgbClr val="FFE1E1"/>
              </a:gs>
            </a:gsLst>
            <a:lin ang="2700000" scaled="1"/>
            <a:tileRect/>
          </a:gradFill>
          <a:ln w="952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algn="ctr"/>
            <a:r>
              <a:rPr lang="ja-JP" altLang="en-US" sz="1100">
                <a:solidFill>
                  <a:srgbClr val="000000">
                    <a:lumMod val="65000"/>
                    <a:lumOff val="35000"/>
                  </a:srgbClr>
                </a:solidFill>
                <a:latin typeface="Meiryo UI" panose="020B0604030504040204" pitchFamily="50" charset="-128"/>
                <a:ea typeface="Meiryo UI" panose="020B0604030504040204" pitchFamily="50" charset="-128"/>
              </a:rPr>
              <a:t>切替</a:t>
            </a:r>
            <a:endParaRPr lang="en-US" altLang="ja-JP" sz="1100">
              <a:solidFill>
                <a:srgbClr val="000000">
                  <a:lumMod val="65000"/>
                  <a:lumOff val="35000"/>
                </a:srgbClr>
              </a:solidFill>
              <a:latin typeface="Meiryo UI" panose="020B0604030504040204" pitchFamily="50" charset="-128"/>
              <a:ea typeface="Meiryo UI" panose="020B0604030504040204" pitchFamily="50" charset="-128"/>
            </a:endParaRPr>
          </a:p>
        </p:txBody>
      </p:sp>
      <p:sp>
        <p:nvSpPr>
          <p:cNvPr id="115" name="正方形/長方形 114">
            <a:extLst>
              <a:ext uri="{FF2B5EF4-FFF2-40B4-BE49-F238E27FC236}">
                <a16:creationId xmlns:a16="http://schemas.microsoft.com/office/drawing/2014/main" id="{F6159E0C-C8DA-1018-7BC5-8A5CFE40EAED}"/>
              </a:ext>
            </a:extLst>
          </p:cNvPr>
          <p:cNvSpPr/>
          <p:nvPr/>
        </p:nvSpPr>
        <p:spPr bwMode="auto">
          <a:xfrm>
            <a:off x="7766485" y="2345686"/>
            <a:ext cx="1090320" cy="288000"/>
          </a:xfrm>
          <a:prstGeom prst="rect">
            <a:avLst/>
          </a:prstGeom>
          <a:noFill/>
          <a:ln w="19050">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fontAlgn="ctr"/>
            <a:r>
              <a:rPr lang="ja-JP" altLang="en-US" sz="1100" b="1">
                <a:solidFill>
                  <a:srgbClr val="0070C0"/>
                </a:solidFill>
                <a:latin typeface="Meiryo UI" panose="020B0604030504040204" pitchFamily="50" charset="-128"/>
                <a:ea typeface="Meiryo UI" panose="020B0604030504040204" pitchFamily="50" charset="-128"/>
              </a:rPr>
              <a:t>▼ツールリリース</a:t>
            </a:r>
            <a:endParaRPr lang="en-US" altLang="ja-JP" sz="1100">
              <a:solidFill>
                <a:srgbClr val="0070C0"/>
              </a:solidFill>
              <a:latin typeface="Meiryo UI" panose="020B0604030504040204" pitchFamily="50" charset="-128"/>
              <a:ea typeface="Meiryo UI" panose="020B0604030504040204" pitchFamily="50" charset="-128"/>
            </a:endParaRPr>
          </a:p>
        </p:txBody>
      </p:sp>
      <p:sp>
        <p:nvSpPr>
          <p:cNvPr id="116" name="吹き出し: 線 115">
            <a:extLst>
              <a:ext uri="{FF2B5EF4-FFF2-40B4-BE49-F238E27FC236}">
                <a16:creationId xmlns:a16="http://schemas.microsoft.com/office/drawing/2014/main" id="{DCBB1133-882B-0170-D77E-75F3451B9998}"/>
              </a:ext>
            </a:extLst>
          </p:cNvPr>
          <p:cNvSpPr/>
          <p:nvPr/>
        </p:nvSpPr>
        <p:spPr>
          <a:xfrm>
            <a:off x="8856805" y="2375654"/>
            <a:ext cx="2224834" cy="752924"/>
          </a:xfrm>
          <a:prstGeom prst="borderCallout1">
            <a:avLst>
              <a:gd name="adj1" fmla="val 55698"/>
              <a:gd name="adj2" fmla="val -5163"/>
              <a:gd name="adj3" fmla="val 32773"/>
              <a:gd name="adj4" fmla="val -21408"/>
            </a:avLst>
          </a:prstGeom>
          <a:solidFill>
            <a:srgbClr val="FFFFCC"/>
          </a:solid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r>
              <a:rPr kumimoji="0" lang="en-US" altLang="ja-JP" sz="1100" kern="0">
                <a:solidFill>
                  <a:srgbClr val="0070C0"/>
                </a:solidFill>
                <a:latin typeface="Meiryo UI" panose="020B0604030504040204" pitchFamily="50" charset="-128"/>
                <a:ea typeface="Meiryo UI" panose="020B0604030504040204" pitchFamily="50" charset="-128"/>
                <a:sym typeface="Arial"/>
              </a:rPr>
              <a:t>4</a:t>
            </a:r>
            <a:r>
              <a:rPr kumimoji="0" lang="ja-JP" altLang="en-US" sz="1100" kern="0">
                <a:solidFill>
                  <a:srgbClr val="0070C0"/>
                </a:solidFill>
                <a:latin typeface="Meiryo UI" panose="020B0604030504040204" pitchFamily="50" charset="-128"/>
                <a:ea typeface="Meiryo UI" panose="020B0604030504040204" pitchFamily="50" charset="-128"/>
                <a:sym typeface="Arial"/>
              </a:rPr>
              <a:t>月を迎える前に、最低</a:t>
            </a:r>
            <a:r>
              <a:rPr kumimoji="0" lang="en-US" altLang="ja-JP" sz="1100" kern="0">
                <a:solidFill>
                  <a:srgbClr val="0070C0"/>
                </a:solidFill>
                <a:latin typeface="Meiryo UI" panose="020B0604030504040204" pitchFamily="50" charset="-128"/>
                <a:ea typeface="Meiryo UI" panose="020B0604030504040204" pitchFamily="50" charset="-128"/>
                <a:sym typeface="Arial"/>
              </a:rPr>
              <a:t>1</a:t>
            </a:r>
            <a:r>
              <a:rPr kumimoji="0" lang="ja-JP" altLang="en-US" sz="1100" kern="0">
                <a:solidFill>
                  <a:srgbClr val="0070C0"/>
                </a:solidFill>
                <a:latin typeface="Meiryo UI" panose="020B0604030504040204" pitchFamily="50" charset="-128"/>
                <a:ea typeface="Meiryo UI" panose="020B0604030504040204" pitchFamily="50" charset="-128"/>
                <a:sym typeface="Arial"/>
              </a:rPr>
              <a:t>回は業務を回しておけるとよさそう</a:t>
            </a:r>
          </a:p>
        </p:txBody>
      </p:sp>
      <p:sp>
        <p:nvSpPr>
          <p:cNvPr id="117" name="矢印: 五方向 116">
            <a:extLst>
              <a:ext uri="{FF2B5EF4-FFF2-40B4-BE49-F238E27FC236}">
                <a16:creationId xmlns:a16="http://schemas.microsoft.com/office/drawing/2014/main" id="{26B7E8E4-29F9-BEB5-BC9D-BDCC23A5B181}"/>
              </a:ext>
            </a:extLst>
          </p:cNvPr>
          <p:cNvSpPr/>
          <p:nvPr/>
        </p:nvSpPr>
        <p:spPr>
          <a:xfrm>
            <a:off x="2931540" y="5419693"/>
            <a:ext cx="6174175" cy="779268"/>
          </a:xfrm>
          <a:prstGeom prst="homePlate">
            <a:avLst>
              <a:gd name="adj" fmla="val 14457"/>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a:solidFill>
                  <a:srgbClr val="000000">
                    <a:lumMod val="65000"/>
                    <a:lumOff val="35000"/>
                  </a:srgbClr>
                </a:solidFill>
                <a:latin typeface="Meiryo UI" panose="020B0604030504040204" pitchFamily="50" charset="-128"/>
                <a:ea typeface="Meiryo UI" panose="020B0604030504040204" pitchFamily="50" charset="-128"/>
              </a:rPr>
              <a:t>検討中</a:t>
            </a:r>
            <a:endParaRPr kumimoji="1" lang="en-US" altLang="ja-JP" sz="110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endParaRPr>
          </a:p>
        </p:txBody>
      </p:sp>
      <p:sp>
        <p:nvSpPr>
          <p:cNvPr id="121" name="矢印: 五方向 120">
            <a:extLst>
              <a:ext uri="{FF2B5EF4-FFF2-40B4-BE49-F238E27FC236}">
                <a16:creationId xmlns:a16="http://schemas.microsoft.com/office/drawing/2014/main" id="{71C19AED-4039-04F2-C635-E640BE4ED489}"/>
              </a:ext>
            </a:extLst>
          </p:cNvPr>
          <p:cNvSpPr/>
          <p:nvPr/>
        </p:nvSpPr>
        <p:spPr>
          <a:xfrm>
            <a:off x="3358492" y="4762099"/>
            <a:ext cx="2220659" cy="363230"/>
          </a:xfrm>
          <a:prstGeom prst="homePlate">
            <a:avLst>
              <a:gd name="adj" fmla="val 31428"/>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a:solidFill>
                  <a:srgbClr val="000000">
                    <a:lumMod val="65000"/>
                    <a:lumOff val="35000"/>
                  </a:srgbClr>
                </a:solidFill>
                <a:latin typeface="Meiryo UI" panose="020B0604030504040204" pitchFamily="50" charset="-128"/>
                <a:ea typeface="Meiryo UI" panose="020B0604030504040204" pitchFamily="50" charset="-128"/>
              </a:rPr>
              <a:t>ツール理解、</a:t>
            </a:r>
            <a:r>
              <a:rPr kumimoji="1" lang="ja-JP" altLang="en-US" sz="110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rPr>
              <a:t>運用設計</a:t>
            </a:r>
            <a:endParaRPr kumimoji="1" lang="en-US" altLang="ja-JP" sz="1100" b="0" i="0" u="none" strike="noStrike" kern="1200" cap="none" spc="0" normalizeH="0" baseline="0" noProof="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mn-cs"/>
            </a:endParaRPr>
          </a:p>
        </p:txBody>
      </p:sp>
      <p:sp>
        <p:nvSpPr>
          <p:cNvPr id="120" name="正方形/長方形 119">
            <a:extLst>
              <a:ext uri="{FF2B5EF4-FFF2-40B4-BE49-F238E27FC236}">
                <a16:creationId xmlns:a16="http://schemas.microsoft.com/office/drawing/2014/main" id="{84567AB7-7EAF-0D5A-6BE7-F6BE9F36DB14}"/>
              </a:ext>
            </a:extLst>
          </p:cNvPr>
          <p:cNvSpPr/>
          <p:nvPr/>
        </p:nvSpPr>
        <p:spPr>
          <a:xfrm>
            <a:off x="2146208" y="4236563"/>
            <a:ext cx="9607427" cy="2056936"/>
          </a:xfrm>
          <a:prstGeom prst="rect">
            <a:avLst/>
          </a:prstGeom>
          <a:solidFill>
            <a:schemeClr val="bg1">
              <a:lumMod val="75000"/>
              <a:alpha val="62000"/>
            </a:scheme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a:solidFill>
                  <a:schemeClr val="tx1">
                    <a:lumMod val="50000"/>
                    <a:lumOff val="50000"/>
                  </a:schemeClr>
                </a:solidFill>
                <a:latin typeface="Meiryo UI" panose="020B0604030504040204" pitchFamily="50" charset="-128"/>
                <a:ea typeface="Meiryo UI" panose="020B0604030504040204" pitchFamily="50" charset="-128"/>
              </a:rPr>
              <a:t>別途すり合わせ</a:t>
            </a:r>
          </a:p>
        </p:txBody>
      </p:sp>
    </p:spTree>
    <p:extLst>
      <p:ext uri="{BB962C8B-B14F-4D97-AF65-F5344CB8AC3E}">
        <p14:creationId xmlns:p14="http://schemas.microsoft.com/office/powerpoint/2010/main" val="2656226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CF6A0-D194-DF29-1107-B0F679F316F7}"/>
            </a:ext>
          </a:extLst>
        </p:cNvPr>
        <p:cNvGrpSpPr/>
        <p:nvPr/>
      </p:nvGrpSpPr>
      <p:grpSpPr>
        <a:xfrm>
          <a:off x="0" y="0"/>
          <a:ext cx="0" cy="0"/>
          <a:chOff x="0" y="0"/>
          <a:chExt cx="0" cy="0"/>
        </a:xfrm>
      </p:grpSpPr>
      <p:pic>
        <p:nvPicPr>
          <p:cNvPr id="14" name="図 13">
            <a:extLst>
              <a:ext uri="{FF2B5EF4-FFF2-40B4-BE49-F238E27FC236}">
                <a16:creationId xmlns:a16="http://schemas.microsoft.com/office/drawing/2014/main" id="{3089AEA3-80EA-8B90-D8C7-07D5C9BEC340}"/>
              </a:ext>
            </a:extLst>
          </p:cNvPr>
          <p:cNvPicPr>
            <a:picLocks noChangeAspect="1"/>
          </p:cNvPicPr>
          <p:nvPr/>
        </p:nvPicPr>
        <p:blipFill>
          <a:blip r:embed="rId2"/>
          <a:stretch>
            <a:fillRect/>
          </a:stretch>
        </p:blipFill>
        <p:spPr>
          <a:xfrm>
            <a:off x="72119" y="2414098"/>
            <a:ext cx="5119007" cy="1228994"/>
          </a:xfrm>
          <a:prstGeom prst="rect">
            <a:avLst/>
          </a:prstGeom>
        </p:spPr>
      </p:pic>
      <p:sp>
        <p:nvSpPr>
          <p:cNvPr id="2" name="タイトル 1">
            <a:extLst>
              <a:ext uri="{FF2B5EF4-FFF2-40B4-BE49-F238E27FC236}">
                <a16:creationId xmlns:a16="http://schemas.microsoft.com/office/drawing/2014/main" id="{EDD84BA7-E3E3-7E94-4E31-0EEE88A017D9}"/>
              </a:ext>
            </a:extLst>
          </p:cNvPr>
          <p:cNvSpPr>
            <a:spLocks noGrp="1"/>
          </p:cNvSpPr>
          <p:nvPr>
            <p:ph type="title"/>
          </p:nvPr>
        </p:nvSpPr>
        <p:spPr/>
        <p:txBody>
          <a:bodyPr anchor="ctr"/>
          <a:lstStyle/>
          <a:p>
            <a:r>
              <a:rPr kumimoji="1" lang="en-US" altLang="ja-JP" dirty="0">
                <a:latin typeface="Meiryo UI" panose="020B0604030504040204" pitchFamily="50" charset="-128"/>
                <a:ea typeface="Meiryo UI" panose="020B0604030504040204" pitchFamily="50" charset="-128"/>
              </a:rPr>
              <a:t>n8n</a:t>
            </a:r>
            <a:r>
              <a:rPr lang="ja-JP" altLang="en-US" dirty="0">
                <a:latin typeface="Meiryo UI" panose="020B0604030504040204" pitchFamily="50" charset="-128"/>
                <a:ea typeface="Meiryo UI" panose="020B0604030504040204" pitchFamily="50" charset="-128"/>
              </a:rPr>
              <a:t>による</a:t>
            </a:r>
            <a:r>
              <a:rPr lang="en-US" altLang="ja-JP" dirty="0">
                <a:latin typeface="Meiryo UI" panose="020B0604030504040204" pitchFamily="50" charset="-128"/>
                <a:ea typeface="Meiryo UI" panose="020B0604030504040204" pitchFamily="50" charset="-128"/>
              </a:rPr>
              <a:t>Concur</a:t>
            </a:r>
            <a:r>
              <a:rPr lang="ja-JP" altLang="en-US" dirty="0">
                <a:latin typeface="Meiryo UI" panose="020B0604030504040204" pitchFamily="50" charset="-128"/>
                <a:ea typeface="Meiryo UI" panose="020B0604030504040204" pitchFamily="50" charset="-128"/>
              </a:rPr>
              <a:t>の処理</a:t>
            </a:r>
            <a:r>
              <a:rPr kumimoji="1" lang="ja-JP" altLang="en-US" dirty="0">
                <a:latin typeface="Meiryo UI" panose="020B0604030504040204" pitchFamily="50" charset="-128"/>
                <a:ea typeface="Meiryo UI" panose="020B0604030504040204" pitchFamily="50" charset="-128"/>
              </a:rPr>
              <a:t>について</a:t>
            </a:r>
          </a:p>
        </p:txBody>
      </p:sp>
      <p:sp>
        <p:nvSpPr>
          <p:cNvPr id="4" name="フッター プレースホルダー 3">
            <a:extLst>
              <a:ext uri="{FF2B5EF4-FFF2-40B4-BE49-F238E27FC236}">
                <a16:creationId xmlns:a16="http://schemas.microsoft.com/office/drawing/2014/main" id="{CB439900-138F-3F61-B2EC-082E5143BF41}"/>
              </a:ext>
            </a:extLst>
          </p:cNvPr>
          <p:cNvSpPr>
            <a:spLocks noGrp="1"/>
          </p:cNvSpPr>
          <p:nvPr>
            <p:ph type="ftr" sz="quarter" idx="15"/>
          </p:nvPr>
        </p:nvSpPr>
        <p:spPr>
          <a:xfrm>
            <a:off x="4038600" y="635635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470254B2-CA72-F748-8BD4-622C95A242E9}"/>
              </a:ext>
            </a:extLst>
          </p:cNvPr>
          <p:cNvSpPr/>
          <p:nvPr/>
        </p:nvSpPr>
        <p:spPr>
          <a:xfrm>
            <a:off x="331822" y="631963"/>
            <a:ext cx="11860177"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ja-JP" altLang="en-US" dirty="0">
                <a:solidFill>
                  <a:schemeClr val="bg2">
                    <a:lumMod val="50000"/>
                  </a:schemeClr>
                </a:solidFill>
                <a:latin typeface="Meiryo UI" panose="020B0604030504040204" pitchFamily="50" charset="-128"/>
                <a:ea typeface="Meiryo UI" panose="020B0604030504040204" pitchFamily="50" charset="-128"/>
              </a:rPr>
              <a:t>以下の</a:t>
            </a:r>
            <a:endParaRPr lang="en-US" altLang="ja-JP" dirty="0">
              <a:solidFill>
                <a:schemeClr val="bg2">
                  <a:lumMod val="50000"/>
                </a:schemeClr>
              </a:solidFill>
              <a:latin typeface="Meiryo UI" panose="020B0604030504040204" pitchFamily="50" charset="-128"/>
              <a:ea typeface="Meiryo UI" panose="020B0604030504040204" pitchFamily="50" charset="-128"/>
            </a:endParaRPr>
          </a:p>
          <a:p>
            <a:pPr lvl="0" defTabSz="628650" fontAlgn="base">
              <a:spcBef>
                <a:spcPct val="0"/>
              </a:spcBef>
              <a:spcAft>
                <a:spcPct val="0"/>
              </a:spcAft>
              <a:tabLst>
                <a:tab pos="628650" algn="l"/>
              </a:tabLst>
              <a:defRPr/>
            </a:pPr>
            <a:r>
              <a:rPr lang="ja-JP" altLang="en-US" dirty="0">
                <a:solidFill>
                  <a:schemeClr val="bg2">
                    <a:lumMod val="50000"/>
                  </a:schemeClr>
                </a:solidFill>
                <a:latin typeface="Meiryo UI" panose="020B0604030504040204" pitchFamily="50" charset="-128"/>
                <a:ea typeface="Meiryo UI" panose="020B0604030504040204" pitchFamily="50" charset="-128"/>
              </a:rPr>
              <a:t>単件処理：</a:t>
            </a:r>
            <a:endParaRPr lang="en-US" altLang="ja-JP" dirty="0">
              <a:solidFill>
                <a:schemeClr val="bg2">
                  <a:lumMod val="50000"/>
                </a:schemeClr>
              </a:solidFill>
              <a:latin typeface="Meiryo UI" panose="020B0604030504040204" pitchFamily="50" charset="-128"/>
              <a:ea typeface="Meiryo UI" panose="020B0604030504040204" pitchFamily="50" charset="-128"/>
            </a:endParaRPr>
          </a:p>
          <a:p>
            <a:pPr lvl="0" defTabSz="714375" fontAlgn="base">
              <a:spcBef>
                <a:spcPct val="0"/>
              </a:spcBef>
              <a:spcAft>
                <a:spcPct val="0"/>
              </a:spcAft>
              <a:tabLst>
                <a:tab pos="628650" algn="l"/>
              </a:tabLst>
              <a:defRPr/>
            </a:pPr>
            <a:r>
              <a:rPr lang="ja-JP" altLang="en-US" dirty="0">
                <a:solidFill>
                  <a:schemeClr val="bg2">
                    <a:lumMod val="50000"/>
                  </a:schemeClr>
                </a:solidFill>
                <a:latin typeface="Meiryo UI" panose="020B0604030504040204" pitchFamily="50" charset="-128"/>
                <a:ea typeface="Meiryo UI" panose="020B0604030504040204" pitchFamily="50" charset="-128"/>
              </a:rPr>
              <a:t>並列処理：大規模処理</a:t>
            </a:r>
            <a:endParaRPr lang="en-US" altLang="ja-JP" dirty="0">
              <a:solidFill>
                <a:schemeClr val="bg2">
                  <a:lumMod val="50000"/>
                </a:schemeClr>
              </a:solidFill>
              <a:latin typeface="Meiryo UI" panose="020B0604030504040204" pitchFamily="50" charset="-128"/>
              <a:ea typeface="Meiryo UI" panose="020B0604030504040204" pitchFamily="50" charset="-128"/>
            </a:endParaRPr>
          </a:p>
        </p:txBody>
      </p:sp>
      <p:grpSp>
        <p:nvGrpSpPr>
          <p:cNvPr id="22" name="グループ化 21">
            <a:extLst>
              <a:ext uri="{FF2B5EF4-FFF2-40B4-BE49-F238E27FC236}">
                <a16:creationId xmlns:a16="http://schemas.microsoft.com/office/drawing/2014/main" id="{5D3D62C8-A764-44FC-4A90-5C01C39F0744}"/>
              </a:ext>
            </a:extLst>
          </p:cNvPr>
          <p:cNvGrpSpPr/>
          <p:nvPr/>
        </p:nvGrpSpPr>
        <p:grpSpPr>
          <a:xfrm>
            <a:off x="72118" y="1986839"/>
            <a:ext cx="5119008" cy="307777"/>
            <a:chOff x="1690007" y="2022863"/>
            <a:chExt cx="3020786" cy="307777"/>
          </a:xfrm>
        </p:grpSpPr>
        <p:sp>
          <p:nvSpPr>
            <p:cNvPr id="23" name="テキスト ボックス 22">
              <a:extLst>
                <a:ext uri="{FF2B5EF4-FFF2-40B4-BE49-F238E27FC236}">
                  <a16:creationId xmlns:a16="http://schemas.microsoft.com/office/drawing/2014/main" id="{82472739-49F7-95F0-AAC2-838D6A69E739}"/>
                </a:ext>
              </a:extLst>
            </p:cNvPr>
            <p:cNvSpPr txBox="1"/>
            <p:nvPr/>
          </p:nvSpPr>
          <p:spPr bwMode="auto">
            <a:xfrm>
              <a:off x="1690007" y="2022863"/>
              <a:ext cx="3020786" cy="307777"/>
            </a:xfrm>
            <a:prstGeom prst="rect">
              <a:avLst/>
            </a:prstGeom>
            <a:noFill/>
            <a:ln w="9525">
              <a:noFill/>
              <a:miter lim="800000"/>
              <a:headEnd/>
              <a:tailEnd/>
            </a:ln>
          </p:spPr>
          <p:txBody>
            <a:bodyPr wrap="square" rtlCol="0" anchor="ctr">
              <a:spAutoFit/>
            </a:bodyPr>
            <a:lstStyle/>
            <a:p>
              <a:pPr marR="0" lvl="0" indent="0" algn="ctr" fontAlgn="base">
                <a:lnSpc>
                  <a:spcPct val="100000"/>
                </a:lnSpc>
                <a:spcBef>
                  <a:spcPct val="0"/>
                </a:spcBef>
                <a:spcAft>
                  <a:spcPct val="0"/>
                </a:spcAft>
                <a:buClrTx/>
                <a:buSzTx/>
                <a:buFontTx/>
                <a:buNone/>
                <a:tabLst/>
                <a:defRPr/>
              </a:pPr>
              <a:r>
                <a:rPr lang="ja-JP" altLang="en-US" sz="1400" b="1" dirty="0">
                  <a:solidFill>
                    <a:schemeClr val="bg2">
                      <a:lumMod val="50000"/>
                    </a:schemeClr>
                  </a:solidFill>
                  <a:latin typeface="Meiryo UI" panose="020B0604030504040204" pitchFamily="50" charset="-128"/>
                  <a:ea typeface="Meiryo UI" panose="020B0604030504040204" pitchFamily="50" charset="-128"/>
                </a:rPr>
                <a:t>スプレッドシート</a:t>
              </a:r>
            </a:p>
          </p:txBody>
        </p:sp>
        <p:cxnSp>
          <p:nvCxnSpPr>
            <p:cNvPr id="42" name="直線コネクタ 41">
              <a:extLst>
                <a:ext uri="{FF2B5EF4-FFF2-40B4-BE49-F238E27FC236}">
                  <a16:creationId xmlns:a16="http://schemas.microsoft.com/office/drawing/2014/main" id="{45FE675A-DA7E-D163-4B01-44B51EBAA83B}"/>
                </a:ext>
              </a:extLst>
            </p:cNvPr>
            <p:cNvCxnSpPr>
              <a:cxnSpLocks/>
            </p:cNvCxnSpPr>
            <p:nvPr/>
          </p:nvCxnSpPr>
          <p:spPr>
            <a:xfrm>
              <a:off x="1690007" y="2330640"/>
              <a:ext cx="30207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 name="図 4">
            <a:extLst>
              <a:ext uri="{FF2B5EF4-FFF2-40B4-BE49-F238E27FC236}">
                <a16:creationId xmlns:a16="http://schemas.microsoft.com/office/drawing/2014/main" id="{811B14E6-66D8-8EAF-1397-26C7DCF5706C}"/>
              </a:ext>
            </a:extLst>
          </p:cNvPr>
          <p:cNvPicPr>
            <a:picLocks noChangeAspect="1"/>
          </p:cNvPicPr>
          <p:nvPr/>
        </p:nvPicPr>
        <p:blipFill>
          <a:blip r:embed="rId3"/>
          <a:stretch>
            <a:fillRect/>
          </a:stretch>
        </p:blipFill>
        <p:spPr>
          <a:xfrm>
            <a:off x="7381055" y="2385557"/>
            <a:ext cx="4517031" cy="1039576"/>
          </a:xfrm>
          <a:prstGeom prst="rect">
            <a:avLst/>
          </a:prstGeom>
          <a:solidFill>
            <a:schemeClr val="bg1"/>
          </a:solidFill>
          <a:ln w="6350">
            <a:solidFill>
              <a:schemeClr val="bg1">
                <a:lumMod val="50000"/>
              </a:schemeClr>
            </a:solidFill>
          </a:ln>
        </p:spPr>
      </p:pic>
      <p:grpSp>
        <p:nvGrpSpPr>
          <p:cNvPr id="6" name="グループ化 5">
            <a:extLst>
              <a:ext uri="{FF2B5EF4-FFF2-40B4-BE49-F238E27FC236}">
                <a16:creationId xmlns:a16="http://schemas.microsoft.com/office/drawing/2014/main" id="{4AB9776C-8101-7F0A-1804-05D73409663D}"/>
              </a:ext>
            </a:extLst>
          </p:cNvPr>
          <p:cNvGrpSpPr/>
          <p:nvPr/>
        </p:nvGrpSpPr>
        <p:grpSpPr>
          <a:xfrm>
            <a:off x="7381055" y="1986839"/>
            <a:ext cx="4517032" cy="307777"/>
            <a:chOff x="1690007" y="2022863"/>
            <a:chExt cx="3020786" cy="307777"/>
          </a:xfrm>
        </p:grpSpPr>
        <p:sp>
          <p:nvSpPr>
            <p:cNvPr id="7" name="テキスト ボックス 6">
              <a:extLst>
                <a:ext uri="{FF2B5EF4-FFF2-40B4-BE49-F238E27FC236}">
                  <a16:creationId xmlns:a16="http://schemas.microsoft.com/office/drawing/2014/main" id="{03BB07CA-BA5C-B5F0-4850-36680A7CFFD8}"/>
                </a:ext>
              </a:extLst>
            </p:cNvPr>
            <p:cNvSpPr txBox="1"/>
            <p:nvPr/>
          </p:nvSpPr>
          <p:spPr bwMode="auto">
            <a:xfrm>
              <a:off x="1690007" y="2022863"/>
              <a:ext cx="3020786" cy="307777"/>
            </a:xfrm>
            <a:prstGeom prst="rect">
              <a:avLst/>
            </a:prstGeom>
            <a:noFill/>
            <a:ln w="9525">
              <a:noFill/>
              <a:miter lim="800000"/>
              <a:headEnd/>
              <a:tailEnd/>
            </a:ln>
          </p:spPr>
          <p:txBody>
            <a:bodyPr wrap="square" rtlCol="0" anchor="ctr">
              <a:spAutoFit/>
            </a:bodyPr>
            <a:lstStyle/>
            <a:p>
              <a:pPr marR="0" lvl="0" indent="0" algn="ctr" fontAlgn="base">
                <a:lnSpc>
                  <a:spcPct val="100000"/>
                </a:lnSpc>
                <a:spcBef>
                  <a:spcPct val="0"/>
                </a:spcBef>
                <a:spcAft>
                  <a:spcPct val="0"/>
                </a:spcAft>
                <a:buClrTx/>
                <a:buSzTx/>
                <a:buFontTx/>
                <a:buNone/>
                <a:tabLst/>
                <a:defRPr/>
              </a:pPr>
              <a:r>
                <a:rPr lang="en-US" altLang="ja-JP" sz="1400" b="1">
                  <a:solidFill>
                    <a:schemeClr val="bg2">
                      <a:lumMod val="50000"/>
                    </a:schemeClr>
                  </a:solidFill>
                  <a:latin typeface="Meiryo UI" panose="020B0604030504040204" pitchFamily="50" charset="-128"/>
                  <a:ea typeface="Meiryo UI" panose="020B0604030504040204" pitchFamily="50" charset="-128"/>
                </a:rPr>
                <a:t>n8n</a:t>
              </a:r>
              <a:r>
                <a:rPr lang="ja-JP" altLang="en-US" sz="1400" b="1">
                  <a:solidFill>
                    <a:schemeClr val="bg2">
                      <a:lumMod val="50000"/>
                    </a:schemeClr>
                  </a:solidFill>
                  <a:latin typeface="Meiryo UI" panose="020B0604030504040204" pitchFamily="50" charset="-128"/>
                  <a:ea typeface="Meiryo UI" panose="020B0604030504040204" pitchFamily="50" charset="-128"/>
                </a:rPr>
                <a:t>（バックエンドの</a:t>
              </a:r>
              <a:r>
                <a:rPr lang="en-US" altLang="ja-JP" sz="1400" b="1" err="1">
                  <a:solidFill>
                    <a:schemeClr val="bg2">
                      <a:lumMod val="50000"/>
                    </a:schemeClr>
                  </a:solidFill>
                  <a:latin typeface="Meiryo UI" panose="020B0604030504040204" pitchFamily="50" charset="-128"/>
                  <a:ea typeface="Meiryo UI" panose="020B0604030504040204" pitchFamily="50" charset="-128"/>
                </a:rPr>
                <a:t>ConcurInvoice</a:t>
              </a:r>
              <a:r>
                <a:rPr lang="ja-JP" altLang="en-US" sz="1400" b="1">
                  <a:solidFill>
                    <a:schemeClr val="bg2">
                      <a:lumMod val="50000"/>
                    </a:schemeClr>
                  </a:solidFill>
                  <a:latin typeface="Meiryo UI" panose="020B0604030504040204" pitchFamily="50" charset="-128"/>
                  <a:ea typeface="Meiryo UI" panose="020B0604030504040204" pitchFamily="50" charset="-128"/>
                </a:rPr>
                <a:t>の</a:t>
              </a:r>
              <a:r>
                <a:rPr lang="en-US" altLang="ja-JP" sz="1400" b="1">
                  <a:solidFill>
                    <a:schemeClr val="bg2">
                      <a:lumMod val="50000"/>
                    </a:schemeClr>
                  </a:solidFill>
                  <a:latin typeface="Meiryo UI" panose="020B0604030504040204" pitchFamily="50" charset="-128"/>
                  <a:ea typeface="Meiryo UI" panose="020B0604030504040204" pitchFamily="50" charset="-128"/>
                </a:rPr>
                <a:t>API</a:t>
              </a:r>
              <a:r>
                <a:rPr lang="ja-JP" altLang="en-US" sz="1400" b="1">
                  <a:solidFill>
                    <a:schemeClr val="bg2">
                      <a:lumMod val="50000"/>
                    </a:schemeClr>
                  </a:solidFill>
                  <a:latin typeface="Meiryo UI" panose="020B0604030504040204" pitchFamily="50" charset="-128"/>
                  <a:ea typeface="Meiryo UI" panose="020B0604030504040204" pitchFamily="50" charset="-128"/>
                </a:rPr>
                <a:t>処理）</a:t>
              </a:r>
            </a:p>
          </p:txBody>
        </p:sp>
        <p:cxnSp>
          <p:nvCxnSpPr>
            <p:cNvPr id="8" name="直線コネクタ 7">
              <a:extLst>
                <a:ext uri="{FF2B5EF4-FFF2-40B4-BE49-F238E27FC236}">
                  <a16:creationId xmlns:a16="http://schemas.microsoft.com/office/drawing/2014/main" id="{A75E74AE-507B-321E-64C9-055917F060E2}"/>
                </a:ext>
              </a:extLst>
            </p:cNvPr>
            <p:cNvCxnSpPr>
              <a:cxnSpLocks/>
            </p:cNvCxnSpPr>
            <p:nvPr/>
          </p:nvCxnSpPr>
          <p:spPr>
            <a:xfrm>
              <a:off x="1690007" y="2330640"/>
              <a:ext cx="30207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直線矢印コネクタ 60">
            <a:extLst>
              <a:ext uri="{FF2B5EF4-FFF2-40B4-BE49-F238E27FC236}">
                <a16:creationId xmlns:a16="http://schemas.microsoft.com/office/drawing/2014/main" id="{61187170-5BA6-3CF7-CD14-D58D86F79A71}"/>
              </a:ext>
            </a:extLst>
          </p:cNvPr>
          <p:cNvCxnSpPr>
            <a:cxnSpLocks/>
          </p:cNvCxnSpPr>
          <p:nvPr/>
        </p:nvCxnSpPr>
        <p:spPr>
          <a:xfrm rot="10800000">
            <a:off x="7868330" y="4629661"/>
            <a:ext cx="3542480" cy="248746"/>
          </a:xfrm>
          <a:prstGeom prst="bentConnector3">
            <a:avLst>
              <a:gd name="adj1" fmla="val 50000"/>
            </a:avLst>
          </a:prstGeom>
          <a:solidFill>
            <a:srgbClr val="FFFFCC"/>
          </a:solidFill>
          <a:ln w="15875" cap="flat" cmpd="sng" algn="ctr">
            <a:solidFill>
              <a:srgbClr val="0070C0"/>
            </a:solidFill>
            <a:prstDash val="solid"/>
            <a:miter lim="800000"/>
            <a:headEnd type="triangle"/>
            <a:tailEnd type="none"/>
          </a:ln>
          <a:effectLst>
            <a:outerShdw blurRad="50800" dist="38100" dir="2700000" algn="tl" rotWithShape="0">
              <a:prstClr val="black">
                <a:alpha val="40000"/>
              </a:prstClr>
            </a:outerShdw>
          </a:effectLst>
        </p:spPr>
      </p:cxnSp>
      <p:sp>
        <p:nvSpPr>
          <p:cNvPr id="13" name="正方形/長方形 12">
            <a:extLst>
              <a:ext uri="{FF2B5EF4-FFF2-40B4-BE49-F238E27FC236}">
                <a16:creationId xmlns:a16="http://schemas.microsoft.com/office/drawing/2014/main" id="{74E5015E-C3C1-05E2-F8BD-759D0257F85C}"/>
              </a:ext>
            </a:extLst>
          </p:cNvPr>
          <p:cNvSpPr/>
          <p:nvPr/>
        </p:nvSpPr>
        <p:spPr>
          <a:xfrm>
            <a:off x="9886136" y="4305472"/>
            <a:ext cx="1200947" cy="318426"/>
          </a:xfrm>
          <a:prstGeom prst="rect">
            <a:avLst/>
          </a:prstGeom>
          <a:no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endParaRPr kumimoji="0" lang="ja-JP" altLang="en-US" sz="1100" kern="0">
              <a:solidFill>
                <a:srgbClr val="0070C0"/>
              </a:solidFill>
              <a:latin typeface="Meiryo UI" panose="020B0604030504040204" pitchFamily="50" charset="-128"/>
              <a:ea typeface="Meiryo UI" panose="020B0604030504040204" pitchFamily="50" charset="-128"/>
              <a:sym typeface="Arial"/>
            </a:endParaRPr>
          </a:p>
        </p:txBody>
      </p:sp>
      <p:sp>
        <p:nvSpPr>
          <p:cNvPr id="18" name="正方形/長方形 17">
            <a:extLst>
              <a:ext uri="{FF2B5EF4-FFF2-40B4-BE49-F238E27FC236}">
                <a16:creationId xmlns:a16="http://schemas.microsoft.com/office/drawing/2014/main" id="{83218C81-5D30-48F3-8D3E-EE7D626D20A5}"/>
              </a:ext>
            </a:extLst>
          </p:cNvPr>
          <p:cNvSpPr/>
          <p:nvPr/>
        </p:nvSpPr>
        <p:spPr>
          <a:xfrm>
            <a:off x="6334124" y="981738"/>
            <a:ext cx="5429251" cy="952689"/>
          </a:xfrm>
          <a:prstGeom prst="rect">
            <a:avLst/>
          </a:prstGeom>
          <a:no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endParaRPr kumimoji="0" lang="ja-JP" altLang="en-US" sz="1100" kern="0">
              <a:solidFill>
                <a:srgbClr val="0070C0"/>
              </a:solidFill>
              <a:latin typeface="Meiryo UI" panose="020B0604030504040204" pitchFamily="50" charset="-128"/>
              <a:ea typeface="Meiryo UI" panose="020B0604030504040204" pitchFamily="50" charset="-128"/>
              <a:sym typeface="Arial"/>
            </a:endParaRPr>
          </a:p>
        </p:txBody>
      </p:sp>
      <p:sp>
        <p:nvSpPr>
          <p:cNvPr id="20" name="正方形/長方形 19">
            <a:extLst>
              <a:ext uri="{FF2B5EF4-FFF2-40B4-BE49-F238E27FC236}">
                <a16:creationId xmlns:a16="http://schemas.microsoft.com/office/drawing/2014/main" id="{2B4191DA-8D71-819E-BEE6-CFF58EEC3A8A}"/>
              </a:ext>
            </a:extLst>
          </p:cNvPr>
          <p:cNvSpPr/>
          <p:nvPr/>
        </p:nvSpPr>
        <p:spPr>
          <a:xfrm>
            <a:off x="9554372" y="2841050"/>
            <a:ext cx="1864477" cy="578320"/>
          </a:xfrm>
          <a:prstGeom prst="rect">
            <a:avLst/>
          </a:prstGeom>
          <a:no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endParaRPr kumimoji="0" lang="ja-JP" altLang="en-US" sz="1100" kern="0">
              <a:solidFill>
                <a:srgbClr val="0070C0"/>
              </a:solidFill>
              <a:latin typeface="Meiryo UI" panose="020B0604030504040204" pitchFamily="50" charset="-128"/>
              <a:ea typeface="Meiryo UI" panose="020B0604030504040204" pitchFamily="50" charset="-128"/>
              <a:sym typeface="Arial"/>
            </a:endParaRPr>
          </a:p>
        </p:txBody>
      </p:sp>
      <p:sp>
        <p:nvSpPr>
          <p:cNvPr id="21" name="正方形/長方形 20">
            <a:extLst>
              <a:ext uri="{FF2B5EF4-FFF2-40B4-BE49-F238E27FC236}">
                <a16:creationId xmlns:a16="http://schemas.microsoft.com/office/drawing/2014/main" id="{F74FFD38-0676-C9B2-E7F0-5EC7038037DD}"/>
              </a:ext>
            </a:extLst>
          </p:cNvPr>
          <p:cNvSpPr/>
          <p:nvPr/>
        </p:nvSpPr>
        <p:spPr>
          <a:xfrm>
            <a:off x="10965847" y="2393171"/>
            <a:ext cx="932239" cy="422641"/>
          </a:xfrm>
          <a:prstGeom prst="rect">
            <a:avLst/>
          </a:prstGeom>
          <a:no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endParaRPr kumimoji="0" lang="ja-JP" altLang="en-US" sz="1100" kern="0">
              <a:solidFill>
                <a:srgbClr val="0070C0"/>
              </a:solidFill>
              <a:latin typeface="Meiryo UI" panose="020B0604030504040204" pitchFamily="50" charset="-128"/>
              <a:ea typeface="Meiryo UI" panose="020B0604030504040204" pitchFamily="50" charset="-128"/>
              <a:sym typeface="Arial"/>
            </a:endParaRPr>
          </a:p>
        </p:txBody>
      </p:sp>
      <p:sp>
        <p:nvSpPr>
          <p:cNvPr id="24" name="吹き出し: 線 23">
            <a:extLst>
              <a:ext uri="{FF2B5EF4-FFF2-40B4-BE49-F238E27FC236}">
                <a16:creationId xmlns:a16="http://schemas.microsoft.com/office/drawing/2014/main" id="{6B2FDF6A-AA7B-309A-FCBB-6781E7177C2B}"/>
              </a:ext>
            </a:extLst>
          </p:cNvPr>
          <p:cNvSpPr/>
          <p:nvPr/>
        </p:nvSpPr>
        <p:spPr>
          <a:xfrm>
            <a:off x="7266799" y="3507545"/>
            <a:ext cx="1526681" cy="511975"/>
          </a:xfrm>
          <a:prstGeom prst="borderCallout1">
            <a:avLst>
              <a:gd name="adj1" fmla="val 52721"/>
              <a:gd name="adj2" fmla="val 103146"/>
              <a:gd name="adj3" fmla="val -18203"/>
              <a:gd name="adj4" fmla="val 117674"/>
            </a:avLst>
          </a:prstGeom>
          <a:solidFill>
            <a:srgbClr val="FFFFCC"/>
          </a:solid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r>
              <a:rPr kumimoji="0" lang="en-US" altLang="ja-JP" sz="1100" kern="0">
                <a:solidFill>
                  <a:srgbClr val="0070C0"/>
                </a:solidFill>
                <a:latin typeface="Meiryo UI" panose="020B0604030504040204" pitchFamily="50" charset="-128"/>
                <a:ea typeface="Meiryo UI" panose="020B0604030504040204" pitchFamily="50" charset="-128"/>
                <a:sym typeface="Arial"/>
              </a:rPr>
              <a:t>Concur</a:t>
            </a:r>
            <a:r>
              <a:rPr kumimoji="0" lang="ja-JP" altLang="en-US" sz="1100" kern="0">
                <a:solidFill>
                  <a:srgbClr val="0070C0"/>
                </a:solidFill>
                <a:latin typeface="Meiryo UI" panose="020B0604030504040204" pitchFamily="50" charset="-128"/>
                <a:ea typeface="Meiryo UI" panose="020B0604030504040204" pitchFamily="50" charset="-128"/>
                <a:sym typeface="Arial"/>
              </a:rPr>
              <a:t>に請求書を作成</a:t>
            </a:r>
          </a:p>
        </p:txBody>
      </p:sp>
      <p:sp>
        <p:nvSpPr>
          <p:cNvPr id="25" name="吹き出し: 線 24">
            <a:extLst>
              <a:ext uri="{FF2B5EF4-FFF2-40B4-BE49-F238E27FC236}">
                <a16:creationId xmlns:a16="http://schemas.microsoft.com/office/drawing/2014/main" id="{1A1D4232-3D2E-0703-7561-381901E65354}"/>
              </a:ext>
            </a:extLst>
          </p:cNvPr>
          <p:cNvSpPr/>
          <p:nvPr/>
        </p:nvSpPr>
        <p:spPr>
          <a:xfrm>
            <a:off x="9297881" y="5628487"/>
            <a:ext cx="1864477" cy="511975"/>
          </a:xfrm>
          <a:prstGeom prst="borderCallout1">
            <a:avLst>
              <a:gd name="adj1" fmla="val 52721"/>
              <a:gd name="adj2" fmla="val 103146"/>
              <a:gd name="adj3" fmla="val 65145"/>
              <a:gd name="adj4" fmla="val 120336"/>
            </a:avLst>
          </a:prstGeom>
          <a:solidFill>
            <a:srgbClr val="FFFFCC"/>
          </a:solid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r>
              <a:rPr kumimoji="0" lang="en-US" altLang="ja-JP" sz="1100" kern="0">
                <a:solidFill>
                  <a:srgbClr val="0070C0"/>
                </a:solidFill>
                <a:latin typeface="Meiryo UI" panose="020B0604030504040204" pitchFamily="50" charset="-128"/>
                <a:ea typeface="Meiryo UI" panose="020B0604030504040204" pitchFamily="50" charset="-128"/>
                <a:sym typeface="Arial"/>
              </a:rPr>
              <a:t>Concur</a:t>
            </a:r>
            <a:r>
              <a:rPr kumimoji="0" lang="ja-JP" altLang="en-US" sz="1100" kern="0">
                <a:solidFill>
                  <a:srgbClr val="0070C0"/>
                </a:solidFill>
                <a:latin typeface="Meiryo UI" panose="020B0604030504040204" pitchFamily="50" charset="-128"/>
                <a:ea typeface="Meiryo UI" panose="020B0604030504040204" pitchFamily="50" charset="-128"/>
                <a:sym typeface="Arial"/>
              </a:rPr>
              <a:t>の請求情報を取得後、スプシに結果を転記</a:t>
            </a:r>
          </a:p>
        </p:txBody>
      </p:sp>
      <p:sp>
        <p:nvSpPr>
          <p:cNvPr id="27" name="吹き出し: 線 26">
            <a:extLst>
              <a:ext uri="{FF2B5EF4-FFF2-40B4-BE49-F238E27FC236}">
                <a16:creationId xmlns:a16="http://schemas.microsoft.com/office/drawing/2014/main" id="{73B80C13-1755-331B-BA60-C35FF9F49D30}"/>
              </a:ext>
            </a:extLst>
          </p:cNvPr>
          <p:cNvSpPr/>
          <p:nvPr/>
        </p:nvSpPr>
        <p:spPr>
          <a:xfrm>
            <a:off x="9101370" y="3507545"/>
            <a:ext cx="1864477" cy="511975"/>
          </a:xfrm>
          <a:prstGeom prst="borderCallout1">
            <a:avLst>
              <a:gd name="adj1" fmla="val 52721"/>
              <a:gd name="adj2" fmla="val 103146"/>
              <a:gd name="adj3" fmla="val -16714"/>
              <a:gd name="adj4" fmla="val 111345"/>
            </a:avLst>
          </a:prstGeom>
          <a:solidFill>
            <a:srgbClr val="FFFFCC"/>
          </a:solid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r>
              <a:rPr kumimoji="0" lang="en-US" altLang="ja-JP" sz="1100" kern="0" dirty="0">
                <a:solidFill>
                  <a:srgbClr val="0070C0"/>
                </a:solidFill>
                <a:latin typeface="Meiryo UI" panose="020B0604030504040204" pitchFamily="50" charset="-128"/>
                <a:ea typeface="Meiryo UI" panose="020B0604030504040204" pitchFamily="50" charset="-128"/>
                <a:sym typeface="Arial"/>
              </a:rPr>
              <a:t>Concur</a:t>
            </a:r>
            <a:r>
              <a:rPr kumimoji="0" lang="ja-JP" altLang="en-US" sz="1100" kern="0" dirty="0">
                <a:solidFill>
                  <a:srgbClr val="0070C0"/>
                </a:solidFill>
                <a:latin typeface="Meiryo UI" panose="020B0604030504040204" pitchFamily="50" charset="-128"/>
                <a:ea typeface="Meiryo UI" panose="020B0604030504040204" pitchFamily="50" charset="-128"/>
                <a:sym typeface="Arial"/>
              </a:rPr>
              <a:t>の請求書</a:t>
            </a:r>
            <a:r>
              <a:rPr kumimoji="0" lang="en-US" altLang="ja-JP" sz="1100" kern="0" dirty="0">
                <a:solidFill>
                  <a:srgbClr val="0070C0"/>
                </a:solidFill>
                <a:latin typeface="Meiryo UI" panose="020B0604030504040204" pitchFamily="50" charset="-128"/>
                <a:ea typeface="Meiryo UI" panose="020B0604030504040204" pitchFamily="50" charset="-128"/>
                <a:sym typeface="Arial"/>
              </a:rPr>
              <a:t>ID</a:t>
            </a:r>
            <a:r>
              <a:rPr kumimoji="0" lang="ja-JP" altLang="en-US" sz="1100" kern="0" dirty="0">
                <a:solidFill>
                  <a:srgbClr val="0070C0"/>
                </a:solidFill>
                <a:latin typeface="Meiryo UI" panose="020B0604030504040204" pitchFamily="50" charset="-128"/>
                <a:ea typeface="Meiryo UI" panose="020B0604030504040204" pitchFamily="50" charset="-128"/>
                <a:sym typeface="Arial"/>
              </a:rPr>
              <a:t>単位に</a:t>
            </a:r>
            <a:r>
              <a:rPr kumimoji="0" lang="en-US" altLang="ja-JP" sz="1100" kern="0" dirty="0" err="1">
                <a:solidFill>
                  <a:srgbClr val="0070C0"/>
                </a:solidFill>
                <a:latin typeface="Meiryo UI" panose="020B0604030504040204" pitchFamily="50" charset="-128"/>
                <a:ea typeface="Meiryo UI" panose="020B0604030504040204" pitchFamily="50" charset="-128"/>
                <a:sym typeface="Arial"/>
              </a:rPr>
              <a:t>GoogleDrive</a:t>
            </a:r>
            <a:r>
              <a:rPr kumimoji="0" lang="ja-JP" altLang="en-US" sz="1100" kern="0" dirty="0">
                <a:solidFill>
                  <a:srgbClr val="0070C0"/>
                </a:solidFill>
                <a:latin typeface="Meiryo UI" panose="020B0604030504040204" pitchFamily="50" charset="-128"/>
                <a:ea typeface="Meiryo UI" panose="020B0604030504040204" pitchFamily="50" charset="-128"/>
                <a:sym typeface="Arial"/>
              </a:rPr>
              <a:t>のファイルを添付</a:t>
            </a:r>
          </a:p>
        </p:txBody>
      </p:sp>
      <p:sp>
        <p:nvSpPr>
          <p:cNvPr id="3" name="正方形/長方形 2">
            <a:extLst>
              <a:ext uri="{FF2B5EF4-FFF2-40B4-BE49-F238E27FC236}">
                <a16:creationId xmlns:a16="http://schemas.microsoft.com/office/drawing/2014/main" id="{BFA87442-3309-5DC4-0B58-ABB4BD66D73C}"/>
              </a:ext>
            </a:extLst>
          </p:cNvPr>
          <p:cNvSpPr/>
          <p:nvPr/>
        </p:nvSpPr>
        <p:spPr>
          <a:xfrm>
            <a:off x="6874934" y="5271972"/>
            <a:ext cx="2556932" cy="9933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単件と並列処理の速度</a:t>
            </a:r>
          </a:p>
        </p:txBody>
      </p:sp>
      <p:sp>
        <p:nvSpPr>
          <p:cNvPr id="17" name="正方形/長方形 16">
            <a:extLst>
              <a:ext uri="{FF2B5EF4-FFF2-40B4-BE49-F238E27FC236}">
                <a16:creationId xmlns:a16="http://schemas.microsoft.com/office/drawing/2014/main" id="{FC6CA7E9-AD43-8A78-44D9-286AD21DCEF0}"/>
              </a:ext>
            </a:extLst>
          </p:cNvPr>
          <p:cNvSpPr/>
          <p:nvPr/>
        </p:nvSpPr>
        <p:spPr>
          <a:xfrm>
            <a:off x="5499016" y="2414098"/>
            <a:ext cx="1558312" cy="2063420"/>
          </a:xfrm>
          <a:prstGeom prst="rect">
            <a:avLst/>
          </a:prstGeom>
          <a:solidFill>
            <a:srgbClr val="FFFFFF"/>
          </a:solidFill>
          <a:ln w="9525" cap="flat" cmpd="sng" algn="ctr">
            <a:solidFill>
              <a:srgbClr val="FFFFFF">
                <a:lumMod val="50000"/>
              </a:srgbClr>
            </a:solidFill>
            <a:prstDash val="solid"/>
          </a:ln>
          <a:effectLst>
            <a:outerShdw blurRad="50800" dist="38100" dir="2700000" algn="tl" rotWithShape="0">
              <a:prstClr val="black">
                <a:alpha val="40000"/>
              </a:prstClr>
            </a:outerShdw>
          </a:effectLst>
        </p:spPr>
        <p:txBody>
          <a:bodyPr vert="horz" lIns="36000" tIns="36000" rIns="36000" bIns="36000"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200" b="0" i="0" u="none" strike="noStrike" kern="0" cap="none" spc="0" normalizeH="0" baseline="0" noProof="0" dirty="0">
              <a:ln>
                <a:noFill/>
              </a:ln>
              <a:solidFill>
                <a:srgbClr val="000000">
                  <a:lumMod val="65000"/>
                  <a:lumOff val="35000"/>
                </a:srgbClr>
              </a:solidFill>
              <a:effectLst/>
              <a:uLnTx/>
              <a:uFillTx/>
              <a:latin typeface="Meiryo UI" panose="020B0604030504040204" pitchFamily="50" charset="-128"/>
              <a:ea typeface="Meiryo UI" panose="020B0604030504040204" pitchFamily="50" charset="-128"/>
              <a:cs typeface="Hiragino Kaku Gothic Pro W3" charset="-128"/>
            </a:endParaRPr>
          </a:p>
        </p:txBody>
      </p:sp>
    </p:spTree>
    <p:extLst>
      <p:ext uri="{BB962C8B-B14F-4D97-AF65-F5344CB8AC3E}">
        <p14:creationId xmlns:p14="http://schemas.microsoft.com/office/powerpoint/2010/main" val="2630221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6755B-B9EE-BD7F-2FF6-CFEB3C61316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080309-C8FF-96D2-A026-27AC351B265B}"/>
              </a:ext>
            </a:extLst>
          </p:cNvPr>
          <p:cNvSpPr>
            <a:spLocks noGrp="1"/>
          </p:cNvSpPr>
          <p:nvPr>
            <p:ph type="title"/>
          </p:nvPr>
        </p:nvSpPr>
        <p:spPr/>
        <p:txBody>
          <a:bodyPr anchor="ctr"/>
          <a:lstStyle/>
          <a:p>
            <a:r>
              <a:rPr kumimoji="1" lang="ja-JP" altLang="en-US">
                <a:latin typeface="Meiryo UI" panose="020B0604030504040204" pitchFamily="50" charset="-128"/>
                <a:ea typeface="Meiryo UI" panose="020B0604030504040204" pitchFamily="50" charset="-128"/>
              </a:rPr>
              <a:t>方向性のおさらい</a:t>
            </a:r>
          </a:p>
        </p:txBody>
      </p:sp>
      <p:sp>
        <p:nvSpPr>
          <p:cNvPr id="4" name="フッター プレースホルダー 3">
            <a:extLst>
              <a:ext uri="{FF2B5EF4-FFF2-40B4-BE49-F238E27FC236}">
                <a16:creationId xmlns:a16="http://schemas.microsoft.com/office/drawing/2014/main" id="{81868A5D-C163-B109-772B-919A925C2724}"/>
              </a:ext>
            </a:extLst>
          </p:cNvPr>
          <p:cNvSpPr>
            <a:spLocks noGrp="1"/>
          </p:cNvSpPr>
          <p:nvPr>
            <p:ph type="ftr" sz="quarter" idx="15"/>
          </p:nvPr>
        </p:nvSpPr>
        <p:spPr>
          <a:xfrm>
            <a:off x="4038600" y="635635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85D72621-9224-2F25-6550-7901B6A542FC}"/>
              </a:ext>
            </a:extLst>
          </p:cNvPr>
          <p:cNvSpPr/>
          <p:nvPr/>
        </p:nvSpPr>
        <p:spPr>
          <a:xfrm>
            <a:off x="331823" y="631963"/>
            <a:ext cx="11784566"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en-US" altLang="ja-JP" err="1">
                <a:solidFill>
                  <a:schemeClr val="bg2">
                    <a:lumMod val="50000"/>
                  </a:schemeClr>
                </a:solidFill>
                <a:latin typeface="Meiryo UI" panose="020B0604030504040204" pitchFamily="50" charset="-128"/>
                <a:ea typeface="Meiryo UI" panose="020B0604030504040204" pitchFamily="50" charset="-128"/>
              </a:rPr>
              <a:t>ExcelVBA</a:t>
            </a:r>
            <a:r>
              <a:rPr lang="ja-JP" altLang="en-US">
                <a:solidFill>
                  <a:schemeClr val="bg2">
                    <a:lumMod val="50000"/>
                  </a:schemeClr>
                </a:solidFill>
                <a:latin typeface="Meiryo UI" panose="020B0604030504040204" pitchFamily="50" charset="-128"/>
                <a:ea typeface="Meiryo UI" panose="020B0604030504040204" pitchFamily="50" charset="-128"/>
              </a:rPr>
              <a:t>を使った</a:t>
            </a:r>
            <a:r>
              <a:rPr lang="en-US" altLang="ja-JP">
                <a:solidFill>
                  <a:schemeClr val="bg2">
                    <a:lumMod val="50000"/>
                  </a:schemeClr>
                </a:solidFill>
                <a:latin typeface="Meiryo UI" panose="020B0604030504040204" pitchFamily="50" charset="-128"/>
                <a:ea typeface="Meiryo UI" panose="020B0604030504040204" pitchFamily="50" charset="-128"/>
              </a:rPr>
              <a:t>RPA</a:t>
            </a:r>
            <a:r>
              <a:rPr lang="ja-JP" altLang="en-US">
                <a:solidFill>
                  <a:schemeClr val="bg2">
                    <a:lumMod val="50000"/>
                  </a:schemeClr>
                </a:solidFill>
                <a:latin typeface="Meiryo UI" panose="020B0604030504040204" pitchFamily="50" charset="-128"/>
                <a:ea typeface="Meiryo UI" panose="020B0604030504040204" pitchFamily="50" charset="-128"/>
              </a:rPr>
              <a:t>業務を</a:t>
            </a:r>
            <a:r>
              <a:rPr lang="en-US" altLang="ja-JP">
                <a:solidFill>
                  <a:schemeClr val="bg2">
                    <a:lumMod val="50000"/>
                  </a:schemeClr>
                </a:solidFill>
                <a:latin typeface="Meiryo UI" panose="020B0604030504040204" pitchFamily="50" charset="-128"/>
                <a:ea typeface="Meiryo UI" panose="020B0604030504040204" pitchFamily="50" charset="-128"/>
              </a:rPr>
              <a:t>AI</a:t>
            </a:r>
            <a:r>
              <a:rPr lang="ja-JP" altLang="en-US">
                <a:solidFill>
                  <a:schemeClr val="bg2">
                    <a:lumMod val="50000"/>
                  </a:schemeClr>
                </a:solidFill>
                <a:latin typeface="Meiryo UI" panose="020B0604030504040204" pitchFamily="50" charset="-128"/>
                <a:ea typeface="Meiryo UI" panose="020B0604030504040204" pitchFamily="50" charset="-128"/>
              </a:rPr>
              <a:t>エージェント化して業務の効率化を図る、という方向性ですり合わせさせて頂きました。</a:t>
            </a:r>
            <a:endParaRPr lang="en-US" altLang="ja-JP">
              <a:solidFill>
                <a:schemeClr val="bg2">
                  <a:lumMod val="50000"/>
                </a:schemeClr>
              </a:solidFill>
              <a:latin typeface="Meiryo UI" panose="020B0604030504040204" pitchFamily="50" charset="-128"/>
              <a:ea typeface="Meiryo UI" panose="020B0604030504040204" pitchFamily="50" charset="-128"/>
            </a:endParaRPr>
          </a:p>
        </p:txBody>
      </p:sp>
      <p:cxnSp>
        <p:nvCxnSpPr>
          <p:cNvPr id="42" name="直線矢印コネクタ 41">
            <a:extLst>
              <a:ext uri="{FF2B5EF4-FFF2-40B4-BE49-F238E27FC236}">
                <a16:creationId xmlns:a16="http://schemas.microsoft.com/office/drawing/2014/main" id="{B9CABC52-5B63-AB15-6C01-E8BF8C01062E}"/>
              </a:ext>
            </a:extLst>
          </p:cNvPr>
          <p:cNvCxnSpPr>
            <a:cxnSpLocks/>
            <a:stCxn id="152" idx="2"/>
            <a:endCxn id="146" idx="0"/>
          </p:cNvCxnSpPr>
          <p:nvPr/>
        </p:nvCxnSpPr>
        <p:spPr>
          <a:xfrm rot="16200000" flipH="1" flipV="1">
            <a:off x="8030611" y="3426606"/>
            <a:ext cx="572546" cy="1175390"/>
          </a:xfrm>
          <a:prstGeom prst="bentConnector3">
            <a:avLst>
              <a:gd name="adj1" fmla="val 52759"/>
            </a:avLst>
          </a:prstGeom>
          <a:ln w="19050">
            <a:solidFill>
              <a:srgbClr val="262699"/>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69BAF67B-6980-725D-BD37-C6BAA2DB8E93}"/>
              </a:ext>
            </a:extLst>
          </p:cNvPr>
          <p:cNvSpPr/>
          <p:nvPr/>
        </p:nvSpPr>
        <p:spPr>
          <a:xfrm>
            <a:off x="75612" y="2702326"/>
            <a:ext cx="605000" cy="817761"/>
          </a:xfrm>
          <a:prstGeom prst="rect">
            <a:avLst/>
          </a:prstGeom>
          <a:solidFill>
            <a:srgbClr val="0065B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a:solidFill>
                  <a:schemeClr val="bg1"/>
                </a:solidFill>
                <a:latin typeface="Meiryo UI" panose="020B0604030504040204" pitchFamily="50" charset="-128"/>
                <a:ea typeface="Meiryo UI" panose="020B0604030504040204" pitchFamily="50" charset="-128"/>
              </a:rPr>
              <a:t>ASIS</a:t>
            </a:r>
            <a:endParaRPr lang="ja-JP" altLang="en-US" sz="1400" b="1">
              <a:solidFill>
                <a:schemeClr val="bg1"/>
              </a:solidFill>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79093A2C-A93C-F457-AAF1-B54A29B09682}"/>
              </a:ext>
            </a:extLst>
          </p:cNvPr>
          <p:cNvSpPr/>
          <p:nvPr/>
        </p:nvSpPr>
        <p:spPr>
          <a:xfrm>
            <a:off x="733507" y="2702326"/>
            <a:ext cx="1102461" cy="27340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bg2">
                    <a:lumMod val="50000"/>
                  </a:schemeClr>
                </a:solidFill>
                <a:latin typeface="Meiryo UI" panose="020B0604030504040204" pitchFamily="50" charset="-128"/>
                <a:ea typeface="Meiryo UI" panose="020B0604030504040204" pitchFamily="50" charset="-128"/>
              </a:rPr>
              <a:t>請求書受領</a:t>
            </a:r>
          </a:p>
        </p:txBody>
      </p:sp>
      <p:sp>
        <p:nvSpPr>
          <p:cNvPr id="14" name="正方形/長方形 13">
            <a:extLst>
              <a:ext uri="{FF2B5EF4-FFF2-40B4-BE49-F238E27FC236}">
                <a16:creationId xmlns:a16="http://schemas.microsoft.com/office/drawing/2014/main" id="{6D571CAC-F981-15FC-0EF2-878439B31030}"/>
              </a:ext>
            </a:extLst>
          </p:cNvPr>
          <p:cNvSpPr/>
          <p:nvPr/>
        </p:nvSpPr>
        <p:spPr>
          <a:xfrm>
            <a:off x="733507" y="3095147"/>
            <a:ext cx="1102461" cy="42494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請求書取得</a:t>
            </a:r>
            <a:r>
              <a:rPr lang="en-US" altLang="ja-JP" sz="1050">
                <a:solidFill>
                  <a:schemeClr val="bg2">
                    <a:lumMod val="50000"/>
                  </a:schemeClr>
                </a:solidFill>
                <a:latin typeface="Meiryo UI" panose="020B0604030504040204" pitchFamily="50" charset="-128"/>
                <a:ea typeface="Meiryo UI" panose="020B0604030504040204" pitchFamily="50" charset="-128"/>
              </a:rPr>
              <a:t>/</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共有フォルダ格納</a:t>
            </a:r>
          </a:p>
        </p:txBody>
      </p:sp>
      <p:sp>
        <p:nvSpPr>
          <p:cNvPr id="16" name="正方形/長方形 15">
            <a:extLst>
              <a:ext uri="{FF2B5EF4-FFF2-40B4-BE49-F238E27FC236}">
                <a16:creationId xmlns:a16="http://schemas.microsoft.com/office/drawing/2014/main" id="{28D3A51E-C865-F7C4-9146-B6D6BAFCB45D}"/>
              </a:ext>
            </a:extLst>
          </p:cNvPr>
          <p:cNvSpPr/>
          <p:nvPr/>
        </p:nvSpPr>
        <p:spPr>
          <a:xfrm>
            <a:off x="1912616" y="3095147"/>
            <a:ext cx="1102461" cy="42494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err="1">
                <a:solidFill>
                  <a:schemeClr val="bg2">
                    <a:lumMod val="50000"/>
                  </a:schemeClr>
                </a:solidFill>
                <a:latin typeface="Meiryo UI" panose="020B0604030504040204" pitchFamily="50" charset="-128"/>
                <a:ea typeface="Meiryo UI" panose="020B0604030504040204" pitchFamily="50" charset="-128"/>
              </a:rPr>
              <a:t>AppSheet</a:t>
            </a:r>
            <a:r>
              <a:rPr lang="ja-JP" altLang="en-US" sz="1050">
                <a:solidFill>
                  <a:schemeClr val="bg2">
                    <a:lumMod val="50000"/>
                  </a:schemeClr>
                </a:solidFill>
                <a:latin typeface="Meiryo UI" panose="020B0604030504040204" pitchFamily="50" charset="-128"/>
                <a:ea typeface="Meiryo UI" panose="020B0604030504040204" pitchFamily="50" charset="-128"/>
              </a:rPr>
              <a:t>提出</a:t>
            </a:r>
          </a:p>
        </p:txBody>
      </p:sp>
      <p:sp>
        <p:nvSpPr>
          <p:cNvPr id="17" name="正方形/長方形 16">
            <a:extLst>
              <a:ext uri="{FF2B5EF4-FFF2-40B4-BE49-F238E27FC236}">
                <a16:creationId xmlns:a16="http://schemas.microsoft.com/office/drawing/2014/main" id="{7C1D29EB-0391-4FA7-A2DF-AC75BAD30F8A}"/>
              </a:ext>
            </a:extLst>
          </p:cNvPr>
          <p:cNvSpPr/>
          <p:nvPr/>
        </p:nvSpPr>
        <p:spPr>
          <a:xfrm>
            <a:off x="3097713" y="3095147"/>
            <a:ext cx="1102461" cy="42494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GAS</a:t>
            </a:r>
            <a:r>
              <a:rPr lang="ja-JP" altLang="en-US" sz="1050">
                <a:solidFill>
                  <a:schemeClr val="bg2">
                    <a:lumMod val="50000"/>
                  </a:schemeClr>
                </a:solidFill>
                <a:latin typeface="Meiryo UI" panose="020B0604030504040204" pitchFamily="50" charset="-128"/>
                <a:ea typeface="Meiryo UI" panose="020B0604030504040204" pitchFamily="50" charset="-128"/>
              </a:rPr>
              <a:t>による</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スプシ書き込み</a:t>
            </a:r>
          </a:p>
        </p:txBody>
      </p:sp>
      <p:sp>
        <p:nvSpPr>
          <p:cNvPr id="52" name="正方形/長方形 51">
            <a:extLst>
              <a:ext uri="{FF2B5EF4-FFF2-40B4-BE49-F238E27FC236}">
                <a16:creationId xmlns:a16="http://schemas.microsoft.com/office/drawing/2014/main" id="{7B3D6B5B-242D-670B-FC17-63AED6623196}"/>
              </a:ext>
            </a:extLst>
          </p:cNvPr>
          <p:cNvSpPr/>
          <p:nvPr/>
        </p:nvSpPr>
        <p:spPr>
          <a:xfrm>
            <a:off x="1912616" y="2702326"/>
            <a:ext cx="2289459" cy="27340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bg2">
                    <a:lumMod val="50000"/>
                  </a:schemeClr>
                </a:solidFill>
                <a:latin typeface="Meiryo UI" panose="020B0604030504040204" pitchFamily="50" charset="-128"/>
                <a:ea typeface="Meiryo UI" panose="020B0604030504040204" pitchFamily="50" charset="-128"/>
              </a:rPr>
              <a:t>請求書提出</a:t>
            </a:r>
          </a:p>
        </p:txBody>
      </p:sp>
      <p:sp>
        <p:nvSpPr>
          <p:cNvPr id="58" name="正方形/長方形 57">
            <a:extLst>
              <a:ext uri="{FF2B5EF4-FFF2-40B4-BE49-F238E27FC236}">
                <a16:creationId xmlns:a16="http://schemas.microsoft.com/office/drawing/2014/main" id="{1B84D808-D32E-01EE-4959-72014FC05D48}"/>
              </a:ext>
            </a:extLst>
          </p:cNvPr>
          <p:cNvSpPr/>
          <p:nvPr/>
        </p:nvSpPr>
        <p:spPr>
          <a:xfrm>
            <a:off x="4237649" y="3095147"/>
            <a:ext cx="1102461" cy="42494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strike="sngStrike">
                <a:solidFill>
                  <a:schemeClr val="bg2">
                    <a:lumMod val="50000"/>
                  </a:schemeClr>
                </a:solidFill>
                <a:latin typeface="Meiryo UI" panose="020B0604030504040204" pitchFamily="50" charset="-128"/>
                <a:ea typeface="Meiryo UI" panose="020B0604030504040204" pitchFamily="50" charset="-128"/>
              </a:rPr>
              <a:t>支払依頼</a:t>
            </a:r>
            <a:r>
              <a:rPr lang="en-US" altLang="ja-JP" sz="1050" strike="sngStrike">
                <a:solidFill>
                  <a:schemeClr val="bg2">
                    <a:lumMod val="50000"/>
                  </a:schemeClr>
                </a:solidFill>
                <a:latin typeface="Meiryo UI" panose="020B0604030504040204" pitchFamily="50" charset="-128"/>
                <a:ea typeface="Meiryo UI" panose="020B0604030504040204" pitchFamily="50" charset="-128"/>
              </a:rPr>
              <a:t>WS</a:t>
            </a:r>
            <a:r>
              <a:rPr lang="ja-JP" altLang="en-US" sz="1050" strike="sngStrike">
                <a:solidFill>
                  <a:schemeClr val="bg2">
                    <a:lumMod val="50000"/>
                  </a:schemeClr>
                </a:solidFill>
                <a:latin typeface="Meiryo UI" panose="020B0604030504040204" pitchFamily="50" charset="-128"/>
                <a:ea typeface="Meiryo UI" panose="020B0604030504040204" pitchFamily="50" charset="-128"/>
              </a:rPr>
              <a:t>の</a:t>
            </a:r>
            <a:br>
              <a:rPr lang="en-US" altLang="ja-JP" sz="1050" strike="sngStrike">
                <a:solidFill>
                  <a:schemeClr val="bg2">
                    <a:lumMod val="50000"/>
                  </a:schemeClr>
                </a:solidFill>
                <a:latin typeface="Meiryo UI" panose="020B0604030504040204" pitchFamily="50" charset="-128"/>
                <a:ea typeface="Meiryo UI" panose="020B0604030504040204" pitchFamily="50" charset="-128"/>
              </a:rPr>
            </a:br>
            <a:r>
              <a:rPr lang="ja-JP" altLang="en-US" sz="1050" strike="sngStrike">
                <a:solidFill>
                  <a:schemeClr val="bg2">
                    <a:lumMod val="50000"/>
                  </a:schemeClr>
                </a:solidFill>
                <a:latin typeface="Meiryo UI" panose="020B0604030504040204" pitchFamily="50" charset="-128"/>
                <a:ea typeface="Meiryo UI" panose="020B0604030504040204" pitchFamily="50" charset="-128"/>
              </a:rPr>
              <a:t>一次チェック</a:t>
            </a:r>
          </a:p>
        </p:txBody>
      </p:sp>
      <p:sp>
        <p:nvSpPr>
          <p:cNvPr id="59" name="正方形/長方形 58">
            <a:extLst>
              <a:ext uri="{FF2B5EF4-FFF2-40B4-BE49-F238E27FC236}">
                <a16:creationId xmlns:a16="http://schemas.microsoft.com/office/drawing/2014/main" id="{8C6DE897-267D-5DEE-3B28-5D4ACCA6562E}"/>
              </a:ext>
            </a:extLst>
          </p:cNvPr>
          <p:cNvSpPr/>
          <p:nvPr/>
        </p:nvSpPr>
        <p:spPr>
          <a:xfrm>
            <a:off x="5422747" y="3095147"/>
            <a:ext cx="1102461" cy="42494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支払依頼</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の</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二次チェック</a:t>
            </a:r>
          </a:p>
        </p:txBody>
      </p:sp>
      <p:sp>
        <p:nvSpPr>
          <p:cNvPr id="60" name="正方形/長方形 59">
            <a:extLst>
              <a:ext uri="{FF2B5EF4-FFF2-40B4-BE49-F238E27FC236}">
                <a16:creationId xmlns:a16="http://schemas.microsoft.com/office/drawing/2014/main" id="{D2C8E942-3A6E-13B4-0262-EF1B47A4050F}"/>
              </a:ext>
            </a:extLst>
          </p:cNvPr>
          <p:cNvSpPr/>
          <p:nvPr/>
        </p:nvSpPr>
        <p:spPr>
          <a:xfrm>
            <a:off x="4237649" y="2702326"/>
            <a:ext cx="2289459" cy="27340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bg2">
                    <a:lumMod val="50000"/>
                  </a:schemeClr>
                </a:solidFill>
                <a:latin typeface="Meiryo UI" panose="020B0604030504040204" pitchFamily="50" charset="-128"/>
                <a:ea typeface="Meiryo UI" panose="020B0604030504040204" pitchFamily="50" charset="-128"/>
              </a:rPr>
              <a:t>請求書チェック・</a:t>
            </a:r>
            <a:r>
              <a:rPr lang="en-US" altLang="ja-JP" sz="1200">
                <a:solidFill>
                  <a:schemeClr val="bg2">
                    <a:lumMod val="50000"/>
                  </a:schemeClr>
                </a:solidFill>
                <a:latin typeface="Meiryo UI" panose="020B0604030504040204" pitchFamily="50" charset="-128"/>
                <a:ea typeface="Meiryo UI" panose="020B0604030504040204" pitchFamily="50" charset="-128"/>
              </a:rPr>
              <a:t>WS</a:t>
            </a:r>
            <a:r>
              <a:rPr lang="ja-JP" altLang="en-US" sz="1200">
                <a:solidFill>
                  <a:schemeClr val="bg2">
                    <a:lumMod val="50000"/>
                  </a:schemeClr>
                </a:solidFill>
                <a:latin typeface="Meiryo UI" panose="020B0604030504040204" pitchFamily="50" charset="-128"/>
                <a:ea typeface="Meiryo UI" panose="020B0604030504040204" pitchFamily="50" charset="-128"/>
              </a:rPr>
              <a:t>入力</a:t>
            </a:r>
          </a:p>
        </p:txBody>
      </p:sp>
      <p:sp>
        <p:nvSpPr>
          <p:cNvPr id="65" name="正方形/長方形 64">
            <a:extLst>
              <a:ext uri="{FF2B5EF4-FFF2-40B4-BE49-F238E27FC236}">
                <a16:creationId xmlns:a16="http://schemas.microsoft.com/office/drawing/2014/main" id="{4110578B-F0E9-8194-CD6C-0C4EF6077977}"/>
              </a:ext>
            </a:extLst>
          </p:cNvPr>
          <p:cNvSpPr/>
          <p:nvPr/>
        </p:nvSpPr>
        <p:spPr>
          <a:xfrm>
            <a:off x="6575704" y="3095147"/>
            <a:ext cx="1102461" cy="424940"/>
          </a:xfrm>
          <a:prstGeom prst="rect">
            <a:avLst/>
          </a:prstGeom>
          <a:solidFill>
            <a:schemeClr val="accent4">
              <a:lumMod val="20000"/>
              <a:lumOff val="8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支払依頼</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の</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panose="020B0604030504040204" pitchFamily="50" charset="-128"/>
                <a:ea typeface="Meiryo UI" panose="020B0604030504040204" pitchFamily="50" charset="-128"/>
              </a:rPr>
              <a:t>RPA</a:t>
            </a:r>
            <a:r>
              <a:rPr lang="ja-JP" altLang="en-US" sz="1050">
                <a:solidFill>
                  <a:schemeClr val="bg2">
                    <a:lumMod val="50000"/>
                  </a:schemeClr>
                </a:solidFill>
                <a:latin typeface="Meiryo UI" panose="020B0604030504040204" pitchFamily="50" charset="-128"/>
                <a:ea typeface="Meiryo UI" panose="020B0604030504040204" pitchFamily="50" charset="-128"/>
              </a:rPr>
              <a:t>用前処理</a:t>
            </a:r>
          </a:p>
        </p:txBody>
      </p:sp>
      <p:sp>
        <p:nvSpPr>
          <p:cNvPr id="66" name="正方形/長方形 65">
            <a:extLst>
              <a:ext uri="{FF2B5EF4-FFF2-40B4-BE49-F238E27FC236}">
                <a16:creationId xmlns:a16="http://schemas.microsoft.com/office/drawing/2014/main" id="{AD1D6B92-BAB4-67D2-2C06-96495C7D62B5}"/>
              </a:ext>
            </a:extLst>
          </p:cNvPr>
          <p:cNvSpPr/>
          <p:nvPr/>
        </p:nvSpPr>
        <p:spPr>
          <a:xfrm>
            <a:off x="7760802" y="3095147"/>
            <a:ext cx="1102461" cy="424940"/>
          </a:xfrm>
          <a:prstGeom prst="rect">
            <a:avLst/>
          </a:prstGeom>
          <a:solidFill>
            <a:schemeClr val="accent4">
              <a:lumMod val="20000"/>
              <a:lumOff val="8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ファイル移動</a:t>
            </a:r>
            <a:r>
              <a:rPr lang="en-US" altLang="ja-JP" sz="1050">
                <a:solidFill>
                  <a:schemeClr val="bg2">
                    <a:lumMod val="50000"/>
                  </a:schemeClr>
                </a:solidFill>
                <a:latin typeface="Meiryo UI" panose="020B0604030504040204" pitchFamily="50" charset="-128"/>
                <a:ea typeface="Meiryo UI" panose="020B0604030504040204" pitchFamily="50" charset="-128"/>
              </a:rPr>
              <a:t>/</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err="1">
                <a:solidFill>
                  <a:schemeClr val="bg2">
                    <a:lumMod val="50000"/>
                  </a:schemeClr>
                </a:solidFill>
                <a:latin typeface="Meiryo UI" panose="020B0604030504040204" pitchFamily="50" charset="-128"/>
                <a:ea typeface="Meiryo UI" panose="020B0604030504040204" pitchFamily="50" charset="-128"/>
              </a:rPr>
              <a:t>ExcelVBA</a:t>
            </a:r>
            <a:r>
              <a:rPr lang="ja-JP" altLang="en-US" sz="1050">
                <a:solidFill>
                  <a:schemeClr val="bg2">
                    <a:lumMod val="50000"/>
                  </a:schemeClr>
                </a:solidFill>
                <a:latin typeface="Meiryo UI" panose="020B0604030504040204" pitchFamily="50" charset="-128"/>
                <a:ea typeface="Meiryo UI" panose="020B0604030504040204" pitchFamily="50" charset="-128"/>
              </a:rPr>
              <a:t>準備</a:t>
            </a:r>
          </a:p>
        </p:txBody>
      </p:sp>
      <p:sp>
        <p:nvSpPr>
          <p:cNvPr id="68" name="正方形/長方形 67">
            <a:extLst>
              <a:ext uri="{FF2B5EF4-FFF2-40B4-BE49-F238E27FC236}">
                <a16:creationId xmlns:a16="http://schemas.microsoft.com/office/drawing/2014/main" id="{42802170-FDC0-4982-2ADF-48CE3FCD64FC}"/>
              </a:ext>
            </a:extLst>
          </p:cNvPr>
          <p:cNvSpPr/>
          <p:nvPr/>
        </p:nvSpPr>
        <p:spPr>
          <a:xfrm>
            <a:off x="6575703" y="2702326"/>
            <a:ext cx="4657754" cy="273402"/>
          </a:xfrm>
          <a:prstGeom prst="rect">
            <a:avLst/>
          </a:prstGeom>
          <a:solidFill>
            <a:schemeClr val="accent4">
              <a:lumMod val="20000"/>
              <a:lumOff val="8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a:solidFill>
                  <a:schemeClr val="bg2">
                    <a:lumMod val="50000"/>
                  </a:schemeClr>
                </a:solidFill>
                <a:latin typeface="Meiryo UI" panose="020B0604030504040204" pitchFamily="50" charset="-128"/>
                <a:ea typeface="Meiryo UI" panose="020B0604030504040204" pitchFamily="50" charset="-128"/>
              </a:rPr>
              <a:t>RPA</a:t>
            </a:r>
            <a:r>
              <a:rPr lang="ja-JP" altLang="en-US" sz="1200">
                <a:solidFill>
                  <a:schemeClr val="bg2">
                    <a:lumMod val="50000"/>
                  </a:schemeClr>
                </a:solidFill>
                <a:latin typeface="Meiryo UI" panose="020B0604030504040204" pitchFamily="50" charset="-128"/>
                <a:ea typeface="Meiryo UI" panose="020B0604030504040204" pitchFamily="50" charset="-128"/>
              </a:rPr>
              <a:t>処理準備・実行</a:t>
            </a:r>
          </a:p>
        </p:txBody>
      </p:sp>
      <p:sp>
        <p:nvSpPr>
          <p:cNvPr id="71" name="正方形/長方形 70">
            <a:extLst>
              <a:ext uri="{FF2B5EF4-FFF2-40B4-BE49-F238E27FC236}">
                <a16:creationId xmlns:a16="http://schemas.microsoft.com/office/drawing/2014/main" id="{6A7B5E98-3D99-687F-913C-AECD6085EDD2}"/>
              </a:ext>
            </a:extLst>
          </p:cNvPr>
          <p:cNvSpPr/>
          <p:nvPr/>
        </p:nvSpPr>
        <p:spPr>
          <a:xfrm>
            <a:off x="8945899" y="3095147"/>
            <a:ext cx="1102461" cy="424940"/>
          </a:xfrm>
          <a:prstGeom prst="rect">
            <a:avLst/>
          </a:prstGeom>
          <a:solidFill>
            <a:schemeClr val="accent4">
              <a:lumMod val="20000"/>
              <a:lumOff val="8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RPA</a:t>
            </a:r>
            <a:r>
              <a:rPr lang="ja-JP" altLang="en-US" sz="1050">
                <a:solidFill>
                  <a:schemeClr val="bg2">
                    <a:lumMod val="50000"/>
                  </a:schemeClr>
                </a:solidFill>
                <a:latin typeface="Meiryo UI" panose="020B0604030504040204" pitchFamily="50" charset="-128"/>
                <a:ea typeface="Meiryo UI" panose="020B0604030504040204" pitchFamily="50" charset="-128"/>
              </a:rPr>
              <a:t>実行</a:t>
            </a:r>
          </a:p>
        </p:txBody>
      </p:sp>
      <p:sp>
        <p:nvSpPr>
          <p:cNvPr id="73" name="正方形/長方形 72">
            <a:extLst>
              <a:ext uri="{FF2B5EF4-FFF2-40B4-BE49-F238E27FC236}">
                <a16:creationId xmlns:a16="http://schemas.microsoft.com/office/drawing/2014/main" id="{18BF17DE-7BB3-B549-04DF-32E13137F9B0}"/>
              </a:ext>
            </a:extLst>
          </p:cNvPr>
          <p:cNvSpPr/>
          <p:nvPr/>
        </p:nvSpPr>
        <p:spPr>
          <a:xfrm>
            <a:off x="10130997" y="3095147"/>
            <a:ext cx="1102461" cy="424940"/>
          </a:xfrm>
          <a:prstGeom prst="rect">
            <a:avLst/>
          </a:prstGeom>
          <a:solidFill>
            <a:schemeClr val="accent4">
              <a:lumMod val="20000"/>
              <a:lumOff val="8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支払依頼</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へ</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結果の転記</a:t>
            </a:r>
          </a:p>
        </p:txBody>
      </p:sp>
      <p:sp>
        <p:nvSpPr>
          <p:cNvPr id="53" name="四角形: 角を丸くする 52">
            <a:extLst>
              <a:ext uri="{FF2B5EF4-FFF2-40B4-BE49-F238E27FC236}">
                <a16:creationId xmlns:a16="http://schemas.microsoft.com/office/drawing/2014/main" id="{2AA33C76-2740-4EE9-1E71-91C8E4639A31}"/>
              </a:ext>
            </a:extLst>
          </p:cNvPr>
          <p:cNvSpPr/>
          <p:nvPr/>
        </p:nvSpPr>
        <p:spPr>
          <a:xfrm>
            <a:off x="2499118" y="3470470"/>
            <a:ext cx="519722" cy="195800"/>
          </a:xfrm>
          <a:prstGeom prst="round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システム化</a:t>
            </a:r>
          </a:p>
        </p:txBody>
      </p:sp>
      <p:sp>
        <p:nvSpPr>
          <p:cNvPr id="55" name="四角形: 角を丸くする 54">
            <a:extLst>
              <a:ext uri="{FF2B5EF4-FFF2-40B4-BE49-F238E27FC236}">
                <a16:creationId xmlns:a16="http://schemas.microsoft.com/office/drawing/2014/main" id="{1B1A164F-6927-E048-99F3-223625145960}"/>
              </a:ext>
            </a:extLst>
          </p:cNvPr>
          <p:cNvSpPr/>
          <p:nvPr/>
        </p:nvSpPr>
        <p:spPr>
          <a:xfrm>
            <a:off x="3686938" y="3470470"/>
            <a:ext cx="519722" cy="195800"/>
          </a:xfrm>
          <a:prstGeom prst="round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自動化</a:t>
            </a:r>
          </a:p>
        </p:txBody>
      </p:sp>
      <p:sp>
        <p:nvSpPr>
          <p:cNvPr id="69" name="四角形: 角を丸くする 68">
            <a:extLst>
              <a:ext uri="{FF2B5EF4-FFF2-40B4-BE49-F238E27FC236}">
                <a16:creationId xmlns:a16="http://schemas.microsoft.com/office/drawing/2014/main" id="{1F8C5960-45F6-0EF7-98A4-0C095924E6F1}"/>
              </a:ext>
            </a:extLst>
          </p:cNvPr>
          <p:cNvSpPr/>
          <p:nvPr/>
        </p:nvSpPr>
        <p:spPr>
          <a:xfrm>
            <a:off x="7162661" y="3470470"/>
            <a:ext cx="519722" cy="195800"/>
          </a:xfrm>
          <a:prstGeom prst="round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自動化</a:t>
            </a:r>
          </a:p>
        </p:txBody>
      </p:sp>
      <p:sp>
        <p:nvSpPr>
          <p:cNvPr id="72" name="四角形: 角を丸くする 71">
            <a:extLst>
              <a:ext uri="{FF2B5EF4-FFF2-40B4-BE49-F238E27FC236}">
                <a16:creationId xmlns:a16="http://schemas.microsoft.com/office/drawing/2014/main" id="{A9FDCAC4-F822-0066-1D6B-7AF2E7A40FE1}"/>
              </a:ext>
            </a:extLst>
          </p:cNvPr>
          <p:cNvSpPr/>
          <p:nvPr/>
        </p:nvSpPr>
        <p:spPr>
          <a:xfrm>
            <a:off x="9539685" y="3470470"/>
            <a:ext cx="519722" cy="195800"/>
          </a:xfrm>
          <a:prstGeom prst="round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自動化</a:t>
            </a:r>
          </a:p>
        </p:txBody>
      </p:sp>
      <p:sp>
        <p:nvSpPr>
          <p:cNvPr id="78" name="正方形/長方形 77">
            <a:extLst>
              <a:ext uri="{FF2B5EF4-FFF2-40B4-BE49-F238E27FC236}">
                <a16:creationId xmlns:a16="http://schemas.microsoft.com/office/drawing/2014/main" id="{328C0C91-5DDA-415E-CEFC-26AE70F59C49}"/>
              </a:ext>
            </a:extLst>
          </p:cNvPr>
          <p:cNvSpPr/>
          <p:nvPr/>
        </p:nvSpPr>
        <p:spPr>
          <a:xfrm>
            <a:off x="11305049" y="3095147"/>
            <a:ext cx="811340" cy="42494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支払</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の確認</a:t>
            </a:r>
            <a:r>
              <a:rPr lang="en-US" altLang="ja-JP" sz="1050">
                <a:solidFill>
                  <a:schemeClr val="bg2">
                    <a:lumMod val="50000"/>
                  </a:schemeClr>
                </a:solidFill>
                <a:latin typeface="Meiryo UI" panose="020B0604030504040204" pitchFamily="50" charset="-128"/>
                <a:ea typeface="Meiryo UI" panose="020B0604030504040204" pitchFamily="50" charset="-128"/>
              </a:rPr>
              <a:t>...</a:t>
            </a:r>
            <a:endParaRPr lang="ja-JP" altLang="en-US" sz="1050">
              <a:solidFill>
                <a:schemeClr val="bg2">
                  <a:lumMod val="50000"/>
                </a:schemeClr>
              </a:solidFill>
              <a:latin typeface="Meiryo UI" panose="020B0604030504040204" pitchFamily="50" charset="-128"/>
              <a:ea typeface="Meiryo UI" panose="020B0604030504040204" pitchFamily="50" charset="-128"/>
            </a:endParaRPr>
          </a:p>
        </p:txBody>
      </p:sp>
      <p:sp>
        <p:nvSpPr>
          <p:cNvPr id="79" name="正方形/長方形 78">
            <a:extLst>
              <a:ext uri="{FF2B5EF4-FFF2-40B4-BE49-F238E27FC236}">
                <a16:creationId xmlns:a16="http://schemas.microsoft.com/office/drawing/2014/main" id="{3D0A792D-1CB7-500D-0B2F-7795281B7F54}"/>
              </a:ext>
            </a:extLst>
          </p:cNvPr>
          <p:cNvSpPr/>
          <p:nvPr/>
        </p:nvSpPr>
        <p:spPr>
          <a:xfrm>
            <a:off x="11305049" y="2702326"/>
            <a:ext cx="811339" cy="27340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bg2">
                    <a:lumMod val="50000"/>
                  </a:schemeClr>
                </a:solidFill>
                <a:latin typeface="Meiryo UI" panose="020B0604030504040204" pitchFamily="50" charset="-128"/>
                <a:ea typeface="Meiryo UI" panose="020B0604030504040204" pitchFamily="50" charset="-128"/>
              </a:rPr>
              <a:t>結果確認</a:t>
            </a:r>
          </a:p>
        </p:txBody>
      </p:sp>
      <p:sp>
        <p:nvSpPr>
          <p:cNvPr id="83" name="正方形/長方形 82">
            <a:extLst>
              <a:ext uri="{FF2B5EF4-FFF2-40B4-BE49-F238E27FC236}">
                <a16:creationId xmlns:a16="http://schemas.microsoft.com/office/drawing/2014/main" id="{456915A5-4A51-87FC-CFAE-E0FDDF0B6377}"/>
              </a:ext>
            </a:extLst>
          </p:cNvPr>
          <p:cNvSpPr/>
          <p:nvPr/>
        </p:nvSpPr>
        <p:spPr>
          <a:xfrm>
            <a:off x="87189" y="4340073"/>
            <a:ext cx="605000" cy="817761"/>
          </a:xfrm>
          <a:prstGeom prst="rect">
            <a:avLst/>
          </a:prstGeom>
          <a:solidFill>
            <a:srgbClr val="0065B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a:solidFill>
                  <a:schemeClr val="bg1"/>
                </a:solidFill>
                <a:latin typeface="Meiryo UI" panose="020B0604030504040204" pitchFamily="50" charset="-128"/>
                <a:ea typeface="Meiryo UI" panose="020B0604030504040204" pitchFamily="50" charset="-128"/>
              </a:rPr>
              <a:t>TOBE</a:t>
            </a:r>
            <a:endParaRPr lang="ja-JP" altLang="en-US" sz="1400" b="1">
              <a:solidFill>
                <a:schemeClr val="bg1"/>
              </a:solidFill>
              <a:latin typeface="Meiryo UI" panose="020B0604030504040204" pitchFamily="50" charset="-128"/>
              <a:ea typeface="Meiryo UI" panose="020B0604030504040204" pitchFamily="50" charset="-128"/>
            </a:endParaRPr>
          </a:p>
        </p:txBody>
      </p:sp>
      <p:sp>
        <p:nvSpPr>
          <p:cNvPr id="84" name="正方形/長方形 83">
            <a:extLst>
              <a:ext uri="{FF2B5EF4-FFF2-40B4-BE49-F238E27FC236}">
                <a16:creationId xmlns:a16="http://schemas.microsoft.com/office/drawing/2014/main" id="{6AD54485-8B88-1403-D985-0A480BD563DB}"/>
              </a:ext>
            </a:extLst>
          </p:cNvPr>
          <p:cNvSpPr/>
          <p:nvPr/>
        </p:nvSpPr>
        <p:spPr>
          <a:xfrm>
            <a:off x="733507" y="4340073"/>
            <a:ext cx="1102461" cy="27340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bg2">
                    <a:lumMod val="50000"/>
                  </a:schemeClr>
                </a:solidFill>
                <a:latin typeface="Meiryo UI" panose="020B0604030504040204" pitchFamily="50" charset="-128"/>
                <a:ea typeface="Meiryo UI" panose="020B0604030504040204" pitchFamily="50" charset="-128"/>
              </a:rPr>
              <a:t>請求書受領</a:t>
            </a:r>
          </a:p>
        </p:txBody>
      </p:sp>
      <p:sp>
        <p:nvSpPr>
          <p:cNvPr id="85" name="正方形/長方形 84">
            <a:extLst>
              <a:ext uri="{FF2B5EF4-FFF2-40B4-BE49-F238E27FC236}">
                <a16:creationId xmlns:a16="http://schemas.microsoft.com/office/drawing/2014/main" id="{D9547FD8-7BDB-EA51-24DF-324CEECBFA2D}"/>
              </a:ext>
            </a:extLst>
          </p:cNvPr>
          <p:cNvSpPr/>
          <p:nvPr/>
        </p:nvSpPr>
        <p:spPr>
          <a:xfrm>
            <a:off x="733507" y="4732894"/>
            <a:ext cx="1102461" cy="42494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請求書取得</a:t>
            </a:r>
            <a:r>
              <a:rPr lang="en-US" altLang="ja-JP" sz="1050">
                <a:solidFill>
                  <a:schemeClr val="bg2">
                    <a:lumMod val="50000"/>
                  </a:schemeClr>
                </a:solidFill>
                <a:latin typeface="Meiryo UI" panose="020B0604030504040204" pitchFamily="50" charset="-128"/>
                <a:ea typeface="Meiryo UI" panose="020B0604030504040204" pitchFamily="50" charset="-128"/>
              </a:rPr>
              <a:t>/</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共有フォルダ格納</a:t>
            </a:r>
          </a:p>
        </p:txBody>
      </p:sp>
      <p:sp>
        <p:nvSpPr>
          <p:cNvPr id="89" name="正方形/長方形 88">
            <a:extLst>
              <a:ext uri="{FF2B5EF4-FFF2-40B4-BE49-F238E27FC236}">
                <a16:creationId xmlns:a16="http://schemas.microsoft.com/office/drawing/2014/main" id="{E86EDAFC-0D31-AFE9-3B4F-25BEE718E76C}"/>
              </a:ext>
            </a:extLst>
          </p:cNvPr>
          <p:cNvSpPr/>
          <p:nvPr/>
        </p:nvSpPr>
        <p:spPr>
          <a:xfrm>
            <a:off x="1912616" y="4732894"/>
            <a:ext cx="1102461" cy="42494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err="1">
                <a:solidFill>
                  <a:schemeClr val="bg2">
                    <a:lumMod val="50000"/>
                  </a:schemeClr>
                </a:solidFill>
                <a:latin typeface="Meiryo UI" panose="020B0604030504040204" pitchFamily="50" charset="-128"/>
                <a:ea typeface="Meiryo UI" panose="020B0604030504040204" pitchFamily="50" charset="-128"/>
              </a:rPr>
              <a:t>AppSheet</a:t>
            </a:r>
            <a:r>
              <a:rPr lang="ja-JP" altLang="en-US" sz="1050">
                <a:solidFill>
                  <a:schemeClr val="bg2">
                    <a:lumMod val="50000"/>
                  </a:schemeClr>
                </a:solidFill>
                <a:latin typeface="Meiryo UI" panose="020B0604030504040204" pitchFamily="50" charset="-128"/>
                <a:ea typeface="Meiryo UI" panose="020B0604030504040204" pitchFamily="50" charset="-128"/>
              </a:rPr>
              <a:t>提出</a:t>
            </a:r>
          </a:p>
        </p:txBody>
      </p:sp>
      <p:sp>
        <p:nvSpPr>
          <p:cNvPr id="97" name="正方形/長方形 96">
            <a:extLst>
              <a:ext uri="{FF2B5EF4-FFF2-40B4-BE49-F238E27FC236}">
                <a16:creationId xmlns:a16="http://schemas.microsoft.com/office/drawing/2014/main" id="{84157110-9EA1-7A82-9D1E-9124C5801459}"/>
              </a:ext>
            </a:extLst>
          </p:cNvPr>
          <p:cNvSpPr/>
          <p:nvPr/>
        </p:nvSpPr>
        <p:spPr>
          <a:xfrm>
            <a:off x="3097713" y="4732894"/>
            <a:ext cx="1102461" cy="42494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GAS</a:t>
            </a:r>
            <a:r>
              <a:rPr lang="ja-JP" altLang="en-US" sz="1050">
                <a:solidFill>
                  <a:schemeClr val="bg2">
                    <a:lumMod val="50000"/>
                  </a:schemeClr>
                </a:solidFill>
                <a:latin typeface="Meiryo UI" panose="020B0604030504040204" pitchFamily="50" charset="-128"/>
                <a:ea typeface="Meiryo UI" panose="020B0604030504040204" pitchFamily="50" charset="-128"/>
              </a:rPr>
              <a:t>による</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スプシ書き込み</a:t>
            </a:r>
          </a:p>
        </p:txBody>
      </p:sp>
      <p:sp>
        <p:nvSpPr>
          <p:cNvPr id="98" name="正方形/長方形 97">
            <a:extLst>
              <a:ext uri="{FF2B5EF4-FFF2-40B4-BE49-F238E27FC236}">
                <a16:creationId xmlns:a16="http://schemas.microsoft.com/office/drawing/2014/main" id="{582CBCC7-F4C4-BBAF-6DB1-2AF81AB7F8AB}"/>
              </a:ext>
            </a:extLst>
          </p:cNvPr>
          <p:cNvSpPr/>
          <p:nvPr/>
        </p:nvSpPr>
        <p:spPr>
          <a:xfrm>
            <a:off x="1912616" y="4340073"/>
            <a:ext cx="2289459" cy="27340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bg2">
                    <a:lumMod val="50000"/>
                  </a:schemeClr>
                </a:solidFill>
                <a:latin typeface="Meiryo UI" panose="020B0604030504040204" pitchFamily="50" charset="-128"/>
                <a:ea typeface="Meiryo UI" panose="020B0604030504040204" pitchFamily="50" charset="-128"/>
              </a:rPr>
              <a:t>請求書提出</a:t>
            </a:r>
          </a:p>
        </p:txBody>
      </p:sp>
      <p:sp>
        <p:nvSpPr>
          <p:cNvPr id="100" name="正方形/長方形 99">
            <a:extLst>
              <a:ext uri="{FF2B5EF4-FFF2-40B4-BE49-F238E27FC236}">
                <a16:creationId xmlns:a16="http://schemas.microsoft.com/office/drawing/2014/main" id="{95F5148D-AF82-C225-9E28-829B014D526F}"/>
              </a:ext>
            </a:extLst>
          </p:cNvPr>
          <p:cNvSpPr/>
          <p:nvPr/>
        </p:nvSpPr>
        <p:spPr>
          <a:xfrm>
            <a:off x="4237649" y="4732894"/>
            <a:ext cx="1102461" cy="42494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strike="sngStrike">
                <a:solidFill>
                  <a:schemeClr val="bg2">
                    <a:lumMod val="50000"/>
                  </a:schemeClr>
                </a:solidFill>
                <a:latin typeface="Meiryo UI" panose="020B0604030504040204" pitchFamily="50" charset="-128"/>
                <a:ea typeface="Meiryo UI" panose="020B0604030504040204" pitchFamily="50" charset="-128"/>
              </a:rPr>
              <a:t>支払依頼</a:t>
            </a:r>
            <a:r>
              <a:rPr lang="en-US" altLang="ja-JP" sz="1050" strike="sngStrike">
                <a:solidFill>
                  <a:schemeClr val="bg2">
                    <a:lumMod val="50000"/>
                  </a:schemeClr>
                </a:solidFill>
                <a:latin typeface="Meiryo UI" panose="020B0604030504040204" pitchFamily="50" charset="-128"/>
                <a:ea typeface="Meiryo UI" panose="020B0604030504040204" pitchFamily="50" charset="-128"/>
              </a:rPr>
              <a:t>WS</a:t>
            </a:r>
            <a:r>
              <a:rPr lang="ja-JP" altLang="en-US" sz="1050" strike="sngStrike">
                <a:solidFill>
                  <a:schemeClr val="bg2">
                    <a:lumMod val="50000"/>
                  </a:schemeClr>
                </a:solidFill>
                <a:latin typeface="Meiryo UI" panose="020B0604030504040204" pitchFamily="50" charset="-128"/>
                <a:ea typeface="Meiryo UI" panose="020B0604030504040204" pitchFamily="50" charset="-128"/>
              </a:rPr>
              <a:t>の</a:t>
            </a:r>
            <a:br>
              <a:rPr lang="en-US" altLang="ja-JP" sz="1050" strike="sngStrike">
                <a:solidFill>
                  <a:schemeClr val="bg2">
                    <a:lumMod val="50000"/>
                  </a:schemeClr>
                </a:solidFill>
                <a:latin typeface="Meiryo UI" panose="020B0604030504040204" pitchFamily="50" charset="-128"/>
                <a:ea typeface="Meiryo UI" panose="020B0604030504040204" pitchFamily="50" charset="-128"/>
              </a:rPr>
            </a:br>
            <a:r>
              <a:rPr lang="ja-JP" altLang="en-US" sz="1050" strike="sngStrike">
                <a:solidFill>
                  <a:schemeClr val="bg2">
                    <a:lumMod val="50000"/>
                  </a:schemeClr>
                </a:solidFill>
                <a:latin typeface="Meiryo UI" panose="020B0604030504040204" pitchFamily="50" charset="-128"/>
                <a:ea typeface="Meiryo UI" panose="020B0604030504040204" pitchFamily="50" charset="-128"/>
              </a:rPr>
              <a:t>一次チェック</a:t>
            </a:r>
          </a:p>
        </p:txBody>
      </p:sp>
      <p:sp>
        <p:nvSpPr>
          <p:cNvPr id="101" name="正方形/長方形 100">
            <a:extLst>
              <a:ext uri="{FF2B5EF4-FFF2-40B4-BE49-F238E27FC236}">
                <a16:creationId xmlns:a16="http://schemas.microsoft.com/office/drawing/2014/main" id="{2ACB039F-3C42-D39C-FC36-2145797455CB}"/>
              </a:ext>
            </a:extLst>
          </p:cNvPr>
          <p:cNvSpPr/>
          <p:nvPr/>
        </p:nvSpPr>
        <p:spPr>
          <a:xfrm>
            <a:off x="5422747" y="4732894"/>
            <a:ext cx="1102461" cy="42494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支払依頼</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の</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二次チェック</a:t>
            </a:r>
          </a:p>
        </p:txBody>
      </p:sp>
      <p:sp>
        <p:nvSpPr>
          <p:cNvPr id="104" name="正方形/長方形 103">
            <a:extLst>
              <a:ext uri="{FF2B5EF4-FFF2-40B4-BE49-F238E27FC236}">
                <a16:creationId xmlns:a16="http://schemas.microsoft.com/office/drawing/2014/main" id="{7C3DC9A3-CA5A-1B20-DD9C-997ECC8B331A}"/>
              </a:ext>
            </a:extLst>
          </p:cNvPr>
          <p:cNvSpPr/>
          <p:nvPr/>
        </p:nvSpPr>
        <p:spPr>
          <a:xfrm>
            <a:off x="4237649" y="4340073"/>
            <a:ext cx="2289459" cy="27340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bg2">
                    <a:lumMod val="50000"/>
                  </a:schemeClr>
                </a:solidFill>
                <a:latin typeface="Meiryo UI" panose="020B0604030504040204" pitchFamily="50" charset="-128"/>
                <a:ea typeface="Meiryo UI" panose="020B0604030504040204" pitchFamily="50" charset="-128"/>
              </a:rPr>
              <a:t>請求書チェック・</a:t>
            </a:r>
            <a:r>
              <a:rPr lang="en-US" altLang="ja-JP" sz="1200">
                <a:solidFill>
                  <a:schemeClr val="bg2">
                    <a:lumMod val="50000"/>
                  </a:schemeClr>
                </a:solidFill>
                <a:latin typeface="Meiryo UI" panose="020B0604030504040204" pitchFamily="50" charset="-128"/>
                <a:ea typeface="Meiryo UI" panose="020B0604030504040204" pitchFamily="50" charset="-128"/>
              </a:rPr>
              <a:t>WS</a:t>
            </a:r>
            <a:r>
              <a:rPr lang="ja-JP" altLang="en-US" sz="1200">
                <a:solidFill>
                  <a:schemeClr val="bg2">
                    <a:lumMod val="50000"/>
                  </a:schemeClr>
                </a:solidFill>
                <a:latin typeface="Meiryo UI" panose="020B0604030504040204" pitchFamily="50" charset="-128"/>
                <a:ea typeface="Meiryo UI" panose="020B0604030504040204" pitchFamily="50" charset="-128"/>
              </a:rPr>
              <a:t>入力</a:t>
            </a:r>
          </a:p>
        </p:txBody>
      </p:sp>
      <p:sp>
        <p:nvSpPr>
          <p:cNvPr id="122" name="四角形: 角を丸くする 121">
            <a:extLst>
              <a:ext uri="{FF2B5EF4-FFF2-40B4-BE49-F238E27FC236}">
                <a16:creationId xmlns:a16="http://schemas.microsoft.com/office/drawing/2014/main" id="{05BC909F-02F5-EFC2-FB9C-B615C9423900}"/>
              </a:ext>
            </a:extLst>
          </p:cNvPr>
          <p:cNvSpPr/>
          <p:nvPr/>
        </p:nvSpPr>
        <p:spPr>
          <a:xfrm>
            <a:off x="2499118" y="5108217"/>
            <a:ext cx="519722" cy="195800"/>
          </a:xfrm>
          <a:prstGeom prst="round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システム化</a:t>
            </a:r>
          </a:p>
        </p:txBody>
      </p:sp>
      <p:sp>
        <p:nvSpPr>
          <p:cNvPr id="127" name="四角形: 角を丸くする 126">
            <a:extLst>
              <a:ext uri="{FF2B5EF4-FFF2-40B4-BE49-F238E27FC236}">
                <a16:creationId xmlns:a16="http://schemas.microsoft.com/office/drawing/2014/main" id="{8A7C05CC-3CC6-BFC3-A2CD-9DA21B674838}"/>
              </a:ext>
            </a:extLst>
          </p:cNvPr>
          <p:cNvSpPr/>
          <p:nvPr/>
        </p:nvSpPr>
        <p:spPr>
          <a:xfrm>
            <a:off x="3686938" y="5108217"/>
            <a:ext cx="519722" cy="195800"/>
          </a:xfrm>
          <a:prstGeom prst="round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自動化</a:t>
            </a:r>
          </a:p>
        </p:txBody>
      </p:sp>
      <p:sp>
        <p:nvSpPr>
          <p:cNvPr id="152" name="右大かっこ 151">
            <a:extLst>
              <a:ext uri="{FF2B5EF4-FFF2-40B4-BE49-F238E27FC236}">
                <a16:creationId xmlns:a16="http://schemas.microsoft.com/office/drawing/2014/main" id="{8B26F963-9DE7-A7BA-AC2F-B1BF665ACBD6}"/>
              </a:ext>
            </a:extLst>
          </p:cNvPr>
          <p:cNvSpPr/>
          <p:nvPr/>
        </p:nvSpPr>
        <p:spPr>
          <a:xfrm rot="5400000">
            <a:off x="8845673" y="1340244"/>
            <a:ext cx="117812" cy="4657755"/>
          </a:xfrm>
          <a:prstGeom prst="rightBracket">
            <a:avLst/>
          </a:prstGeom>
          <a:ln w="19050">
            <a:solidFill>
              <a:srgbClr val="262699"/>
            </a:solidFill>
            <a:prstDash val="sysDas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E56DEA04-B545-8ADF-DC21-A449AF574EF9}"/>
              </a:ext>
            </a:extLst>
          </p:cNvPr>
          <p:cNvSpPr/>
          <p:nvPr/>
        </p:nvSpPr>
        <p:spPr>
          <a:xfrm>
            <a:off x="6575704" y="4732894"/>
            <a:ext cx="1102461" cy="424940"/>
          </a:xfrm>
          <a:prstGeom prst="rect">
            <a:avLst/>
          </a:prstGeom>
          <a:solidFill>
            <a:schemeClr val="accent4">
              <a:lumMod val="20000"/>
              <a:lumOff val="8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支払依頼</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を基に処理実行</a:t>
            </a:r>
          </a:p>
        </p:txBody>
      </p:sp>
      <p:sp>
        <p:nvSpPr>
          <p:cNvPr id="109" name="正方形/長方形 108">
            <a:extLst>
              <a:ext uri="{FF2B5EF4-FFF2-40B4-BE49-F238E27FC236}">
                <a16:creationId xmlns:a16="http://schemas.microsoft.com/office/drawing/2014/main" id="{E59FDBEB-FAD0-9FF3-977F-B7F4A7234EC2}"/>
              </a:ext>
            </a:extLst>
          </p:cNvPr>
          <p:cNvSpPr/>
          <p:nvPr/>
        </p:nvSpPr>
        <p:spPr>
          <a:xfrm>
            <a:off x="6575702" y="4340073"/>
            <a:ext cx="2298607" cy="273402"/>
          </a:xfrm>
          <a:prstGeom prst="rect">
            <a:avLst/>
          </a:prstGeom>
          <a:solidFill>
            <a:schemeClr val="accent4">
              <a:lumMod val="20000"/>
              <a:lumOff val="8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b="1">
                <a:solidFill>
                  <a:srgbClr val="262699"/>
                </a:solidFill>
                <a:latin typeface="Meiryo UI" panose="020B0604030504040204" pitchFamily="50" charset="-128"/>
                <a:ea typeface="Meiryo UI" panose="020B0604030504040204" pitchFamily="50" charset="-128"/>
              </a:rPr>
              <a:t>AI</a:t>
            </a:r>
            <a:r>
              <a:rPr lang="ja-JP" altLang="en-US" sz="1200" b="1">
                <a:solidFill>
                  <a:srgbClr val="262699"/>
                </a:solidFill>
                <a:latin typeface="Meiryo UI" panose="020B0604030504040204" pitchFamily="50" charset="-128"/>
                <a:ea typeface="Meiryo UI" panose="020B0604030504040204" pitchFamily="50" charset="-128"/>
              </a:rPr>
              <a:t>エージェントによる処理</a:t>
            </a:r>
          </a:p>
        </p:txBody>
      </p:sp>
      <p:sp>
        <p:nvSpPr>
          <p:cNvPr id="129" name="四角形: 角を丸くする 128">
            <a:extLst>
              <a:ext uri="{FF2B5EF4-FFF2-40B4-BE49-F238E27FC236}">
                <a16:creationId xmlns:a16="http://schemas.microsoft.com/office/drawing/2014/main" id="{898645EC-F8B6-0706-527D-FAB9E017BCF5}"/>
              </a:ext>
            </a:extLst>
          </p:cNvPr>
          <p:cNvSpPr/>
          <p:nvPr/>
        </p:nvSpPr>
        <p:spPr>
          <a:xfrm>
            <a:off x="7162661" y="5108217"/>
            <a:ext cx="519722" cy="195800"/>
          </a:xfrm>
          <a:prstGeom prst="round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自動化</a:t>
            </a:r>
          </a:p>
        </p:txBody>
      </p:sp>
      <p:sp>
        <p:nvSpPr>
          <p:cNvPr id="110" name="正方形/長方形 109">
            <a:extLst>
              <a:ext uri="{FF2B5EF4-FFF2-40B4-BE49-F238E27FC236}">
                <a16:creationId xmlns:a16="http://schemas.microsoft.com/office/drawing/2014/main" id="{35986699-2925-EBB5-9682-45FED51FDFAB}"/>
              </a:ext>
            </a:extLst>
          </p:cNvPr>
          <p:cNvSpPr/>
          <p:nvPr/>
        </p:nvSpPr>
        <p:spPr>
          <a:xfrm>
            <a:off x="7760802" y="4732894"/>
            <a:ext cx="1102461" cy="424940"/>
          </a:xfrm>
          <a:prstGeom prst="rect">
            <a:avLst/>
          </a:prstGeom>
          <a:solidFill>
            <a:schemeClr val="accent4">
              <a:lumMod val="20000"/>
              <a:lumOff val="8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支払依頼</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へ</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結果の転記</a:t>
            </a:r>
          </a:p>
        </p:txBody>
      </p:sp>
      <p:sp>
        <p:nvSpPr>
          <p:cNvPr id="130" name="四角形: 角を丸くする 129">
            <a:extLst>
              <a:ext uri="{FF2B5EF4-FFF2-40B4-BE49-F238E27FC236}">
                <a16:creationId xmlns:a16="http://schemas.microsoft.com/office/drawing/2014/main" id="{80E7F801-987F-8F50-B1A3-487E399A4960}"/>
              </a:ext>
            </a:extLst>
          </p:cNvPr>
          <p:cNvSpPr/>
          <p:nvPr/>
        </p:nvSpPr>
        <p:spPr>
          <a:xfrm>
            <a:off x="8354588" y="5108217"/>
            <a:ext cx="519722" cy="195800"/>
          </a:xfrm>
          <a:prstGeom prst="round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自動化</a:t>
            </a:r>
          </a:p>
        </p:txBody>
      </p:sp>
      <p:grpSp>
        <p:nvGrpSpPr>
          <p:cNvPr id="142" name="グループ化 141">
            <a:extLst>
              <a:ext uri="{FF2B5EF4-FFF2-40B4-BE49-F238E27FC236}">
                <a16:creationId xmlns:a16="http://schemas.microsoft.com/office/drawing/2014/main" id="{0635DA7F-8E12-D882-9BE5-5F6628DD545B}"/>
              </a:ext>
            </a:extLst>
          </p:cNvPr>
          <p:cNvGrpSpPr/>
          <p:nvPr/>
        </p:nvGrpSpPr>
        <p:grpSpPr>
          <a:xfrm>
            <a:off x="8945899" y="4340073"/>
            <a:ext cx="811340" cy="817761"/>
            <a:chOff x="11305049" y="4025748"/>
            <a:chExt cx="811340" cy="817761"/>
          </a:xfrm>
        </p:grpSpPr>
        <p:sp>
          <p:nvSpPr>
            <p:cNvPr id="131" name="正方形/長方形 130">
              <a:extLst>
                <a:ext uri="{FF2B5EF4-FFF2-40B4-BE49-F238E27FC236}">
                  <a16:creationId xmlns:a16="http://schemas.microsoft.com/office/drawing/2014/main" id="{24A42F7E-BBF8-916B-79C4-FB5B1A358E15}"/>
                </a:ext>
              </a:extLst>
            </p:cNvPr>
            <p:cNvSpPr/>
            <p:nvPr/>
          </p:nvSpPr>
          <p:spPr>
            <a:xfrm>
              <a:off x="11305049" y="4418569"/>
              <a:ext cx="811340" cy="42494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支払</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の確認</a:t>
              </a:r>
              <a:r>
                <a:rPr lang="en-US" altLang="ja-JP" sz="1050">
                  <a:solidFill>
                    <a:schemeClr val="bg2">
                      <a:lumMod val="50000"/>
                    </a:schemeClr>
                  </a:solidFill>
                  <a:latin typeface="Meiryo UI" panose="020B0604030504040204" pitchFamily="50" charset="-128"/>
                  <a:ea typeface="Meiryo UI" panose="020B0604030504040204" pitchFamily="50" charset="-128"/>
                </a:rPr>
                <a:t>...</a:t>
              </a:r>
              <a:endParaRPr lang="ja-JP" altLang="en-US" sz="1050">
                <a:solidFill>
                  <a:schemeClr val="bg2">
                    <a:lumMod val="50000"/>
                  </a:schemeClr>
                </a:solidFill>
                <a:latin typeface="Meiryo UI" panose="020B0604030504040204" pitchFamily="50" charset="-128"/>
                <a:ea typeface="Meiryo UI" panose="020B0604030504040204" pitchFamily="50" charset="-128"/>
              </a:endParaRPr>
            </a:p>
          </p:txBody>
        </p:sp>
        <p:sp>
          <p:nvSpPr>
            <p:cNvPr id="134" name="正方形/長方形 133">
              <a:extLst>
                <a:ext uri="{FF2B5EF4-FFF2-40B4-BE49-F238E27FC236}">
                  <a16:creationId xmlns:a16="http://schemas.microsoft.com/office/drawing/2014/main" id="{ACD46BB4-7C25-282F-38CC-207683BBCDEF}"/>
                </a:ext>
              </a:extLst>
            </p:cNvPr>
            <p:cNvSpPr/>
            <p:nvPr/>
          </p:nvSpPr>
          <p:spPr>
            <a:xfrm>
              <a:off x="11305049" y="4025748"/>
              <a:ext cx="811339" cy="27340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bg2">
                      <a:lumMod val="50000"/>
                    </a:schemeClr>
                  </a:solidFill>
                  <a:latin typeface="Meiryo UI" panose="020B0604030504040204" pitchFamily="50" charset="-128"/>
                  <a:ea typeface="Meiryo UI" panose="020B0604030504040204" pitchFamily="50" charset="-128"/>
                </a:rPr>
                <a:t>結果確認</a:t>
              </a:r>
            </a:p>
          </p:txBody>
        </p:sp>
      </p:grpSp>
      <p:sp>
        <p:nvSpPr>
          <p:cNvPr id="146" name="正方形/長方形 145">
            <a:extLst>
              <a:ext uri="{FF2B5EF4-FFF2-40B4-BE49-F238E27FC236}">
                <a16:creationId xmlns:a16="http://schemas.microsoft.com/office/drawing/2014/main" id="{D968A80E-9817-126A-C4A0-9E1D805270F0}"/>
              </a:ext>
            </a:extLst>
          </p:cNvPr>
          <p:cNvSpPr/>
          <p:nvPr/>
        </p:nvSpPr>
        <p:spPr>
          <a:xfrm>
            <a:off x="6548262" y="4300574"/>
            <a:ext cx="2361854" cy="1056268"/>
          </a:xfrm>
          <a:prstGeom prst="rect">
            <a:avLst/>
          </a:prstGeom>
          <a:ln w="12700">
            <a:solidFill>
              <a:srgbClr val="262699"/>
            </a:solidFill>
            <a:prstDash val="sysDas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solidFill>
                <a:schemeClr val="tx1"/>
              </a:solidFill>
            </a:endParaRPr>
          </a:p>
        </p:txBody>
      </p:sp>
      <p:sp>
        <p:nvSpPr>
          <p:cNvPr id="172" name="テキスト ボックス 171">
            <a:extLst>
              <a:ext uri="{FF2B5EF4-FFF2-40B4-BE49-F238E27FC236}">
                <a16:creationId xmlns:a16="http://schemas.microsoft.com/office/drawing/2014/main" id="{2E2E64BA-7B65-2D6E-72BC-E7AA5C9E7036}"/>
              </a:ext>
            </a:extLst>
          </p:cNvPr>
          <p:cNvSpPr txBox="1"/>
          <p:nvPr/>
        </p:nvSpPr>
        <p:spPr>
          <a:xfrm>
            <a:off x="7909477" y="3858995"/>
            <a:ext cx="805110" cy="338554"/>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a:r>
              <a:rPr lang="en-US" altLang="ja-JP" sz="1100" b="1">
                <a:solidFill>
                  <a:srgbClr val="262699"/>
                </a:solidFill>
                <a:latin typeface="Meiryo UI" panose="020B0604030504040204" pitchFamily="50" charset="-128"/>
                <a:ea typeface="Meiryo UI" panose="020B0604030504040204" pitchFamily="50" charset="-128"/>
              </a:rPr>
              <a:t>AI</a:t>
            </a:r>
            <a:br>
              <a:rPr lang="en-US" altLang="ja-JP" sz="1100" b="1">
                <a:solidFill>
                  <a:srgbClr val="262699"/>
                </a:solidFill>
                <a:latin typeface="Meiryo UI" panose="020B0604030504040204" pitchFamily="50" charset="-128"/>
                <a:ea typeface="Meiryo UI" panose="020B0604030504040204" pitchFamily="50" charset="-128"/>
              </a:rPr>
            </a:br>
            <a:r>
              <a:rPr lang="ja-JP" altLang="en-US" sz="1100" b="1">
                <a:solidFill>
                  <a:srgbClr val="262699"/>
                </a:solidFill>
                <a:latin typeface="Meiryo UI" panose="020B0604030504040204" pitchFamily="50" charset="-128"/>
                <a:ea typeface="Meiryo UI" panose="020B0604030504040204" pitchFamily="50" charset="-128"/>
              </a:rPr>
              <a:t>エージェント化</a:t>
            </a:r>
            <a:endParaRPr lang="en-US" altLang="ja-JP" sz="1100" b="1">
              <a:solidFill>
                <a:srgbClr val="262699"/>
              </a:solidFill>
              <a:latin typeface="Meiryo UI" panose="020B0604030504040204" pitchFamily="50" charset="-128"/>
              <a:ea typeface="Meiryo UI" panose="020B0604030504040204" pitchFamily="50" charset="-128"/>
            </a:endParaRPr>
          </a:p>
        </p:txBody>
      </p:sp>
      <p:cxnSp>
        <p:nvCxnSpPr>
          <p:cNvPr id="175" name="直線コネクタ 174">
            <a:extLst>
              <a:ext uri="{FF2B5EF4-FFF2-40B4-BE49-F238E27FC236}">
                <a16:creationId xmlns:a16="http://schemas.microsoft.com/office/drawing/2014/main" id="{A31527FE-9AF5-838E-5C05-4EA0F7562168}"/>
              </a:ext>
            </a:extLst>
          </p:cNvPr>
          <p:cNvCxnSpPr>
            <a:cxnSpLocks/>
          </p:cNvCxnSpPr>
          <p:nvPr/>
        </p:nvCxnSpPr>
        <p:spPr>
          <a:xfrm flipH="1">
            <a:off x="9799546" y="4349598"/>
            <a:ext cx="2316842" cy="0"/>
          </a:xfrm>
          <a:prstGeom prst="line">
            <a:avLst/>
          </a:prstGeom>
          <a:ln w="19050">
            <a:solidFill>
              <a:srgbClr val="C0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81" name="テキスト ボックス 180">
            <a:extLst>
              <a:ext uri="{FF2B5EF4-FFF2-40B4-BE49-F238E27FC236}">
                <a16:creationId xmlns:a16="http://schemas.microsoft.com/office/drawing/2014/main" id="{A4A2D661-FCD4-8BCC-45E9-BEF0B51BB92D}"/>
              </a:ext>
            </a:extLst>
          </p:cNvPr>
          <p:cNvSpPr txBox="1"/>
          <p:nvPr/>
        </p:nvSpPr>
        <p:spPr>
          <a:xfrm>
            <a:off x="10545082" y="4264959"/>
            <a:ext cx="984727" cy="169277"/>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a:r>
              <a:rPr lang="ja-JP" altLang="en-US" sz="1100" b="1">
                <a:solidFill>
                  <a:srgbClr val="C00000"/>
                </a:solidFill>
                <a:latin typeface="Meiryo UI" panose="020B0604030504040204" pitchFamily="50" charset="-128"/>
                <a:ea typeface="Meiryo UI" panose="020B0604030504040204" pitchFamily="50" charset="-128"/>
              </a:rPr>
              <a:t>リードタイム短縮</a:t>
            </a:r>
            <a:endParaRPr lang="en-US" altLang="ja-JP" sz="1100" b="1">
              <a:solidFill>
                <a:srgbClr val="C0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42173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AD754-ED31-A21C-CEC5-524F1AE10FA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7E0FFA4-415E-D297-10F5-7D5424623C8E}"/>
              </a:ext>
            </a:extLst>
          </p:cNvPr>
          <p:cNvSpPr>
            <a:spLocks noGrp="1"/>
          </p:cNvSpPr>
          <p:nvPr>
            <p:ph type="title"/>
          </p:nvPr>
        </p:nvSpPr>
        <p:spPr/>
        <p:txBody>
          <a:bodyPr anchor="ctr"/>
          <a:lstStyle/>
          <a:p>
            <a:r>
              <a:rPr lang="ja-JP" altLang="en-US">
                <a:latin typeface="Meiryo UI" panose="020B0604030504040204" pitchFamily="50" charset="-128"/>
                <a:ea typeface="Meiryo UI" panose="020B0604030504040204" pitchFamily="50" charset="-128"/>
              </a:rPr>
              <a:t>請求業務フロー図（対象の</a:t>
            </a:r>
            <a:r>
              <a:rPr lang="en-US" altLang="ja-JP">
                <a:latin typeface="Meiryo UI" panose="020B0604030504040204" pitchFamily="50" charset="-128"/>
                <a:ea typeface="Meiryo UI" panose="020B0604030504040204" pitchFamily="50" charset="-128"/>
              </a:rPr>
              <a:t>RPA</a:t>
            </a:r>
            <a:r>
              <a:rPr lang="ja-JP" altLang="en-US">
                <a:latin typeface="Meiryo UI" panose="020B0604030504040204" pitchFamily="50" charset="-128"/>
                <a:ea typeface="Meiryo UI" panose="020B0604030504040204" pitchFamily="50" charset="-128"/>
              </a:rPr>
              <a:t>業務抜粋）の作業時間について</a:t>
            </a:r>
            <a:endParaRPr kumimoji="1"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8669B6FC-0B01-E97D-3B83-528A9032F38C}"/>
              </a:ext>
            </a:extLst>
          </p:cNvPr>
          <p:cNvSpPr>
            <a:spLocks noGrp="1"/>
          </p:cNvSpPr>
          <p:nvPr>
            <p:ph type="ftr" sz="quarter" idx="15"/>
          </p:nvPr>
        </p:nvSpPr>
        <p:spPr>
          <a:xfrm>
            <a:off x="4038600" y="635635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58B8219B-1413-2DB9-F5ED-0F65BDF29325}"/>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en-US" altLang="ja-JP">
                <a:solidFill>
                  <a:schemeClr val="bg2">
                    <a:lumMod val="50000"/>
                  </a:schemeClr>
                </a:solidFill>
                <a:latin typeface="Meiryo UI"/>
                <a:ea typeface="Meiryo UI"/>
              </a:rPr>
              <a:t>AI</a:t>
            </a:r>
            <a:r>
              <a:rPr lang="ja-JP" altLang="en-US">
                <a:solidFill>
                  <a:schemeClr val="bg2">
                    <a:lumMod val="50000"/>
                  </a:schemeClr>
                </a:solidFill>
                <a:latin typeface="Meiryo UI"/>
                <a:ea typeface="Meiryo UI"/>
              </a:rPr>
              <a:t>エージェントに置き換える対象の</a:t>
            </a:r>
            <a:r>
              <a:rPr lang="en-US" altLang="ja-JP">
                <a:solidFill>
                  <a:schemeClr val="bg2">
                    <a:lumMod val="50000"/>
                  </a:schemeClr>
                </a:solidFill>
                <a:latin typeface="Meiryo UI"/>
                <a:ea typeface="Meiryo UI"/>
              </a:rPr>
              <a:t>RPA</a:t>
            </a:r>
            <a:r>
              <a:rPr lang="ja-JP" altLang="en-US">
                <a:solidFill>
                  <a:schemeClr val="bg2">
                    <a:lumMod val="50000"/>
                  </a:schemeClr>
                </a:solidFill>
                <a:latin typeface="Meiryo UI"/>
                <a:ea typeface="Meiryo UI"/>
              </a:rPr>
              <a:t>業務は、</a:t>
            </a:r>
            <a:r>
              <a:rPr lang="ja-JP" altLang="en-US" b="1">
                <a:solidFill>
                  <a:schemeClr val="bg2">
                    <a:lumMod val="50000"/>
                  </a:schemeClr>
                </a:solidFill>
                <a:latin typeface="Meiryo UI"/>
                <a:ea typeface="Meiryo UI"/>
              </a:rPr>
              <a:t>手作業が</a:t>
            </a:r>
            <a:r>
              <a:rPr lang="en-US" altLang="ja-JP" b="1">
                <a:solidFill>
                  <a:schemeClr val="bg2">
                    <a:lumMod val="50000"/>
                  </a:schemeClr>
                </a:solidFill>
                <a:latin typeface="Meiryo UI"/>
                <a:ea typeface="Meiryo UI"/>
              </a:rPr>
              <a:t>20</a:t>
            </a:r>
            <a:r>
              <a:rPr lang="ja-JP" altLang="en-US" b="1">
                <a:solidFill>
                  <a:schemeClr val="bg2">
                    <a:lumMod val="50000"/>
                  </a:schemeClr>
                </a:solidFill>
                <a:latin typeface="Meiryo UI"/>
                <a:ea typeface="Meiryo UI"/>
              </a:rPr>
              <a:t>分、</a:t>
            </a:r>
            <a:r>
              <a:rPr lang="en-US" altLang="ja-JP" b="1">
                <a:solidFill>
                  <a:schemeClr val="bg2">
                    <a:lumMod val="50000"/>
                  </a:schemeClr>
                </a:solidFill>
                <a:latin typeface="Meiryo UI"/>
                <a:ea typeface="Meiryo UI"/>
              </a:rPr>
              <a:t>RPA</a:t>
            </a:r>
            <a:r>
              <a:rPr lang="ja-JP" altLang="en-US" b="1">
                <a:solidFill>
                  <a:schemeClr val="bg2">
                    <a:lumMod val="50000"/>
                  </a:schemeClr>
                </a:solidFill>
                <a:latin typeface="Meiryo UI"/>
                <a:ea typeface="Meiryo UI"/>
              </a:rPr>
              <a:t>処理が3</a:t>
            </a:r>
            <a:r>
              <a:rPr lang="en-US" altLang="ja-JP" b="1">
                <a:solidFill>
                  <a:schemeClr val="bg2">
                    <a:lumMod val="50000"/>
                  </a:schemeClr>
                </a:solidFill>
                <a:latin typeface="Meiryo UI"/>
                <a:ea typeface="Meiryo UI"/>
              </a:rPr>
              <a:t>0</a:t>
            </a:r>
            <a:r>
              <a:rPr lang="ja-JP" altLang="en-US" b="1">
                <a:solidFill>
                  <a:schemeClr val="bg2">
                    <a:lumMod val="50000"/>
                  </a:schemeClr>
                </a:solidFill>
                <a:latin typeface="Meiryo UI"/>
                <a:ea typeface="Meiryo UI"/>
              </a:rPr>
              <a:t>分（1件3.4分？）</a:t>
            </a:r>
            <a:r>
              <a:rPr lang="ja-JP" altLang="en-US">
                <a:solidFill>
                  <a:schemeClr val="bg2">
                    <a:lumMod val="50000"/>
                  </a:schemeClr>
                </a:solidFill>
                <a:latin typeface="Meiryo UI"/>
                <a:ea typeface="Meiryo UI"/>
              </a:rPr>
              <a:t>で認識相違ありませんか。</a:t>
            </a:r>
            <a:endParaRPr lang="en-US" altLang="ja-JP">
              <a:solidFill>
                <a:schemeClr val="bg2">
                  <a:lumMod val="50000"/>
                </a:schemeClr>
              </a:solidFill>
              <a:latin typeface="Meiryo UI"/>
              <a:ea typeface="Meiryo UI"/>
            </a:endParaRPr>
          </a:p>
        </p:txBody>
      </p:sp>
      <p:sp>
        <p:nvSpPr>
          <p:cNvPr id="23" name="正方形/長方形 22">
            <a:extLst>
              <a:ext uri="{FF2B5EF4-FFF2-40B4-BE49-F238E27FC236}">
                <a16:creationId xmlns:a16="http://schemas.microsoft.com/office/drawing/2014/main" id="{3B3C649D-1B0E-8B83-ED2F-691B573E81D9}"/>
              </a:ext>
            </a:extLst>
          </p:cNvPr>
          <p:cNvSpPr/>
          <p:nvPr/>
        </p:nvSpPr>
        <p:spPr>
          <a:xfrm>
            <a:off x="1192961" y="3603593"/>
            <a:ext cx="9590518" cy="2882933"/>
          </a:xfrm>
          <a:prstGeom prst="rect">
            <a:avLst/>
          </a:prstGeom>
          <a:solidFill>
            <a:srgbClr val="DEEBF7"/>
          </a:solidFill>
          <a:ln>
            <a:solidFill>
              <a:srgbClr val="26269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84" name="楕円 83">
            <a:extLst>
              <a:ext uri="{FF2B5EF4-FFF2-40B4-BE49-F238E27FC236}">
                <a16:creationId xmlns:a16="http://schemas.microsoft.com/office/drawing/2014/main" id="{F8CD7BBA-FA11-8B05-1A74-F04112210EA3}"/>
              </a:ext>
            </a:extLst>
          </p:cNvPr>
          <p:cNvSpPr/>
          <p:nvPr/>
        </p:nvSpPr>
        <p:spPr>
          <a:xfrm>
            <a:off x="2670171" y="5936697"/>
            <a:ext cx="80093" cy="80093"/>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a:solidFill>
                <a:schemeClr val="bg2">
                  <a:lumMod val="50000"/>
                </a:schemeClr>
              </a:solidFill>
              <a:latin typeface="Meiryo UI" panose="020B0604030504040204" pitchFamily="50" charset="-128"/>
              <a:ea typeface="Meiryo UI" panose="020B0604030504040204" pitchFamily="50" charset="-128"/>
            </a:endParaRPr>
          </a:p>
        </p:txBody>
      </p:sp>
      <p:grpSp>
        <p:nvGrpSpPr>
          <p:cNvPr id="8" name="グループ化 7">
            <a:extLst>
              <a:ext uri="{FF2B5EF4-FFF2-40B4-BE49-F238E27FC236}">
                <a16:creationId xmlns:a16="http://schemas.microsoft.com/office/drawing/2014/main" id="{2FC2F39E-8C74-322D-692B-5315F95036E9}"/>
              </a:ext>
            </a:extLst>
          </p:cNvPr>
          <p:cNvGrpSpPr/>
          <p:nvPr/>
        </p:nvGrpSpPr>
        <p:grpSpPr>
          <a:xfrm>
            <a:off x="1813673" y="4048677"/>
            <a:ext cx="544983" cy="544983"/>
            <a:chOff x="3045064" y="4118673"/>
            <a:chExt cx="580936" cy="580936"/>
          </a:xfrm>
        </p:grpSpPr>
        <p:pic>
          <p:nvPicPr>
            <p:cNvPr id="10" name="グラフィックス 9" descr="フォルダー">
              <a:extLst>
                <a:ext uri="{FF2B5EF4-FFF2-40B4-BE49-F238E27FC236}">
                  <a16:creationId xmlns:a16="http://schemas.microsoft.com/office/drawing/2014/main" id="{5201D4C7-DC32-5A2E-E8BA-0590B2FBEE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11" name="フローチャート : 書類 22">
              <a:extLst>
                <a:ext uri="{FF2B5EF4-FFF2-40B4-BE49-F238E27FC236}">
                  <a16:creationId xmlns:a16="http://schemas.microsoft.com/office/drawing/2014/main" id="{A19F9C7F-51CE-D3F7-0400-A2D819C0C29F}"/>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展開先</a:t>
              </a:r>
              <a:endParaRPr lang="en-US" altLang="ja-JP" sz="700">
                <a:solidFill>
                  <a:schemeClr val="bg2">
                    <a:lumMod val="50000"/>
                  </a:schemeClr>
                </a:solidFill>
                <a:latin typeface="Meiryo UI" panose="020B0604030504040204" pitchFamily="50" charset="-128"/>
                <a:ea typeface="Meiryo UI" panose="020B0604030504040204" pitchFamily="50" charset="-128"/>
              </a:endParaRPr>
            </a:p>
          </p:txBody>
        </p:sp>
      </p:grpSp>
      <p:cxnSp>
        <p:nvCxnSpPr>
          <p:cNvPr id="33" name="直線矢印コネクタ 32">
            <a:extLst>
              <a:ext uri="{FF2B5EF4-FFF2-40B4-BE49-F238E27FC236}">
                <a16:creationId xmlns:a16="http://schemas.microsoft.com/office/drawing/2014/main" id="{DEB9DD17-EC2C-CD54-A6C3-F5231EBEC9E8}"/>
              </a:ext>
            </a:extLst>
          </p:cNvPr>
          <p:cNvCxnSpPr>
            <a:cxnSpLocks/>
            <a:endCxn id="11" idx="2"/>
          </p:cNvCxnSpPr>
          <p:nvPr/>
        </p:nvCxnSpPr>
        <p:spPr>
          <a:xfrm flipH="1" flipV="1">
            <a:off x="2086166" y="4458574"/>
            <a:ext cx="7412" cy="1220443"/>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28BE9ECE-3733-EEDA-5DE6-901B741540DD}"/>
              </a:ext>
            </a:extLst>
          </p:cNvPr>
          <p:cNvSpPr/>
          <p:nvPr/>
        </p:nvSpPr>
        <p:spPr>
          <a:xfrm>
            <a:off x="446632" y="4935351"/>
            <a:ext cx="434563" cy="1480229"/>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0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rPr>
              <a:t>システム</a:t>
            </a:r>
          </a:p>
        </p:txBody>
      </p:sp>
      <p:sp>
        <p:nvSpPr>
          <p:cNvPr id="7" name="正方形/長方形 6">
            <a:extLst>
              <a:ext uri="{FF2B5EF4-FFF2-40B4-BE49-F238E27FC236}">
                <a16:creationId xmlns:a16="http://schemas.microsoft.com/office/drawing/2014/main" id="{80370390-E5AC-81C6-D90B-816C124FF658}"/>
              </a:ext>
            </a:extLst>
          </p:cNvPr>
          <p:cNvSpPr/>
          <p:nvPr/>
        </p:nvSpPr>
        <p:spPr>
          <a:xfrm>
            <a:off x="446632" y="2956928"/>
            <a:ext cx="434563" cy="1955957"/>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altLang="ja-JP" sz="1000">
                <a:solidFill>
                  <a:schemeClr val="bg1"/>
                </a:solidFill>
                <a:latin typeface="Meiryo UI" panose="020B0604030504040204" pitchFamily="50" charset="-128"/>
                <a:ea typeface="Meiryo UI" panose="020B0604030504040204" pitchFamily="50" charset="-128"/>
                <a:sym typeface="ヒラギノ角ゴ ProN W3"/>
              </a:rPr>
              <a:t>BPS</a:t>
            </a:r>
            <a:endParaRPr kumimoji="0" lang="ja-JP" altLang="en-US" sz="10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sp>
        <p:nvSpPr>
          <p:cNvPr id="90" name="矢印: 左右 89">
            <a:extLst>
              <a:ext uri="{FF2B5EF4-FFF2-40B4-BE49-F238E27FC236}">
                <a16:creationId xmlns:a16="http://schemas.microsoft.com/office/drawing/2014/main" id="{F0E08FC7-4D36-8964-4F77-975776A72831}"/>
              </a:ext>
            </a:extLst>
          </p:cNvPr>
          <p:cNvSpPr/>
          <p:nvPr/>
        </p:nvSpPr>
        <p:spPr>
          <a:xfrm>
            <a:off x="898156" y="1889845"/>
            <a:ext cx="5587022" cy="292909"/>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b="1">
                <a:solidFill>
                  <a:srgbClr val="FF0000"/>
                </a:solidFill>
                <a:latin typeface="Meiryo UI" panose="020B0604030504040204" pitchFamily="50" charset="-128"/>
                <a:ea typeface="Meiryo UI" panose="020B0604030504040204" pitchFamily="50" charset="-128"/>
              </a:rPr>
              <a:t>動画の時間：</a:t>
            </a:r>
            <a:r>
              <a:rPr lang="en-US" altLang="ja-JP" sz="900" b="1">
                <a:solidFill>
                  <a:srgbClr val="FF0000"/>
                </a:solidFill>
                <a:latin typeface="Meiryo UI" panose="020B0604030504040204" pitchFamily="50" charset="-128"/>
                <a:ea typeface="Meiryo UI" panose="020B0604030504040204" pitchFamily="50" charset="-128"/>
              </a:rPr>
              <a:t>14:12</a:t>
            </a:r>
            <a:endParaRPr lang="ja-JP" altLang="en-US" sz="900" b="1">
              <a:solidFill>
                <a:srgbClr val="FF0000"/>
              </a:solidFill>
              <a:latin typeface="Meiryo UI" panose="020B0604030504040204" pitchFamily="50" charset="-128"/>
              <a:ea typeface="Meiryo UI" panose="020B0604030504040204" pitchFamily="50" charset="-128"/>
            </a:endParaRPr>
          </a:p>
        </p:txBody>
      </p:sp>
      <p:sp>
        <p:nvSpPr>
          <p:cNvPr id="91" name="矢印: 五方向 90">
            <a:extLst>
              <a:ext uri="{FF2B5EF4-FFF2-40B4-BE49-F238E27FC236}">
                <a16:creationId xmlns:a16="http://schemas.microsoft.com/office/drawing/2014/main" id="{C8EE2835-B94E-8646-53CA-41CC45FB89C3}"/>
              </a:ext>
            </a:extLst>
          </p:cNvPr>
          <p:cNvSpPr/>
          <p:nvPr/>
        </p:nvSpPr>
        <p:spPr>
          <a:xfrm>
            <a:off x="898156" y="1656364"/>
            <a:ext cx="5590290" cy="234669"/>
          </a:xfrm>
          <a:prstGeom prst="homePlat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a:solidFill>
                  <a:schemeClr val="bg2">
                    <a:lumMod val="50000"/>
                  </a:schemeClr>
                </a:solidFill>
                <a:latin typeface="Meiryo UI" panose="020B0604030504040204" pitchFamily="50" charset="-128"/>
                <a:ea typeface="Meiryo UI" panose="020B0604030504040204" pitchFamily="50" charset="-128"/>
              </a:rPr>
              <a:t>RPA</a:t>
            </a:r>
            <a:r>
              <a:rPr lang="ja-JP" altLang="en-US" sz="1100">
                <a:solidFill>
                  <a:schemeClr val="bg2">
                    <a:lumMod val="50000"/>
                  </a:schemeClr>
                </a:solidFill>
                <a:latin typeface="Meiryo UI" panose="020B0604030504040204" pitchFamily="50" charset="-128"/>
                <a:ea typeface="Meiryo UI" panose="020B0604030504040204" pitchFamily="50" charset="-128"/>
              </a:rPr>
              <a:t>本番入力（実行前）</a:t>
            </a:r>
          </a:p>
        </p:txBody>
      </p:sp>
      <p:cxnSp>
        <p:nvCxnSpPr>
          <p:cNvPr id="121" name="直線矢印コネクタ 120">
            <a:extLst>
              <a:ext uri="{FF2B5EF4-FFF2-40B4-BE49-F238E27FC236}">
                <a16:creationId xmlns:a16="http://schemas.microsoft.com/office/drawing/2014/main" id="{B42C7C89-3745-24F2-E8B9-6D8947E3B03E}"/>
              </a:ext>
            </a:extLst>
          </p:cNvPr>
          <p:cNvCxnSpPr>
            <a:cxnSpLocks/>
            <a:stCxn id="51" idx="2"/>
          </p:cNvCxnSpPr>
          <p:nvPr/>
        </p:nvCxnSpPr>
        <p:spPr>
          <a:xfrm>
            <a:off x="1666547" y="4137049"/>
            <a:ext cx="0" cy="1000577"/>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6" name="正方形/長方形 165">
            <a:extLst>
              <a:ext uri="{FF2B5EF4-FFF2-40B4-BE49-F238E27FC236}">
                <a16:creationId xmlns:a16="http://schemas.microsoft.com/office/drawing/2014/main" id="{7D6A71B3-BC99-54C3-2DC2-08F9DC927988}"/>
              </a:ext>
            </a:extLst>
          </p:cNvPr>
          <p:cNvSpPr/>
          <p:nvPr/>
        </p:nvSpPr>
        <p:spPr>
          <a:xfrm>
            <a:off x="446632" y="2155853"/>
            <a:ext cx="434563" cy="773296"/>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100">
                <a:solidFill>
                  <a:schemeClr val="bg1"/>
                </a:solidFill>
                <a:latin typeface="Meiryo UI" panose="020B0604030504040204" pitchFamily="50" charset="-128"/>
                <a:ea typeface="Meiryo UI" panose="020B0604030504040204" pitchFamily="50" charset="-128"/>
                <a:sym typeface="ヒラギノ角ゴ ProN W3"/>
              </a:rPr>
              <a:t>外部</a:t>
            </a:r>
            <a:endParaRPr kumimoji="0" lang="ja-JP" altLang="en-US" sz="11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cxnSp>
        <p:nvCxnSpPr>
          <p:cNvPr id="37" name="直線矢印コネクタ 36">
            <a:extLst>
              <a:ext uri="{FF2B5EF4-FFF2-40B4-BE49-F238E27FC236}">
                <a16:creationId xmlns:a16="http://schemas.microsoft.com/office/drawing/2014/main" id="{90450823-D2AB-EE05-9696-DA43D4B9F183}"/>
              </a:ext>
            </a:extLst>
          </p:cNvPr>
          <p:cNvCxnSpPr>
            <a:cxnSpLocks/>
            <a:stCxn id="41" idx="3"/>
            <a:endCxn id="52" idx="1"/>
          </p:cNvCxnSpPr>
          <p:nvPr/>
        </p:nvCxnSpPr>
        <p:spPr>
          <a:xfrm flipV="1">
            <a:off x="3148767" y="3950347"/>
            <a:ext cx="180999" cy="2582"/>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コネクタ: カギ線 5">
            <a:extLst>
              <a:ext uri="{FF2B5EF4-FFF2-40B4-BE49-F238E27FC236}">
                <a16:creationId xmlns:a16="http://schemas.microsoft.com/office/drawing/2014/main" id="{B0445B47-1F34-8167-0039-4478E7692D0A}"/>
              </a:ext>
            </a:extLst>
          </p:cNvPr>
          <p:cNvCxnSpPr>
            <a:cxnSpLocks/>
            <a:stCxn id="51" idx="3"/>
            <a:endCxn id="41" idx="1"/>
          </p:cNvCxnSpPr>
          <p:nvPr/>
        </p:nvCxnSpPr>
        <p:spPr>
          <a:xfrm>
            <a:off x="2105098" y="3952929"/>
            <a:ext cx="166568"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フローチャート: 手操作入力 50">
            <a:extLst>
              <a:ext uri="{FF2B5EF4-FFF2-40B4-BE49-F238E27FC236}">
                <a16:creationId xmlns:a16="http://schemas.microsoft.com/office/drawing/2014/main" id="{606583E3-7DBC-B56C-FD12-852EEEFE8F7E}"/>
              </a:ext>
            </a:extLst>
          </p:cNvPr>
          <p:cNvSpPr/>
          <p:nvPr/>
        </p:nvSpPr>
        <p:spPr bwMode="auto">
          <a:xfrm>
            <a:off x="1227996" y="3768808"/>
            <a:ext cx="877101" cy="368240"/>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支払依頼</a:t>
            </a:r>
            <a:r>
              <a:rPr lang="en-US" altLang="ja-JP" sz="700">
                <a:solidFill>
                  <a:schemeClr val="bg2">
                    <a:lumMod val="50000"/>
                  </a:schemeClr>
                </a:solidFill>
                <a:latin typeface="Meiryo UI" panose="020B0604030504040204" pitchFamily="50" charset="-128"/>
                <a:ea typeface="Meiryo UI" panose="020B0604030504040204" pitchFamily="50" charset="-128"/>
              </a:rPr>
              <a:t>WS</a:t>
            </a:r>
          </a:p>
          <a:p>
            <a:pPr algn="ctr"/>
            <a:r>
              <a:rPr lang="ja-JP" altLang="en-US" sz="700">
                <a:solidFill>
                  <a:schemeClr val="bg2">
                    <a:lumMod val="50000"/>
                  </a:schemeClr>
                </a:solidFill>
                <a:latin typeface="Meiryo UI" panose="020B0604030504040204" pitchFamily="50" charset="-128"/>
                <a:ea typeface="Meiryo UI" panose="020B0604030504040204" pitchFamily="50" charset="-128"/>
              </a:rPr>
              <a:t>ダウンロード＆保管</a:t>
            </a:r>
          </a:p>
        </p:txBody>
      </p:sp>
      <p:sp>
        <p:nvSpPr>
          <p:cNvPr id="108" name="矢印: 左右 107">
            <a:extLst>
              <a:ext uri="{FF2B5EF4-FFF2-40B4-BE49-F238E27FC236}">
                <a16:creationId xmlns:a16="http://schemas.microsoft.com/office/drawing/2014/main" id="{EEC3D9BD-3455-B6C3-FB48-E6B9CA9F05A1}"/>
              </a:ext>
            </a:extLst>
          </p:cNvPr>
          <p:cNvSpPr/>
          <p:nvPr/>
        </p:nvSpPr>
        <p:spPr>
          <a:xfrm>
            <a:off x="7591329" y="1884447"/>
            <a:ext cx="3708636" cy="292909"/>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b="1">
                <a:solidFill>
                  <a:srgbClr val="FF0000"/>
                </a:solidFill>
                <a:latin typeface="Meiryo UI" panose="020B0604030504040204" pitchFamily="50" charset="-128"/>
                <a:ea typeface="Meiryo UI" panose="020B0604030504040204" pitchFamily="50" charset="-128"/>
              </a:rPr>
              <a:t>動画の時間：</a:t>
            </a:r>
            <a:r>
              <a:rPr lang="en-US" altLang="ja-JP" sz="900" b="1">
                <a:solidFill>
                  <a:srgbClr val="FF0000"/>
                </a:solidFill>
                <a:latin typeface="Meiryo UI" panose="020B0604030504040204" pitchFamily="50" charset="-128"/>
                <a:ea typeface="Meiryo UI" panose="020B0604030504040204" pitchFamily="50" charset="-128"/>
              </a:rPr>
              <a:t>5:36</a:t>
            </a:r>
            <a:endParaRPr lang="ja-JP" altLang="en-US" sz="900" b="1">
              <a:solidFill>
                <a:srgbClr val="FF0000"/>
              </a:solidFill>
              <a:latin typeface="Meiryo UI" panose="020B0604030504040204" pitchFamily="50" charset="-128"/>
              <a:ea typeface="Meiryo UI" panose="020B0604030504040204" pitchFamily="50" charset="-128"/>
            </a:endParaRPr>
          </a:p>
        </p:txBody>
      </p:sp>
      <p:sp>
        <p:nvSpPr>
          <p:cNvPr id="111" name="テキスト ボックス 110">
            <a:extLst>
              <a:ext uri="{FF2B5EF4-FFF2-40B4-BE49-F238E27FC236}">
                <a16:creationId xmlns:a16="http://schemas.microsoft.com/office/drawing/2014/main" id="{0654B82E-4C4F-BFFF-5100-C6EB9E08BC07}"/>
              </a:ext>
            </a:extLst>
          </p:cNvPr>
          <p:cNvSpPr txBox="1"/>
          <p:nvPr/>
        </p:nvSpPr>
        <p:spPr>
          <a:xfrm>
            <a:off x="1346439" y="4791419"/>
            <a:ext cx="640218" cy="210314"/>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参照</a:t>
            </a:r>
            <a:endParaRPr lang="en-US" altLang="ja-JP" sz="700">
              <a:solidFill>
                <a:schemeClr val="bg2">
                  <a:lumMod val="50000"/>
                </a:schemeClr>
              </a:solidFill>
              <a:latin typeface="Meiryo UI" panose="020B0604030504040204" pitchFamily="50" charset="-128"/>
              <a:ea typeface="Meiryo UI" panose="020B0604030504040204" pitchFamily="50" charset="-128"/>
            </a:endParaRPr>
          </a:p>
        </p:txBody>
      </p:sp>
      <p:sp>
        <p:nvSpPr>
          <p:cNvPr id="5" name="楕円 4">
            <a:extLst>
              <a:ext uri="{FF2B5EF4-FFF2-40B4-BE49-F238E27FC236}">
                <a16:creationId xmlns:a16="http://schemas.microsoft.com/office/drawing/2014/main" id="{1C4B0DEA-7B16-8FB1-920C-B1557A3F0800}"/>
              </a:ext>
            </a:extLst>
          </p:cNvPr>
          <p:cNvSpPr/>
          <p:nvPr/>
        </p:nvSpPr>
        <p:spPr>
          <a:xfrm>
            <a:off x="926830" y="3867480"/>
            <a:ext cx="173639" cy="173639"/>
          </a:xfrm>
          <a:prstGeom prst="ellipse">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700">
                <a:solidFill>
                  <a:schemeClr val="bg2">
                    <a:lumMod val="50000"/>
                  </a:schemeClr>
                </a:solidFill>
                <a:latin typeface="Meiryo UI" panose="020B0604030504040204" pitchFamily="50" charset="-128"/>
                <a:ea typeface="Meiryo UI" panose="020B0604030504040204" pitchFamily="50" charset="-128"/>
              </a:rPr>
              <a:t>2</a:t>
            </a:r>
            <a:endParaRPr lang="ja-JP" altLang="en-US" sz="700">
              <a:solidFill>
                <a:schemeClr val="bg2">
                  <a:lumMod val="50000"/>
                </a:schemeClr>
              </a:solidFill>
              <a:latin typeface="Meiryo UI" panose="020B0604030504040204" pitchFamily="50" charset="-128"/>
              <a:ea typeface="Meiryo UI" panose="020B0604030504040204" pitchFamily="50" charset="-128"/>
            </a:endParaRPr>
          </a:p>
        </p:txBody>
      </p:sp>
      <p:cxnSp>
        <p:nvCxnSpPr>
          <p:cNvPr id="14" name="コネクタ: カギ線 5">
            <a:extLst>
              <a:ext uri="{FF2B5EF4-FFF2-40B4-BE49-F238E27FC236}">
                <a16:creationId xmlns:a16="http://schemas.microsoft.com/office/drawing/2014/main" id="{1B269029-6821-A1A9-6172-5F876583A6B7}"/>
              </a:ext>
            </a:extLst>
          </p:cNvPr>
          <p:cNvCxnSpPr>
            <a:cxnSpLocks/>
            <a:stCxn id="5" idx="6"/>
            <a:endCxn id="51" idx="1"/>
          </p:cNvCxnSpPr>
          <p:nvPr/>
        </p:nvCxnSpPr>
        <p:spPr>
          <a:xfrm flipV="1">
            <a:off x="1100469" y="3952929"/>
            <a:ext cx="127527" cy="13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6DBE7D63-2B94-45F3-C5DA-5E4D96DB8976}"/>
              </a:ext>
            </a:extLst>
          </p:cNvPr>
          <p:cNvCxnSpPr>
            <a:cxnSpLocks/>
            <a:stCxn id="52" idx="2"/>
            <a:endCxn id="88" idx="0"/>
          </p:cNvCxnSpPr>
          <p:nvPr/>
        </p:nvCxnSpPr>
        <p:spPr>
          <a:xfrm>
            <a:off x="3768318" y="4134467"/>
            <a:ext cx="2832" cy="1802230"/>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フローチャート: 手操作入力 51">
            <a:extLst>
              <a:ext uri="{FF2B5EF4-FFF2-40B4-BE49-F238E27FC236}">
                <a16:creationId xmlns:a16="http://schemas.microsoft.com/office/drawing/2014/main" id="{EA3C1E78-C43F-9BA1-87CC-FA3F139CC203}"/>
              </a:ext>
            </a:extLst>
          </p:cNvPr>
          <p:cNvSpPr/>
          <p:nvPr/>
        </p:nvSpPr>
        <p:spPr bwMode="auto">
          <a:xfrm>
            <a:off x="3329767" y="3766227"/>
            <a:ext cx="877101" cy="368240"/>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700">
                <a:solidFill>
                  <a:schemeClr val="bg2">
                    <a:lumMod val="50000"/>
                  </a:schemeClr>
                </a:solidFill>
                <a:latin typeface="Meiryo UI" panose="020B0604030504040204" pitchFamily="50" charset="-128"/>
                <a:ea typeface="Meiryo UI" panose="020B0604030504040204" pitchFamily="50" charset="-128"/>
              </a:rPr>
              <a:t>RPA</a:t>
            </a:r>
            <a:r>
              <a:rPr lang="ja-JP" altLang="en-US" sz="700">
                <a:solidFill>
                  <a:schemeClr val="bg2">
                    <a:lumMod val="50000"/>
                  </a:schemeClr>
                </a:solidFill>
                <a:latin typeface="Meiryo UI" panose="020B0604030504040204" pitchFamily="50" charset="-128"/>
                <a:ea typeface="Meiryo UI" panose="020B0604030504040204" pitchFamily="50" charset="-128"/>
              </a:rPr>
              <a:t>実行ファイル</a:t>
            </a:r>
            <a:endParaRPr lang="en-US" altLang="ja-JP" sz="70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700">
                <a:solidFill>
                  <a:schemeClr val="bg2">
                    <a:lumMod val="50000"/>
                  </a:schemeClr>
                </a:solidFill>
                <a:latin typeface="Meiryo UI" panose="020B0604030504040204" pitchFamily="50" charset="-128"/>
                <a:ea typeface="Meiryo UI" panose="020B0604030504040204" pitchFamily="50" charset="-128"/>
              </a:rPr>
              <a:t>アップロード</a:t>
            </a:r>
            <a:r>
              <a:rPr lang="en-US" altLang="ja-JP" sz="700">
                <a:solidFill>
                  <a:schemeClr val="bg2">
                    <a:lumMod val="50000"/>
                  </a:schemeClr>
                </a:solidFill>
                <a:latin typeface="Meiryo UI" panose="020B0604030504040204" pitchFamily="50" charset="-128"/>
                <a:ea typeface="Meiryo UI" panose="020B0604030504040204" pitchFamily="50" charset="-128"/>
              </a:rPr>
              <a:t>VBA</a:t>
            </a:r>
            <a:r>
              <a:rPr lang="ja-JP" altLang="en-US" sz="700">
                <a:solidFill>
                  <a:schemeClr val="bg2">
                    <a:lumMod val="50000"/>
                  </a:schemeClr>
                </a:solidFill>
                <a:latin typeface="Meiryo UI" panose="020B0604030504040204" pitchFamily="50" charset="-128"/>
                <a:ea typeface="Meiryo UI" panose="020B0604030504040204" pitchFamily="50" charset="-128"/>
              </a:rPr>
              <a:t>実行</a:t>
            </a:r>
          </a:p>
        </p:txBody>
      </p:sp>
      <p:cxnSp>
        <p:nvCxnSpPr>
          <p:cNvPr id="57" name="直線矢印コネクタ 56">
            <a:extLst>
              <a:ext uri="{FF2B5EF4-FFF2-40B4-BE49-F238E27FC236}">
                <a16:creationId xmlns:a16="http://schemas.microsoft.com/office/drawing/2014/main" id="{781BAD7D-89F0-6484-970A-2B0EE26801C0}"/>
              </a:ext>
            </a:extLst>
          </p:cNvPr>
          <p:cNvCxnSpPr>
            <a:cxnSpLocks/>
            <a:stCxn id="63" idx="2"/>
          </p:cNvCxnSpPr>
          <p:nvPr/>
        </p:nvCxnSpPr>
        <p:spPr>
          <a:xfrm>
            <a:off x="5006225" y="4135592"/>
            <a:ext cx="0" cy="1814135"/>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コネクタ: カギ線 5">
            <a:extLst>
              <a:ext uri="{FF2B5EF4-FFF2-40B4-BE49-F238E27FC236}">
                <a16:creationId xmlns:a16="http://schemas.microsoft.com/office/drawing/2014/main" id="{A0E7900C-151A-C72C-45DE-1E7EA889FAAB}"/>
              </a:ext>
            </a:extLst>
          </p:cNvPr>
          <p:cNvCxnSpPr>
            <a:cxnSpLocks/>
            <a:stCxn id="63" idx="3"/>
            <a:endCxn id="76" idx="1"/>
          </p:cNvCxnSpPr>
          <p:nvPr/>
        </p:nvCxnSpPr>
        <p:spPr>
          <a:xfrm>
            <a:off x="5444776" y="3951472"/>
            <a:ext cx="166568"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フローチャート: 手操作入力 62">
            <a:extLst>
              <a:ext uri="{FF2B5EF4-FFF2-40B4-BE49-F238E27FC236}">
                <a16:creationId xmlns:a16="http://schemas.microsoft.com/office/drawing/2014/main" id="{3F5F7041-83AC-EC64-5F73-E2F6CCC29111}"/>
              </a:ext>
            </a:extLst>
          </p:cNvPr>
          <p:cNvSpPr/>
          <p:nvPr/>
        </p:nvSpPr>
        <p:spPr bwMode="auto">
          <a:xfrm>
            <a:off x="4567675" y="3767352"/>
            <a:ext cx="877101" cy="368240"/>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700">
                <a:solidFill>
                  <a:schemeClr val="bg2">
                    <a:lumMod val="50000"/>
                  </a:schemeClr>
                </a:solidFill>
                <a:latin typeface="Meiryo UI" panose="020B0604030504040204" pitchFamily="50" charset="-128"/>
                <a:ea typeface="Meiryo UI" panose="020B0604030504040204" pitchFamily="50" charset="-128"/>
              </a:rPr>
              <a:t>RPA</a:t>
            </a:r>
            <a:r>
              <a:rPr lang="ja-JP" altLang="en-US" sz="700">
                <a:solidFill>
                  <a:schemeClr val="bg2">
                    <a:lumMod val="50000"/>
                  </a:schemeClr>
                </a:solidFill>
                <a:latin typeface="Meiryo UI" panose="020B0604030504040204" pitchFamily="50" charset="-128"/>
                <a:ea typeface="Meiryo UI" panose="020B0604030504040204" pitchFamily="50" charset="-128"/>
              </a:rPr>
              <a:t>実行ファイル</a:t>
            </a:r>
            <a:endParaRPr lang="en-US" altLang="ja-JP" sz="70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600">
                <a:solidFill>
                  <a:schemeClr val="bg2">
                    <a:lumMod val="50000"/>
                  </a:schemeClr>
                </a:solidFill>
                <a:latin typeface="Meiryo UI" panose="020B0604030504040204" pitchFamily="50" charset="-128"/>
                <a:ea typeface="Meiryo UI" panose="020B0604030504040204" pitchFamily="50" charset="-128"/>
              </a:rPr>
              <a:t>入力</a:t>
            </a:r>
            <a:r>
              <a:rPr lang="en-US" altLang="ja-JP" sz="600">
                <a:solidFill>
                  <a:schemeClr val="bg2">
                    <a:lumMod val="50000"/>
                  </a:schemeClr>
                </a:solidFill>
                <a:latin typeface="Meiryo UI" panose="020B0604030504040204" pitchFamily="50" charset="-128"/>
                <a:ea typeface="Meiryo UI" panose="020B0604030504040204" pitchFamily="50" charset="-128"/>
              </a:rPr>
              <a:t>/</a:t>
            </a:r>
            <a:r>
              <a:rPr lang="ja-JP" altLang="en-US" sz="600">
                <a:solidFill>
                  <a:schemeClr val="bg2">
                    <a:lumMod val="50000"/>
                  </a:schemeClr>
                </a:solidFill>
                <a:latin typeface="Meiryo UI" panose="020B0604030504040204" pitchFamily="50" charset="-128"/>
                <a:ea typeface="Meiryo UI" panose="020B0604030504040204" pitchFamily="50" charset="-128"/>
              </a:rPr>
              <a:t>その他</a:t>
            </a:r>
            <a:r>
              <a:rPr lang="en-US" altLang="ja-JP" sz="600">
                <a:solidFill>
                  <a:schemeClr val="bg2">
                    <a:lumMod val="50000"/>
                  </a:schemeClr>
                </a:solidFill>
                <a:latin typeface="Meiryo UI" panose="020B0604030504040204" pitchFamily="50" charset="-128"/>
                <a:ea typeface="Meiryo UI" panose="020B0604030504040204" pitchFamily="50" charset="-128"/>
              </a:rPr>
              <a:t>VBA</a:t>
            </a:r>
            <a:r>
              <a:rPr lang="ja-JP" altLang="en-US" sz="600">
                <a:solidFill>
                  <a:schemeClr val="bg2">
                    <a:lumMod val="50000"/>
                  </a:schemeClr>
                </a:solidFill>
                <a:latin typeface="Meiryo UI" panose="020B0604030504040204" pitchFamily="50" charset="-128"/>
                <a:ea typeface="Meiryo UI" panose="020B0604030504040204" pitchFamily="50" charset="-128"/>
              </a:rPr>
              <a:t>実行</a:t>
            </a:r>
          </a:p>
        </p:txBody>
      </p:sp>
      <p:sp>
        <p:nvSpPr>
          <p:cNvPr id="64" name="テキスト ボックス 63">
            <a:extLst>
              <a:ext uri="{FF2B5EF4-FFF2-40B4-BE49-F238E27FC236}">
                <a16:creationId xmlns:a16="http://schemas.microsoft.com/office/drawing/2014/main" id="{5BD022BB-E87B-75F4-D850-B843DAEA120E}"/>
              </a:ext>
            </a:extLst>
          </p:cNvPr>
          <p:cNvSpPr txBox="1"/>
          <p:nvPr/>
        </p:nvSpPr>
        <p:spPr>
          <a:xfrm>
            <a:off x="4686117" y="4789962"/>
            <a:ext cx="640218" cy="210314"/>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更新</a:t>
            </a:r>
            <a:r>
              <a:rPr lang="en-US" altLang="ja-JP" sz="700">
                <a:solidFill>
                  <a:schemeClr val="bg2">
                    <a:lumMod val="50000"/>
                  </a:schemeClr>
                </a:solidFill>
                <a:latin typeface="Meiryo UI" panose="020B0604030504040204" pitchFamily="50" charset="-128"/>
                <a:ea typeface="Meiryo UI" panose="020B0604030504040204" pitchFamily="50" charset="-128"/>
              </a:rPr>
              <a:t>/</a:t>
            </a:r>
            <a:r>
              <a:rPr lang="ja-JP" altLang="en-US" sz="700">
                <a:solidFill>
                  <a:schemeClr val="bg2">
                    <a:lumMod val="50000"/>
                  </a:schemeClr>
                </a:solidFill>
                <a:latin typeface="Meiryo UI" panose="020B0604030504040204" pitchFamily="50" charset="-128"/>
                <a:ea typeface="Meiryo UI" panose="020B0604030504040204" pitchFamily="50" charset="-128"/>
              </a:rPr>
              <a:t>実行</a:t>
            </a:r>
            <a:endParaRPr lang="en-US" altLang="ja-JP" sz="700">
              <a:solidFill>
                <a:schemeClr val="bg2">
                  <a:lumMod val="50000"/>
                </a:schemeClr>
              </a:solidFill>
              <a:latin typeface="Meiryo UI" panose="020B0604030504040204" pitchFamily="50" charset="-128"/>
              <a:ea typeface="Meiryo UI" panose="020B0604030504040204" pitchFamily="50" charset="-128"/>
            </a:endParaRPr>
          </a:p>
        </p:txBody>
      </p:sp>
      <p:cxnSp>
        <p:nvCxnSpPr>
          <p:cNvPr id="66" name="コネクタ: カギ線 5">
            <a:extLst>
              <a:ext uri="{FF2B5EF4-FFF2-40B4-BE49-F238E27FC236}">
                <a16:creationId xmlns:a16="http://schemas.microsoft.com/office/drawing/2014/main" id="{3BCCA036-2105-818F-16A3-6ED71E655C06}"/>
              </a:ext>
            </a:extLst>
          </p:cNvPr>
          <p:cNvCxnSpPr>
            <a:cxnSpLocks/>
            <a:stCxn id="52" idx="3"/>
            <a:endCxn id="63" idx="1"/>
          </p:cNvCxnSpPr>
          <p:nvPr/>
        </p:nvCxnSpPr>
        <p:spPr>
          <a:xfrm>
            <a:off x="4206868" y="3950347"/>
            <a:ext cx="360807" cy="1125"/>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矢印: 五方向 84">
            <a:extLst>
              <a:ext uri="{FF2B5EF4-FFF2-40B4-BE49-F238E27FC236}">
                <a16:creationId xmlns:a16="http://schemas.microsoft.com/office/drawing/2014/main" id="{89D3832C-88C9-BFA6-27AE-135E87D28E92}"/>
              </a:ext>
            </a:extLst>
          </p:cNvPr>
          <p:cNvSpPr/>
          <p:nvPr/>
        </p:nvSpPr>
        <p:spPr>
          <a:xfrm>
            <a:off x="6488447" y="1656364"/>
            <a:ext cx="4811517" cy="234669"/>
          </a:xfrm>
          <a:prstGeom prst="homePlat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a:solidFill>
                  <a:schemeClr val="bg2">
                    <a:lumMod val="50000"/>
                  </a:schemeClr>
                </a:solidFill>
                <a:latin typeface="Meiryo UI" panose="020B0604030504040204" pitchFamily="50" charset="-128"/>
                <a:ea typeface="Meiryo UI" panose="020B0604030504040204" pitchFamily="50" charset="-128"/>
              </a:rPr>
              <a:t>RPA</a:t>
            </a:r>
            <a:r>
              <a:rPr lang="ja-JP" altLang="en-US" sz="1100">
                <a:solidFill>
                  <a:schemeClr val="bg2">
                    <a:lumMod val="50000"/>
                  </a:schemeClr>
                </a:solidFill>
                <a:latin typeface="Meiryo UI" panose="020B0604030504040204" pitchFamily="50" charset="-128"/>
                <a:ea typeface="Meiryo UI" panose="020B0604030504040204" pitchFamily="50" charset="-128"/>
              </a:rPr>
              <a:t>本番入力（実行後）</a:t>
            </a:r>
          </a:p>
        </p:txBody>
      </p:sp>
      <p:sp>
        <p:nvSpPr>
          <p:cNvPr id="41" name="フローチャート: 手操作入力 40">
            <a:extLst>
              <a:ext uri="{FF2B5EF4-FFF2-40B4-BE49-F238E27FC236}">
                <a16:creationId xmlns:a16="http://schemas.microsoft.com/office/drawing/2014/main" id="{4F0BAC3C-0E93-FFDB-A675-1A64985161EE}"/>
              </a:ext>
            </a:extLst>
          </p:cNvPr>
          <p:cNvSpPr/>
          <p:nvPr/>
        </p:nvSpPr>
        <p:spPr bwMode="auto">
          <a:xfrm>
            <a:off x="2271666" y="3768808"/>
            <a:ext cx="877101" cy="368240"/>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700">
                <a:solidFill>
                  <a:schemeClr val="bg2">
                    <a:lumMod val="50000"/>
                  </a:schemeClr>
                </a:solidFill>
                <a:latin typeface="Meiryo UI" panose="020B0604030504040204" pitchFamily="50" charset="-128"/>
                <a:ea typeface="Meiryo UI" panose="020B0604030504040204" pitchFamily="50" charset="-128"/>
              </a:rPr>
              <a:t>RPA</a:t>
            </a:r>
            <a:r>
              <a:rPr lang="ja-JP" altLang="en-US" sz="700">
                <a:solidFill>
                  <a:schemeClr val="bg2">
                    <a:lumMod val="50000"/>
                  </a:schemeClr>
                </a:solidFill>
                <a:latin typeface="Meiryo UI" panose="020B0604030504040204" pitchFamily="50" charset="-128"/>
                <a:ea typeface="Meiryo UI" panose="020B0604030504040204" pitchFamily="50" charset="-128"/>
              </a:rPr>
              <a:t>実行ファイル</a:t>
            </a:r>
            <a:endParaRPr lang="en-US" altLang="ja-JP" sz="70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700">
                <a:solidFill>
                  <a:schemeClr val="bg2">
                    <a:lumMod val="50000"/>
                  </a:schemeClr>
                </a:solidFill>
                <a:latin typeface="Meiryo UI" panose="020B0604030504040204" pitchFamily="50" charset="-128"/>
                <a:ea typeface="Meiryo UI" panose="020B0604030504040204" pitchFamily="50" charset="-128"/>
              </a:rPr>
              <a:t>WS</a:t>
            </a:r>
            <a:r>
              <a:rPr lang="ja-JP" altLang="en-US" sz="700">
                <a:solidFill>
                  <a:schemeClr val="bg2">
                    <a:lumMod val="50000"/>
                  </a:schemeClr>
                </a:solidFill>
                <a:latin typeface="Meiryo UI" panose="020B0604030504040204" pitchFamily="50" charset="-128"/>
                <a:ea typeface="Meiryo UI" panose="020B0604030504040204" pitchFamily="50" charset="-128"/>
              </a:rPr>
              <a:t>設定内容コピー</a:t>
            </a:r>
          </a:p>
        </p:txBody>
      </p:sp>
      <p:sp>
        <p:nvSpPr>
          <p:cNvPr id="3" name="正方形/長方形 2">
            <a:extLst>
              <a:ext uri="{FF2B5EF4-FFF2-40B4-BE49-F238E27FC236}">
                <a16:creationId xmlns:a16="http://schemas.microsoft.com/office/drawing/2014/main" id="{330E4400-9E66-E79D-AD76-5BE1AF5690FC}"/>
              </a:ext>
            </a:extLst>
          </p:cNvPr>
          <p:cNvSpPr/>
          <p:nvPr/>
        </p:nvSpPr>
        <p:spPr bwMode="auto">
          <a:xfrm>
            <a:off x="2621923" y="5937136"/>
            <a:ext cx="2822854" cy="329515"/>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700">
                <a:solidFill>
                  <a:schemeClr val="bg2">
                    <a:lumMod val="50000"/>
                  </a:schemeClr>
                </a:solidFill>
                <a:latin typeface="Meiryo UI" panose="020B0604030504040204" pitchFamily="50" charset="-128"/>
                <a:ea typeface="Meiryo UI" panose="020B0604030504040204" pitchFamily="50" charset="-128"/>
              </a:rPr>
              <a:t>RPA</a:t>
            </a:r>
            <a:r>
              <a:rPr lang="ja-JP" altLang="en-US" sz="700">
                <a:solidFill>
                  <a:schemeClr val="bg2">
                    <a:lumMod val="50000"/>
                  </a:schemeClr>
                </a:solidFill>
                <a:latin typeface="Meiryo UI" panose="020B0604030504040204" pitchFamily="50" charset="-128"/>
                <a:ea typeface="Meiryo UI" panose="020B0604030504040204" pitchFamily="50" charset="-128"/>
              </a:rPr>
              <a:t>実行ファイル画面</a:t>
            </a:r>
            <a:endParaRPr lang="en-US" altLang="ja-JP" sz="70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700">
                <a:solidFill>
                  <a:schemeClr val="bg2">
                    <a:lumMod val="50000"/>
                  </a:schemeClr>
                </a:solidFill>
                <a:latin typeface="Meiryo UI" panose="020B0604030504040204" pitchFamily="50" charset="-128"/>
                <a:ea typeface="Meiryo UI" panose="020B0604030504040204" pitchFamily="50" charset="-128"/>
              </a:rPr>
              <a:t>&lt;</a:t>
            </a:r>
            <a:r>
              <a:rPr lang="en-US" altLang="ja-JP" sz="700" err="1">
                <a:solidFill>
                  <a:schemeClr val="bg2">
                    <a:lumMod val="50000"/>
                  </a:schemeClr>
                </a:solidFill>
                <a:latin typeface="Meiryo UI" panose="020B0604030504040204" pitchFamily="50" charset="-128"/>
                <a:ea typeface="Meiryo UI" panose="020B0604030504040204" pitchFamily="50" charset="-128"/>
              </a:rPr>
              <a:t>ExcelVBA</a:t>
            </a:r>
            <a:r>
              <a:rPr lang="en-US" altLang="ja-JP" sz="700">
                <a:solidFill>
                  <a:schemeClr val="bg2">
                    <a:lumMod val="50000"/>
                  </a:schemeClr>
                </a:solidFill>
                <a:latin typeface="Meiryo UI" panose="020B0604030504040204" pitchFamily="50" charset="-128"/>
                <a:ea typeface="Meiryo UI" panose="020B0604030504040204" pitchFamily="50" charset="-128"/>
              </a:rPr>
              <a:t>&gt;</a:t>
            </a:r>
            <a:endParaRPr lang="ja-JP" altLang="en-US" sz="700">
              <a:solidFill>
                <a:schemeClr val="bg2">
                  <a:lumMod val="50000"/>
                </a:schemeClr>
              </a:solidFill>
              <a:latin typeface="Meiryo UI" panose="020B0604030504040204" pitchFamily="50" charset="-128"/>
              <a:ea typeface="Meiryo UI" panose="020B0604030504040204" pitchFamily="50" charset="-128"/>
            </a:endParaRPr>
          </a:p>
        </p:txBody>
      </p:sp>
      <p:grpSp>
        <p:nvGrpSpPr>
          <p:cNvPr id="12" name="グループ化 11">
            <a:extLst>
              <a:ext uri="{FF2B5EF4-FFF2-40B4-BE49-F238E27FC236}">
                <a16:creationId xmlns:a16="http://schemas.microsoft.com/office/drawing/2014/main" id="{2D2A8F55-AF60-849D-1F10-6DCF42752855}"/>
              </a:ext>
            </a:extLst>
          </p:cNvPr>
          <p:cNvGrpSpPr/>
          <p:nvPr/>
        </p:nvGrpSpPr>
        <p:grpSpPr>
          <a:xfrm>
            <a:off x="2116073" y="4495351"/>
            <a:ext cx="349741" cy="507761"/>
            <a:chOff x="9085517" y="6152400"/>
            <a:chExt cx="372814" cy="541258"/>
          </a:xfrm>
        </p:grpSpPr>
        <p:sp>
          <p:nvSpPr>
            <p:cNvPr id="13" name="フローチャート : 書類 22">
              <a:extLst>
                <a:ext uri="{FF2B5EF4-FFF2-40B4-BE49-F238E27FC236}">
                  <a16:creationId xmlns:a16="http://schemas.microsoft.com/office/drawing/2014/main" id="{07FE9D5E-0624-F35C-AC45-DBAD84B0F00A}"/>
                </a:ext>
              </a:extLst>
            </p:cNvPr>
            <p:cNvSpPr/>
            <p:nvPr/>
          </p:nvSpPr>
          <p:spPr>
            <a:xfrm>
              <a:off x="9085517" y="6152400"/>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請求書</a:t>
              </a:r>
            </a:p>
          </p:txBody>
        </p:sp>
        <p:sp>
          <p:nvSpPr>
            <p:cNvPr id="15" name="フローチャート : 書類 22">
              <a:extLst>
                <a:ext uri="{FF2B5EF4-FFF2-40B4-BE49-F238E27FC236}">
                  <a16:creationId xmlns:a16="http://schemas.microsoft.com/office/drawing/2014/main" id="{44123624-F9AF-7106-FF0D-EAC49A0AB03E}"/>
                </a:ext>
              </a:extLst>
            </p:cNvPr>
            <p:cNvSpPr/>
            <p:nvPr/>
          </p:nvSpPr>
          <p:spPr>
            <a:xfrm>
              <a:off x="9085518" y="6426118"/>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見積書</a:t>
              </a:r>
            </a:p>
          </p:txBody>
        </p:sp>
      </p:grpSp>
      <p:grpSp>
        <p:nvGrpSpPr>
          <p:cNvPr id="29" name="グループ化 28">
            <a:extLst>
              <a:ext uri="{FF2B5EF4-FFF2-40B4-BE49-F238E27FC236}">
                <a16:creationId xmlns:a16="http://schemas.microsoft.com/office/drawing/2014/main" id="{BB6F8D25-82DB-1C20-F3B2-A41EC006B9EE}"/>
              </a:ext>
            </a:extLst>
          </p:cNvPr>
          <p:cNvGrpSpPr/>
          <p:nvPr/>
        </p:nvGrpSpPr>
        <p:grpSpPr>
          <a:xfrm>
            <a:off x="1813673" y="5526046"/>
            <a:ext cx="652141" cy="960480"/>
            <a:chOff x="1858136" y="5478278"/>
            <a:chExt cx="695163" cy="1023843"/>
          </a:xfrm>
        </p:grpSpPr>
        <p:grpSp>
          <p:nvGrpSpPr>
            <p:cNvPr id="16" name="グループ化 15">
              <a:extLst>
                <a:ext uri="{FF2B5EF4-FFF2-40B4-BE49-F238E27FC236}">
                  <a16:creationId xmlns:a16="http://schemas.microsoft.com/office/drawing/2014/main" id="{C460C152-EAF4-01E6-95F0-5941C232CEA5}"/>
                </a:ext>
              </a:extLst>
            </p:cNvPr>
            <p:cNvGrpSpPr/>
            <p:nvPr/>
          </p:nvGrpSpPr>
          <p:grpSpPr>
            <a:xfrm>
              <a:off x="1858136" y="5478278"/>
              <a:ext cx="580936" cy="580936"/>
              <a:chOff x="3045064" y="4118673"/>
              <a:chExt cx="580936" cy="580936"/>
            </a:xfrm>
          </p:grpSpPr>
          <p:pic>
            <p:nvPicPr>
              <p:cNvPr id="17" name="グラフィックス 16" descr="フォルダー">
                <a:extLst>
                  <a:ext uri="{FF2B5EF4-FFF2-40B4-BE49-F238E27FC236}">
                    <a16:creationId xmlns:a16="http://schemas.microsoft.com/office/drawing/2014/main" id="{62A9804B-F42F-CBE3-F4D5-19C3BFBC03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5064" y="4118673"/>
                <a:ext cx="580936" cy="580936"/>
              </a:xfrm>
              <a:prstGeom prst="rect">
                <a:avLst/>
              </a:prstGeom>
            </p:spPr>
          </p:pic>
          <p:sp>
            <p:nvSpPr>
              <p:cNvPr id="18" name="フローチャート : 書類 22">
                <a:extLst>
                  <a:ext uri="{FF2B5EF4-FFF2-40B4-BE49-F238E27FC236}">
                    <a16:creationId xmlns:a16="http://schemas.microsoft.com/office/drawing/2014/main" id="{5995363D-C0E7-A09A-922A-827FF93A6FA4}"/>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700">
                    <a:solidFill>
                      <a:schemeClr val="bg2">
                        <a:lumMod val="50000"/>
                      </a:schemeClr>
                    </a:solidFill>
                    <a:latin typeface="Meiryo UI" panose="020B0604030504040204" pitchFamily="50" charset="-128"/>
                    <a:ea typeface="Meiryo UI" panose="020B0604030504040204" pitchFamily="50" charset="-128"/>
                  </a:rPr>
                  <a:t>Zip</a:t>
                </a:r>
                <a:br>
                  <a:rPr lang="en-US" altLang="ja-JP" sz="700">
                    <a:solidFill>
                      <a:schemeClr val="bg2">
                        <a:lumMod val="50000"/>
                      </a:schemeClr>
                    </a:solidFill>
                    <a:latin typeface="Meiryo UI" panose="020B0604030504040204" pitchFamily="50" charset="-128"/>
                    <a:ea typeface="Meiryo UI" panose="020B0604030504040204" pitchFamily="50" charset="-128"/>
                  </a:rPr>
                </a:br>
                <a:r>
                  <a:rPr lang="ja-JP" altLang="en-US" sz="700">
                    <a:solidFill>
                      <a:schemeClr val="bg2">
                        <a:lumMod val="50000"/>
                      </a:schemeClr>
                    </a:solidFill>
                    <a:latin typeface="Meiryo UI" panose="020B0604030504040204" pitchFamily="50" charset="-128"/>
                    <a:ea typeface="Meiryo UI" panose="020B0604030504040204" pitchFamily="50" charset="-128"/>
                  </a:rPr>
                  <a:t>データ</a:t>
                </a:r>
                <a:endParaRPr lang="en-US" altLang="ja-JP" sz="70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19" name="グループ化 18">
              <a:extLst>
                <a:ext uri="{FF2B5EF4-FFF2-40B4-BE49-F238E27FC236}">
                  <a16:creationId xmlns:a16="http://schemas.microsoft.com/office/drawing/2014/main" id="{DE58889E-5DCE-0184-EBAB-B315217EF449}"/>
                </a:ext>
              </a:extLst>
            </p:cNvPr>
            <p:cNvGrpSpPr/>
            <p:nvPr/>
          </p:nvGrpSpPr>
          <p:grpSpPr>
            <a:xfrm>
              <a:off x="2180485" y="5960863"/>
              <a:ext cx="372814" cy="541258"/>
              <a:chOff x="9085517" y="6152400"/>
              <a:chExt cx="372814" cy="541258"/>
            </a:xfrm>
          </p:grpSpPr>
          <p:sp>
            <p:nvSpPr>
              <p:cNvPr id="20" name="フローチャート : 書類 22">
                <a:extLst>
                  <a:ext uri="{FF2B5EF4-FFF2-40B4-BE49-F238E27FC236}">
                    <a16:creationId xmlns:a16="http://schemas.microsoft.com/office/drawing/2014/main" id="{E503DDC0-CD71-FED7-2E65-C589C4AD1152}"/>
                  </a:ext>
                </a:extLst>
              </p:cNvPr>
              <p:cNvSpPr/>
              <p:nvPr/>
            </p:nvSpPr>
            <p:spPr>
              <a:xfrm>
                <a:off x="9085517" y="6152400"/>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請求書</a:t>
                </a:r>
                <a:br>
                  <a:rPr lang="en-US" altLang="ja-JP" sz="700">
                    <a:solidFill>
                      <a:schemeClr val="bg2">
                        <a:lumMod val="50000"/>
                      </a:schemeClr>
                    </a:solidFill>
                    <a:latin typeface="Meiryo UI" panose="020B0604030504040204" pitchFamily="50" charset="-128"/>
                    <a:ea typeface="Meiryo UI" panose="020B0604030504040204" pitchFamily="50" charset="-128"/>
                  </a:rPr>
                </a:br>
                <a:r>
                  <a:rPr lang="en-US" altLang="ja-JP" sz="700">
                    <a:solidFill>
                      <a:schemeClr val="bg2">
                        <a:lumMod val="50000"/>
                      </a:schemeClr>
                    </a:solidFill>
                    <a:latin typeface="Meiryo UI" panose="020B0604030504040204" pitchFamily="50" charset="-128"/>
                    <a:ea typeface="Meiryo UI" panose="020B0604030504040204" pitchFamily="50" charset="-128"/>
                  </a:rPr>
                  <a:t>.zip</a:t>
                </a:r>
                <a:endParaRPr lang="ja-JP" altLang="en-US" sz="700">
                  <a:solidFill>
                    <a:schemeClr val="bg2">
                      <a:lumMod val="50000"/>
                    </a:schemeClr>
                  </a:solidFill>
                  <a:latin typeface="Meiryo UI" panose="020B0604030504040204" pitchFamily="50" charset="-128"/>
                  <a:ea typeface="Meiryo UI" panose="020B0604030504040204" pitchFamily="50" charset="-128"/>
                </a:endParaRPr>
              </a:p>
            </p:txBody>
          </p:sp>
          <p:sp>
            <p:nvSpPr>
              <p:cNvPr id="21" name="フローチャート : 書類 22">
                <a:extLst>
                  <a:ext uri="{FF2B5EF4-FFF2-40B4-BE49-F238E27FC236}">
                    <a16:creationId xmlns:a16="http://schemas.microsoft.com/office/drawing/2014/main" id="{2ABB4607-54F2-879D-1543-51149593B628}"/>
                  </a:ext>
                </a:extLst>
              </p:cNvPr>
              <p:cNvSpPr/>
              <p:nvPr/>
            </p:nvSpPr>
            <p:spPr>
              <a:xfrm>
                <a:off x="9085518" y="6426118"/>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見積書</a:t>
                </a:r>
                <a:br>
                  <a:rPr lang="en-US" altLang="ja-JP" sz="700">
                    <a:solidFill>
                      <a:schemeClr val="bg2">
                        <a:lumMod val="50000"/>
                      </a:schemeClr>
                    </a:solidFill>
                    <a:latin typeface="Meiryo UI" panose="020B0604030504040204" pitchFamily="50" charset="-128"/>
                    <a:ea typeface="Meiryo UI" panose="020B0604030504040204" pitchFamily="50" charset="-128"/>
                  </a:rPr>
                </a:br>
                <a:r>
                  <a:rPr lang="en-US" altLang="ja-JP" sz="700">
                    <a:solidFill>
                      <a:schemeClr val="bg2">
                        <a:lumMod val="50000"/>
                      </a:schemeClr>
                    </a:solidFill>
                    <a:latin typeface="Meiryo UI" panose="020B0604030504040204" pitchFamily="50" charset="-128"/>
                    <a:ea typeface="Meiryo UI" panose="020B0604030504040204" pitchFamily="50" charset="-128"/>
                  </a:rPr>
                  <a:t>.zip</a:t>
                </a:r>
                <a:endParaRPr lang="ja-JP" altLang="en-US" sz="700">
                  <a:solidFill>
                    <a:schemeClr val="bg2">
                      <a:lumMod val="50000"/>
                    </a:schemeClr>
                  </a:solidFill>
                  <a:latin typeface="Meiryo UI" panose="020B0604030504040204" pitchFamily="50" charset="-128"/>
                  <a:ea typeface="Meiryo UI" panose="020B0604030504040204" pitchFamily="50" charset="-128"/>
                </a:endParaRPr>
              </a:p>
            </p:txBody>
          </p:sp>
        </p:grpSp>
      </p:grpSp>
      <p:cxnSp>
        <p:nvCxnSpPr>
          <p:cNvPr id="22" name="直線矢印コネクタ 21">
            <a:extLst>
              <a:ext uri="{FF2B5EF4-FFF2-40B4-BE49-F238E27FC236}">
                <a16:creationId xmlns:a16="http://schemas.microsoft.com/office/drawing/2014/main" id="{7B4141B0-0796-6C6A-F952-9351D45356BA}"/>
              </a:ext>
            </a:extLst>
          </p:cNvPr>
          <p:cNvCxnSpPr>
            <a:cxnSpLocks/>
            <a:endCxn id="17" idx="1"/>
          </p:cNvCxnSpPr>
          <p:nvPr/>
        </p:nvCxnSpPr>
        <p:spPr>
          <a:xfrm rot="16200000" flipH="1">
            <a:off x="1407209" y="5392072"/>
            <a:ext cx="665802" cy="147127"/>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49D2CA84-45AB-54DE-286A-82A25451C051}"/>
              </a:ext>
            </a:extLst>
          </p:cNvPr>
          <p:cNvSpPr txBox="1"/>
          <p:nvPr/>
        </p:nvSpPr>
        <p:spPr>
          <a:xfrm>
            <a:off x="1517213" y="5580552"/>
            <a:ext cx="298666" cy="210314"/>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参照</a:t>
            </a:r>
            <a:endParaRPr lang="en-US" altLang="ja-JP" sz="700">
              <a:solidFill>
                <a:schemeClr val="bg2">
                  <a:lumMod val="50000"/>
                </a:schemeClr>
              </a:solidFill>
              <a:latin typeface="Meiryo UI" panose="020B0604030504040204" pitchFamily="50" charset="-128"/>
              <a:ea typeface="Meiryo UI" panose="020B0604030504040204" pitchFamily="50" charset="-128"/>
            </a:endParaRPr>
          </a:p>
        </p:txBody>
      </p:sp>
      <p:cxnSp>
        <p:nvCxnSpPr>
          <p:cNvPr id="40" name="直線矢印コネクタ 21">
            <a:extLst>
              <a:ext uri="{FF2B5EF4-FFF2-40B4-BE49-F238E27FC236}">
                <a16:creationId xmlns:a16="http://schemas.microsoft.com/office/drawing/2014/main" id="{D3E334FC-A9D6-FABD-65B8-C06F3DF919BD}"/>
              </a:ext>
            </a:extLst>
          </p:cNvPr>
          <p:cNvCxnSpPr>
            <a:cxnSpLocks/>
            <a:stCxn id="41" idx="2"/>
            <a:endCxn id="84" idx="0"/>
          </p:cNvCxnSpPr>
          <p:nvPr/>
        </p:nvCxnSpPr>
        <p:spPr>
          <a:xfrm>
            <a:off x="2710217" y="4137049"/>
            <a:ext cx="1" cy="1799649"/>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9" name="グループ化 8">
            <a:extLst>
              <a:ext uri="{FF2B5EF4-FFF2-40B4-BE49-F238E27FC236}">
                <a16:creationId xmlns:a16="http://schemas.microsoft.com/office/drawing/2014/main" id="{DE9ABBC3-6337-9E58-B84C-3B6320157327}"/>
              </a:ext>
            </a:extLst>
          </p:cNvPr>
          <p:cNvGrpSpPr/>
          <p:nvPr/>
        </p:nvGrpSpPr>
        <p:grpSpPr>
          <a:xfrm>
            <a:off x="1227996" y="5132736"/>
            <a:ext cx="1070197" cy="409714"/>
            <a:chOff x="10336405" y="5064525"/>
            <a:chExt cx="1358235" cy="436743"/>
          </a:xfrm>
        </p:grpSpPr>
        <p:sp>
          <p:nvSpPr>
            <p:cNvPr id="151" name="正方形/長方形 150">
              <a:extLst>
                <a:ext uri="{FF2B5EF4-FFF2-40B4-BE49-F238E27FC236}">
                  <a16:creationId xmlns:a16="http://schemas.microsoft.com/office/drawing/2014/main" id="{84A291A6-AB74-939F-1E5E-B24722B6645B}"/>
                </a:ext>
              </a:extLst>
            </p:cNvPr>
            <p:cNvSpPr/>
            <p:nvPr/>
          </p:nvSpPr>
          <p:spPr bwMode="auto">
            <a:xfrm>
              <a:off x="10360144" y="5150015"/>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endParaRPr lang="ja-JP" altLang="en-US" sz="700">
                <a:solidFill>
                  <a:schemeClr val="bg2">
                    <a:lumMod val="50000"/>
                  </a:schemeClr>
                </a:solidFill>
                <a:latin typeface="Meiryo UI" panose="020B0604030504040204" pitchFamily="50" charset="-128"/>
                <a:ea typeface="Meiryo UI" panose="020B0604030504040204" pitchFamily="50" charset="-128"/>
              </a:endParaRPr>
            </a:p>
          </p:txBody>
        </p:sp>
        <p:sp>
          <p:nvSpPr>
            <p:cNvPr id="149" name="正方形/長方形 148">
              <a:extLst>
                <a:ext uri="{FF2B5EF4-FFF2-40B4-BE49-F238E27FC236}">
                  <a16:creationId xmlns:a16="http://schemas.microsoft.com/office/drawing/2014/main" id="{D7518F31-4361-15A9-D7DE-7DD5F0DD394C}"/>
                </a:ext>
              </a:extLst>
            </p:cNvPr>
            <p:cNvSpPr/>
            <p:nvPr/>
          </p:nvSpPr>
          <p:spPr bwMode="auto">
            <a:xfrm>
              <a:off x="10349035" y="5107270"/>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endParaRPr lang="ja-JP" altLang="en-US" sz="700">
                <a:solidFill>
                  <a:schemeClr val="bg2">
                    <a:lumMod val="50000"/>
                  </a:schemeClr>
                </a:solidFill>
                <a:latin typeface="Meiryo UI" panose="020B0604030504040204" pitchFamily="50" charset="-128"/>
                <a:ea typeface="Meiryo UI" panose="020B0604030504040204" pitchFamily="50" charset="-128"/>
              </a:endParaRPr>
            </a:p>
          </p:txBody>
        </p:sp>
        <p:sp>
          <p:nvSpPr>
            <p:cNvPr id="133" name="正方形/長方形 132">
              <a:extLst>
                <a:ext uri="{FF2B5EF4-FFF2-40B4-BE49-F238E27FC236}">
                  <a16:creationId xmlns:a16="http://schemas.microsoft.com/office/drawing/2014/main" id="{58C1CF1B-E490-E283-D423-4082909B9D2A}"/>
                </a:ext>
              </a:extLst>
            </p:cNvPr>
            <p:cNvSpPr/>
            <p:nvPr/>
          </p:nvSpPr>
          <p:spPr bwMode="auto">
            <a:xfrm>
              <a:off x="10336405" y="5064525"/>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支払依頼</a:t>
              </a:r>
              <a:r>
                <a:rPr lang="en-US" altLang="ja-JP" sz="700">
                  <a:solidFill>
                    <a:schemeClr val="bg2">
                      <a:lumMod val="50000"/>
                    </a:schemeClr>
                  </a:solidFill>
                  <a:latin typeface="Meiryo UI" panose="020B0604030504040204" pitchFamily="50" charset="-128"/>
                  <a:ea typeface="Meiryo UI" panose="020B0604030504040204" pitchFamily="50" charset="-128"/>
                </a:rPr>
                <a:t>WS</a:t>
              </a:r>
              <a:r>
                <a:rPr lang="ja-JP" altLang="en-US" sz="700">
                  <a:solidFill>
                    <a:schemeClr val="bg2">
                      <a:lumMod val="50000"/>
                    </a:schemeClr>
                  </a:solidFill>
                  <a:latin typeface="Meiryo UI" panose="020B0604030504040204" pitchFamily="50" charset="-128"/>
                  <a:ea typeface="Meiryo UI" panose="020B0604030504040204" pitchFamily="50" charset="-128"/>
                </a:rPr>
                <a:t>画面</a:t>
              </a:r>
              <a:endParaRPr lang="en-US" altLang="ja-JP" sz="70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700">
                  <a:solidFill>
                    <a:schemeClr val="bg2">
                      <a:lumMod val="50000"/>
                    </a:schemeClr>
                  </a:solidFill>
                  <a:latin typeface="Meiryo UI" panose="020B0604030504040204" pitchFamily="50" charset="-128"/>
                  <a:ea typeface="Meiryo UI" panose="020B0604030504040204" pitchFamily="50" charset="-128"/>
                </a:rPr>
                <a:t>&lt;</a:t>
              </a:r>
              <a:r>
                <a:rPr lang="en-US" altLang="ja-JP" sz="700" err="1">
                  <a:solidFill>
                    <a:schemeClr val="bg2">
                      <a:lumMod val="50000"/>
                    </a:schemeClr>
                  </a:solidFill>
                  <a:latin typeface="Meiryo UI" panose="020B0604030504040204" pitchFamily="50" charset="-128"/>
                  <a:ea typeface="Meiryo UI" panose="020B0604030504040204" pitchFamily="50" charset="-128"/>
                </a:rPr>
                <a:t>SpreadSheet</a:t>
              </a:r>
              <a:r>
                <a:rPr lang="en-US" altLang="ja-JP" sz="700">
                  <a:solidFill>
                    <a:schemeClr val="bg2">
                      <a:lumMod val="50000"/>
                    </a:schemeClr>
                  </a:solidFill>
                  <a:latin typeface="Meiryo UI" panose="020B0604030504040204" pitchFamily="50" charset="-128"/>
                  <a:ea typeface="Meiryo UI" panose="020B0604030504040204" pitchFamily="50" charset="-128"/>
                </a:rPr>
                <a:t>&gt;</a:t>
              </a:r>
              <a:endParaRPr lang="ja-JP" altLang="en-US" sz="700">
                <a:solidFill>
                  <a:schemeClr val="bg2">
                    <a:lumMod val="50000"/>
                  </a:schemeClr>
                </a:solidFill>
                <a:latin typeface="Meiryo UI" panose="020B0604030504040204" pitchFamily="50" charset="-128"/>
                <a:ea typeface="Meiryo UI" panose="020B0604030504040204" pitchFamily="50" charset="-128"/>
              </a:endParaRPr>
            </a:p>
          </p:txBody>
        </p:sp>
      </p:grpSp>
      <p:cxnSp>
        <p:nvCxnSpPr>
          <p:cNvPr id="54" name="直線矢印コネクタ 21">
            <a:extLst>
              <a:ext uri="{FF2B5EF4-FFF2-40B4-BE49-F238E27FC236}">
                <a16:creationId xmlns:a16="http://schemas.microsoft.com/office/drawing/2014/main" id="{94AF39CE-16C5-DA52-0228-0EE3D60680B6}"/>
              </a:ext>
            </a:extLst>
          </p:cNvPr>
          <p:cNvCxnSpPr>
            <a:cxnSpLocks/>
            <a:stCxn id="133" idx="3"/>
            <a:endCxn id="84" idx="0"/>
          </p:cNvCxnSpPr>
          <p:nvPr/>
        </p:nvCxnSpPr>
        <p:spPr>
          <a:xfrm>
            <a:off x="2279488" y="5297494"/>
            <a:ext cx="430730" cy="639204"/>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0BEF160B-1832-8D86-4C4F-995C4E25E5A1}"/>
              </a:ext>
            </a:extLst>
          </p:cNvPr>
          <p:cNvSpPr txBox="1"/>
          <p:nvPr/>
        </p:nvSpPr>
        <p:spPr>
          <a:xfrm>
            <a:off x="2547019" y="4787884"/>
            <a:ext cx="328533" cy="210314"/>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コピー</a:t>
            </a:r>
            <a:endParaRPr lang="en-US" altLang="ja-JP" sz="700">
              <a:solidFill>
                <a:schemeClr val="bg2">
                  <a:lumMod val="50000"/>
                </a:schemeClr>
              </a:solidFill>
              <a:latin typeface="Meiryo UI" panose="020B0604030504040204" pitchFamily="50" charset="-128"/>
              <a:ea typeface="Meiryo UI" panose="020B0604030504040204" pitchFamily="50" charset="-128"/>
            </a:endParaRPr>
          </a:p>
        </p:txBody>
      </p:sp>
      <p:sp>
        <p:nvSpPr>
          <p:cNvPr id="73" name="テキスト ボックス 72">
            <a:extLst>
              <a:ext uri="{FF2B5EF4-FFF2-40B4-BE49-F238E27FC236}">
                <a16:creationId xmlns:a16="http://schemas.microsoft.com/office/drawing/2014/main" id="{C91543A8-84DE-1F28-4603-54B99E287072}"/>
              </a:ext>
            </a:extLst>
          </p:cNvPr>
          <p:cNvSpPr txBox="1"/>
          <p:nvPr/>
        </p:nvSpPr>
        <p:spPr>
          <a:xfrm>
            <a:off x="2353523" y="5192336"/>
            <a:ext cx="298666" cy="210314"/>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参照</a:t>
            </a:r>
            <a:endParaRPr lang="en-US" altLang="ja-JP" sz="700">
              <a:solidFill>
                <a:schemeClr val="bg2">
                  <a:lumMod val="50000"/>
                </a:schemeClr>
              </a:solidFill>
              <a:latin typeface="Meiryo UI" panose="020B0604030504040204" pitchFamily="50" charset="-128"/>
              <a:ea typeface="Meiryo UI" panose="020B0604030504040204" pitchFamily="50" charset="-128"/>
            </a:endParaRPr>
          </a:p>
        </p:txBody>
      </p:sp>
      <p:sp>
        <p:nvSpPr>
          <p:cNvPr id="88" name="楕円 87">
            <a:extLst>
              <a:ext uri="{FF2B5EF4-FFF2-40B4-BE49-F238E27FC236}">
                <a16:creationId xmlns:a16="http://schemas.microsoft.com/office/drawing/2014/main" id="{1DF2EE7B-5377-110B-96DF-13B845767415}"/>
              </a:ext>
            </a:extLst>
          </p:cNvPr>
          <p:cNvSpPr/>
          <p:nvPr/>
        </p:nvSpPr>
        <p:spPr>
          <a:xfrm>
            <a:off x="3731103" y="5936697"/>
            <a:ext cx="80093" cy="80093"/>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a:solidFill>
                <a:schemeClr val="bg2">
                  <a:lumMod val="50000"/>
                </a:schemeClr>
              </a:solidFill>
              <a:latin typeface="Meiryo UI" panose="020B0604030504040204" pitchFamily="50" charset="-128"/>
              <a:ea typeface="Meiryo UI" panose="020B0604030504040204" pitchFamily="50" charset="-128"/>
            </a:endParaRPr>
          </a:p>
        </p:txBody>
      </p:sp>
      <p:cxnSp>
        <p:nvCxnSpPr>
          <p:cNvPr id="92" name="直線矢印コネクタ 21">
            <a:extLst>
              <a:ext uri="{FF2B5EF4-FFF2-40B4-BE49-F238E27FC236}">
                <a16:creationId xmlns:a16="http://schemas.microsoft.com/office/drawing/2014/main" id="{589208BA-207E-11CD-D3C2-F57168813237}"/>
              </a:ext>
            </a:extLst>
          </p:cNvPr>
          <p:cNvCxnSpPr>
            <a:cxnSpLocks/>
            <a:stCxn id="10" idx="3"/>
            <a:endCxn id="88" idx="0"/>
          </p:cNvCxnSpPr>
          <p:nvPr/>
        </p:nvCxnSpPr>
        <p:spPr>
          <a:xfrm>
            <a:off x="2358656" y="4321169"/>
            <a:ext cx="1412493" cy="1615528"/>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3" name="テキスト ボックス 92">
            <a:extLst>
              <a:ext uri="{FF2B5EF4-FFF2-40B4-BE49-F238E27FC236}">
                <a16:creationId xmlns:a16="http://schemas.microsoft.com/office/drawing/2014/main" id="{31DFD76E-593A-2A67-06D1-114A571D76FD}"/>
              </a:ext>
            </a:extLst>
          </p:cNvPr>
          <p:cNvSpPr txBox="1"/>
          <p:nvPr/>
        </p:nvSpPr>
        <p:spPr>
          <a:xfrm>
            <a:off x="3095390" y="4218593"/>
            <a:ext cx="298666" cy="210314"/>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参照</a:t>
            </a:r>
            <a:endParaRPr lang="en-US" altLang="ja-JP" sz="700">
              <a:solidFill>
                <a:schemeClr val="bg2">
                  <a:lumMod val="50000"/>
                </a:schemeClr>
              </a:solidFill>
              <a:latin typeface="Meiryo UI" panose="020B0604030504040204" pitchFamily="50" charset="-128"/>
              <a:ea typeface="Meiryo UI" panose="020B0604030504040204" pitchFamily="50" charset="-128"/>
            </a:endParaRPr>
          </a:p>
        </p:txBody>
      </p:sp>
      <p:sp>
        <p:nvSpPr>
          <p:cNvPr id="53" name="テキスト ボックス 52">
            <a:extLst>
              <a:ext uri="{FF2B5EF4-FFF2-40B4-BE49-F238E27FC236}">
                <a16:creationId xmlns:a16="http://schemas.microsoft.com/office/drawing/2014/main" id="{FF780F46-9323-A0BD-664C-4FBAC9633A04}"/>
              </a:ext>
            </a:extLst>
          </p:cNvPr>
          <p:cNvSpPr txBox="1"/>
          <p:nvPr/>
        </p:nvSpPr>
        <p:spPr>
          <a:xfrm>
            <a:off x="3448209" y="4788838"/>
            <a:ext cx="640218" cy="210314"/>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実行</a:t>
            </a:r>
            <a:endParaRPr lang="en-US" altLang="ja-JP" sz="700">
              <a:solidFill>
                <a:schemeClr val="bg2">
                  <a:lumMod val="50000"/>
                </a:schemeClr>
              </a:solidFill>
              <a:latin typeface="Meiryo UI" panose="020B0604030504040204" pitchFamily="50" charset="-128"/>
              <a:ea typeface="Meiryo UI" panose="020B0604030504040204" pitchFamily="50" charset="-128"/>
            </a:endParaRPr>
          </a:p>
        </p:txBody>
      </p:sp>
      <p:sp>
        <p:nvSpPr>
          <p:cNvPr id="99" name="フリーフォーム: 図形 12">
            <a:extLst>
              <a:ext uri="{FF2B5EF4-FFF2-40B4-BE49-F238E27FC236}">
                <a16:creationId xmlns:a16="http://schemas.microsoft.com/office/drawing/2014/main" id="{B21D80E0-9698-9D0A-D4A1-EA3492957FEF}"/>
              </a:ext>
            </a:extLst>
          </p:cNvPr>
          <p:cNvSpPr>
            <a:spLocks/>
          </p:cNvSpPr>
          <p:nvPr/>
        </p:nvSpPr>
        <p:spPr bwMode="auto">
          <a:xfrm>
            <a:off x="2672324" y="4275475"/>
            <a:ext cx="69995" cy="53613"/>
          </a:xfrm>
          <a:custGeom>
            <a:avLst/>
            <a:gdLst>
              <a:gd name="T0" fmla="*/ 0 w 76200"/>
              <a:gd name="T1" fmla="*/ 1779 h 114315"/>
              <a:gd name="T2" fmla="*/ 39177 w 76200"/>
              <a:gd name="T3" fmla="*/ 0 h 114315"/>
              <a:gd name="T4" fmla="*/ 67159 w 76200"/>
              <a:gd name="T5" fmla="*/ 1680 h 114315"/>
              <a:gd name="T6" fmla="*/ 0 60000 65536"/>
              <a:gd name="T7" fmla="*/ 0 60000 65536"/>
              <a:gd name="T8" fmla="*/ 0 60000 65536"/>
            </a:gdLst>
            <a:ahLst/>
            <a:cxnLst>
              <a:cxn ang="T6">
                <a:pos x="T0" y="T1"/>
              </a:cxn>
              <a:cxn ang="T7">
                <a:pos x="T2" y="T3"/>
              </a:cxn>
              <a:cxn ang="T8">
                <a:pos x="T4" y="T5"/>
              </a:cxn>
            </a:cxnLst>
            <a:rect l="0" t="0" r="r" b="b"/>
            <a:pathLst>
              <a:path w="76200" h="114315">
                <a:moveTo>
                  <a:pt x="0" y="114315"/>
                </a:moveTo>
                <a:cubicBezTo>
                  <a:pt x="15875" y="57694"/>
                  <a:pt x="31750" y="1073"/>
                  <a:pt x="44450" y="15"/>
                </a:cubicBezTo>
                <a:cubicBezTo>
                  <a:pt x="57150" y="-1043"/>
                  <a:pt x="66675" y="53461"/>
                  <a:pt x="76200" y="107965"/>
                </a:cubicBezTo>
              </a:path>
            </a:pathLst>
          </a:custGeom>
          <a:solidFill>
            <a:schemeClr val="bg1"/>
          </a:solidFill>
          <a:ln w="6350">
            <a:solidFill>
              <a:schemeClr val="bg2">
                <a:lumMod val="50000"/>
              </a:schemeClr>
            </a:solidFill>
            <a:prstDash val="dash"/>
            <a:round/>
            <a:headEnd/>
            <a:tailEnd/>
          </a:ln>
        </p:spPr>
        <p:txBody>
          <a:bodyPr anchor="ctr"/>
          <a:lstStyle/>
          <a:p>
            <a:endParaRPr lang="ja-JP" altLang="en-US" sz="1600">
              <a:solidFill>
                <a:schemeClr val="bg2">
                  <a:lumMod val="50000"/>
                </a:schemeClr>
              </a:solidFill>
              <a:latin typeface="Meiryo UI" panose="020B0604030504040204" pitchFamily="50" charset="-128"/>
              <a:ea typeface="Meiryo UI" panose="020B0604030504040204" pitchFamily="50" charset="-128"/>
            </a:endParaRPr>
          </a:p>
        </p:txBody>
      </p:sp>
      <p:grpSp>
        <p:nvGrpSpPr>
          <p:cNvPr id="102" name="グループ化 101">
            <a:extLst>
              <a:ext uri="{FF2B5EF4-FFF2-40B4-BE49-F238E27FC236}">
                <a16:creationId xmlns:a16="http://schemas.microsoft.com/office/drawing/2014/main" id="{58EB72F0-2E83-C070-B515-564CB264FA96}"/>
              </a:ext>
            </a:extLst>
          </p:cNvPr>
          <p:cNvGrpSpPr/>
          <p:nvPr/>
        </p:nvGrpSpPr>
        <p:grpSpPr>
          <a:xfrm>
            <a:off x="3909467" y="4045780"/>
            <a:ext cx="544983" cy="544983"/>
            <a:chOff x="3045064" y="4118673"/>
            <a:chExt cx="580936" cy="580936"/>
          </a:xfrm>
        </p:grpSpPr>
        <p:pic>
          <p:nvPicPr>
            <p:cNvPr id="105" name="グラフィックス 104" descr="フォルダー">
              <a:extLst>
                <a:ext uri="{FF2B5EF4-FFF2-40B4-BE49-F238E27FC236}">
                  <a16:creationId xmlns:a16="http://schemas.microsoft.com/office/drawing/2014/main" id="{05930A1D-189A-05EE-8CB5-9421D97C75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107" name="フローチャート : 書類 22">
              <a:extLst>
                <a:ext uri="{FF2B5EF4-FFF2-40B4-BE49-F238E27FC236}">
                  <a16:creationId xmlns:a16="http://schemas.microsoft.com/office/drawing/2014/main" id="{9CBE6CE4-25A3-CBF6-4337-243EEDAF79FB}"/>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監視先</a:t>
              </a:r>
              <a:endParaRPr lang="en-US" altLang="ja-JP" sz="700">
                <a:solidFill>
                  <a:schemeClr val="bg2">
                    <a:lumMod val="50000"/>
                  </a:schemeClr>
                </a:solidFill>
                <a:latin typeface="Meiryo UI" panose="020B0604030504040204" pitchFamily="50" charset="-128"/>
                <a:ea typeface="Meiryo UI" panose="020B0604030504040204" pitchFamily="50" charset="-128"/>
              </a:endParaRPr>
            </a:p>
          </p:txBody>
        </p:sp>
      </p:grpSp>
      <p:cxnSp>
        <p:nvCxnSpPr>
          <p:cNvPr id="109" name="直線矢印コネクタ 108">
            <a:extLst>
              <a:ext uri="{FF2B5EF4-FFF2-40B4-BE49-F238E27FC236}">
                <a16:creationId xmlns:a16="http://schemas.microsoft.com/office/drawing/2014/main" id="{8C521A7C-7AF3-C3D2-F3ED-90C01C8D3A13}"/>
              </a:ext>
            </a:extLst>
          </p:cNvPr>
          <p:cNvCxnSpPr>
            <a:cxnSpLocks/>
            <a:endCxn id="107" idx="2"/>
          </p:cNvCxnSpPr>
          <p:nvPr/>
        </p:nvCxnSpPr>
        <p:spPr>
          <a:xfrm flipV="1">
            <a:off x="4181960" y="4455677"/>
            <a:ext cx="0" cy="1480266"/>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12" name="グループ化 111">
            <a:extLst>
              <a:ext uri="{FF2B5EF4-FFF2-40B4-BE49-F238E27FC236}">
                <a16:creationId xmlns:a16="http://schemas.microsoft.com/office/drawing/2014/main" id="{F462F913-FD95-B88D-82E8-F754BFB061EF}"/>
              </a:ext>
            </a:extLst>
          </p:cNvPr>
          <p:cNvGrpSpPr/>
          <p:nvPr/>
        </p:nvGrpSpPr>
        <p:grpSpPr>
          <a:xfrm>
            <a:off x="4211867" y="4492453"/>
            <a:ext cx="349741" cy="507761"/>
            <a:chOff x="9085517" y="6152400"/>
            <a:chExt cx="372814" cy="541258"/>
          </a:xfrm>
        </p:grpSpPr>
        <p:sp>
          <p:nvSpPr>
            <p:cNvPr id="113" name="フローチャート : 書類 22">
              <a:extLst>
                <a:ext uri="{FF2B5EF4-FFF2-40B4-BE49-F238E27FC236}">
                  <a16:creationId xmlns:a16="http://schemas.microsoft.com/office/drawing/2014/main" id="{5FFA4258-7FA0-8DCA-7618-4B69FE7F33EA}"/>
                </a:ext>
              </a:extLst>
            </p:cNvPr>
            <p:cNvSpPr/>
            <p:nvPr/>
          </p:nvSpPr>
          <p:spPr>
            <a:xfrm>
              <a:off x="9085517" y="6152400"/>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請求書</a:t>
              </a:r>
            </a:p>
          </p:txBody>
        </p:sp>
        <p:sp>
          <p:nvSpPr>
            <p:cNvPr id="114" name="フローチャート : 書類 22">
              <a:extLst>
                <a:ext uri="{FF2B5EF4-FFF2-40B4-BE49-F238E27FC236}">
                  <a16:creationId xmlns:a16="http://schemas.microsoft.com/office/drawing/2014/main" id="{0DC5B7B8-3D99-0469-B095-5D9FBD6665F3}"/>
                </a:ext>
              </a:extLst>
            </p:cNvPr>
            <p:cNvSpPr/>
            <p:nvPr/>
          </p:nvSpPr>
          <p:spPr>
            <a:xfrm>
              <a:off x="9085518" y="6426118"/>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見積書</a:t>
              </a:r>
            </a:p>
          </p:txBody>
        </p:sp>
      </p:grpSp>
      <p:grpSp>
        <p:nvGrpSpPr>
          <p:cNvPr id="117" name="グループ化 116">
            <a:extLst>
              <a:ext uri="{FF2B5EF4-FFF2-40B4-BE49-F238E27FC236}">
                <a16:creationId xmlns:a16="http://schemas.microsoft.com/office/drawing/2014/main" id="{EB476F64-9854-69F9-166E-9F5FEAB3884C}"/>
              </a:ext>
            </a:extLst>
          </p:cNvPr>
          <p:cNvGrpSpPr/>
          <p:nvPr/>
        </p:nvGrpSpPr>
        <p:grpSpPr>
          <a:xfrm>
            <a:off x="6007909" y="4282342"/>
            <a:ext cx="544983" cy="544983"/>
            <a:chOff x="3045064" y="4118673"/>
            <a:chExt cx="580936" cy="580936"/>
          </a:xfrm>
        </p:grpSpPr>
        <p:pic>
          <p:nvPicPr>
            <p:cNvPr id="118" name="グラフィックス 117" descr="フォルダー">
              <a:extLst>
                <a:ext uri="{FF2B5EF4-FFF2-40B4-BE49-F238E27FC236}">
                  <a16:creationId xmlns:a16="http://schemas.microsoft.com/office/drawing/2014/main" id="{6D889833-2159-CD99-81AB-4045ED523D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119" name="フローチャート : 書類 22">
              <a:extLst>
                <a:ext uri="{FF2B5EF4-FFF2-40B4-BE49-F238E27FC236}">
                  <a16:creationId xmlns:a16="http://schemas.microsoft.com/office/drawing/2014/main" id="{9F50F935-7AA1-B69F-7B4F-E0C75C0504D1}"/>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監視先</a:t>
              </a:r>
              <a:endParaRPr lang="en-US" altLang="ja-JP" sz="700">
                <a:solidFill>
                  <a:schemeClr val="bg2">
                    <a:lumMod val="50000"/>
                  </a:schemeClr>
                </a:solidFill>
                <a:latin typeface="Meiryo UI" panose="020B0604030504040204" pitchFamily="50" charset="-128"/>
                <a:ea typeface="Meiryo UI" panose="020B0604030504040204" pitchFamily="50" charset="-128"/>
              </a:endParaRPr>
            </a:p>
          </p:txBody>
        </p:sp>
      </p:grpSp>
      <p:sp>
        <p:nvSpPr>
          <p:cNvPr id="126" name="円/楕円 9">
            <a:extLst>
              <a:ext uri="{FF2B5EF4-FFF2-40B4-BE49-F238E27FC236}">
                <a16:creationId xmlns:a16="http://schemas.microsoft.com/office/drawing/2014/main" id="{FF8E089B-7BF3-FDF2-D594-0FDFFF4D3E0E}"/>
              </a:ext>
            </a:extLst>
          </p:cNvPr>
          <p:cNvSpPr/>
          <p:nvPr/>
        </p:nvSpPr>
        <p:spPr>
          <a:xfrm>
            <a:off x="6151065" y="5223123"/>
            <a:ext cx="144056" cy="150335"/>
          </a:xfrm>
          <a:prstGeom prst="ellipse">
            <a:avLst/>
          </a:prstGeom>
          <a:solidFill>
            <a:schemeClr val="bg1">
              <a:lumMod val="50000"/>
            </a:schemeClr>
          </a:solidFill>
          <a:ln w="6350">
            <a:noFill/>
          </a:ln>
        </p:spPr>
        <p:style>
          <a:lnRef idx="2">
            <a:schemeClr val="dk1"/>
          </a:lnRef>
          <a:fillRef idx="1">
            <a:schemeClr val="lt1"/>
          </a:fillRef>
          <a:effectRef idx="0">
            <a:schemeClr val="dk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ja-JP" altLang="en-US" sz="1000">
              <a:latin typeface="Meiryo UI" panose="020B0604030504040204" pitchFamily="50" charset="-128"/>
              <a:ea typeface="Meiryo UI" panose="020B0604030504040204" pitchFamily="50" charset="-128"/>
            </a:endParaRPr>
          </a:p>
        </p:txBody>
      </p:sp>
      <p:sp>
        <p:nvSpPr>
          <p:cNvPr id="128" name="テキスト ボックス 127">
            <a:extLst>
              <a:ext uri="{FF2B5EF4-FFF2-40B4-BE49-F238E27FC236}">
                <a16:creationId xmlns:a16="http://schemas.microsoft.com/office/drawing/2014/main" id="{19020C71-3C3C-D7CC-BF40-F039CD3224D7}"/>
              </a:ext>
            </a:extLst>
          </p:cNvPr>
          <p:cNvSpPr txBox="1"/>
          <p:nvPr/>
        </p:nvSpPr>
        <p:spPr>
          <a:xfrm>
            <a:off x="5975542" y="5384728"/>
            <a:ext cx="495100" cy="2103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定期実行</a:t>
            </a:r>
            <a:endParaRPr lang="en-US" altLang="ja-JP" sz="700">
              <a:solidFill>
                <a:schemeClr val="bg2">
                  <a:lumMod val="50000"/>
                </a:schemeClr>
              </a:solidFill>
              <a:latin typeface="Meiryo UI" panose="020B0604030504040204" pitchFamily="50" charset="-128"/>
              <a:ea typeface="Meiryo UI" panose="020B0604030504040204" pitchFamily="50" charset="-128"/>
            </a:endParaRPr>
          </a:p>
        </p:txBody>
      </p:sp>
      <p:cxnSp>
        <p:nvCxnSpPr>
          <p:cNvPr id="131" name="コネクタ: カギ線 5">
            <a:extLst>
              <a:ext uri="{FF2B5EF4-FFF2-40B4-BE49-F238E27FC236}">
                <a16:creationId xmlns:a16="http://schemas.microsoft.com/office/drawing/2014/main" id="{3394270F-39BF-7396-8C9B-859B2B7D97F2}"/>
              </a:ext>
            </a:extLst>
          </p:cNvPr>
          <p:cNvCxnSpPr>
            <a:cxnSpLocks/>
            <a:stCxn id="126" idx="6"/>
            <a:endCxn id="132" idx="1"/>
          </p:cNvCxnSpPr>
          <p:nvPr/>
        </p:nvCxnSpPr>
        <p:spPr>
          <a:xfrm flipV="1">
            <a:off x="6295121" y="5297494"/>
            <a:ext cx="193323" cy="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正方形/長方形 131">
            <a:extLst>
              <a:ext uri="{FF2B5EF4-FFF2-40B4-BE49-F238E27FC236}">
                <a16:creationId xmlns:a16="http://schemas.microsoft.com/office/drawing/2014/main" id="{73F96049-5014-CB61-8E5C-CDEA2F230601}"/>
              </a:ext>
            </a:extLst>
          </p:cNvPr>
          <p:cNvSpPr/>
          <p:nvPr/>
        </p:nvSpPr>
        <p:spPr bwMode="auto">
          <a:xfrm>
            <a:off x="6488444" y="5132736"/>
            <a:ext cx="878073" cy="329515"/>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700">
                <a:solidFill>
                  <a:schemeClr val="bg2">
                    <a:lumMod val="50000"/>
                  </a:schemeClr>
                </a:solidFill>
                <a:latin typeface="Meiryo UI" panose="020B0604030504040204" pitchFamily="50" charset="-128"/>
                <a:ea typeface="Meiryo UI" panose="020B0604030504040204" pitchFamily="50" charset="-128"/>
              </a:rPr>
              <a:t>RPA</a:t>
            </a:r>
            <a:r>
              <a:rPr lang="ja-JP" altLang="en-US" sz="700">
                <a:solidFill>
                  <a:schemeClr val="bg2">
                    <a:lumMod val="50000"/>
                  </a:schemeClr>
                </a:solidFill>
                <a:latin typeface="Meiryo UI" panose="020B0604030504040204" pitchFamily="50" charset="-128"/>
                <a:ea typeface="Meiryo UI" panose="020B0604030504040204" pitchFamily="50" charset="-128"/>
              </a:rPr>
              <a:t>実行処理</a:t>
            </a:r>
            <a:endParaRPr lang="en-US" altLang="ja-JP" sz="70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700">
                <a:solidFill>
                  <a:schemeClr val="bg2">
                    <a:lumMod val="50000"/>
                  </a:schemeClr>
                </a:solidFill>
                <a:latin typeface="Meiryo UI" panose="020B0604030504040204" pitchFamily="50" charset="-128"/>
                <a:ea typeface="Meiryo UI" panose="020B0604030504040204" pitchFamily="50" charset="-128"/>
              </a:rPr>
              <a:t>&lt;UiPath&gt;</a:t>
            </a:r>
            <a:endParaRPr lang="ja-JP" altLang="en-US" sz="700">
              <a:solidFill>
                <a:schemeClr val="bg2">
                  <a:lumMod val="50000"/>
                </a:schemeClr>
              </a:solidFill>
              <a:latin typeface="Meiryo UI" panose="020B0604030504040204" pitchFamily="50" charset="-128"/>
              <a:ea typeface="Meiryo UI" panose="020B0604030504040204" pitchFamily="50" charset="-128"/>
            </a:endParaRPr>
          </a:p>
        </p:txBody>
      </p:sp>
      <p:cxnSp>
        <p:nvCxnSpPr>
          <p:cNvPr id="78" name="直線矢印コネクタ 77">
            <a:extLst>
              <a:ext uri="{FF2B5EF4-FFF2-40B4-BE49-F238E27FC236}">
                <a16:creationId xmlns:a16="http://schemas.microsoft.com/office/drawing/2014/main" id="{C37BB177-C8B4-358E-C8B6-AB60C31D3AAA}"/>
              </a:ext>
            </a:extLst>
          </p:cNvPr>
          <p:cNvCxnSpPr>
            <a:cxnSpLocks/>
          </p:cNvCxnSpPr>
          <p:nvPr/>
        </p:nvCxnSpPr>
        <p:spPr>
          <a:xfrm>
            <a:off x="6271970" y="4008103"/>
            <a:ext cx="0" cy="447573"/>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フローチャート: 手操作入力 75">
            <a:extLst>
              <a:ext uri="{FF2B5EF4-FFF2-40B4-BE49-F238E27FC236}">
                <a16:creationId xmlns:a16="http://schemas.microsoft.com/office/drawing/2014/main" id="{113680B1-37A2-1443-3402-AB58F0C10FEB}"/>
              </a:ext>
            </a:extLst>
          </p:cNvPr>
          <p:cNvSpPr/>
          <p:nvPr/>
        </p:nvSpPr>
        <p:spPr bwMode="auto">
          <a:xfrm>
            <a:off x="5611345" y="3767352"/>
            <a:ext cx="877101" cy="368240"/>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700">
                <a:solidFill>
                  <a:schemeClr val="bg2">
                    <a:lumMod val="50000"/>
                  </a:schemeClr>
                </a:solidFill>
                <a:latin typeface="Meiryo UI" panose="020B0604030504040204" pitchFamily="50" charset="-128"/>
                <a:ea typeface="Meiryo UI" panose="020B0604030504040204" pitchFamily="50" charset="-128"/>
              </a:rPr>
              <a:t>RPA</a:t>
            </a:r>
            <a:r>
              <a:rPr lang="ja-JP" altLang="en-US" sz="700">
                <a:solidFill>
                  <a:schemeClr val="bg2">
                    <a:lumMod val="50000"/>
                  </a:schemeClr>
                </a:solidFill>
                <a:latin typeface="Meiryo UI" panose="020B0604030504040204" pitchFamily="50" charset="-128"/>
                <a:ea typeface="Meiryo UI" panose="020B0604030504040204" pitchFamily="50" charset="-128"/>
              </a:rPr>
              <a:t>実行ファイル</a:t>
            </a:r>
            <a:endParaRPr lang="en-US" altLang="ja-JP" sz="70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700">
                <a:solidFill>
                  <a:schemeClr val="bg2">
                    <a:lumMod val="50000"/>
                  </a:schemeClr>
                </a:solidFill>
                <a:latin typeface="Meiryo UI" panose="020B0604030504040204" pitchFamily="50" charset="-128"/>
                <a:ea typeface="Meiryo UI" panose="020B0604030504040204" pitchFamily="50" charset="-128"/>
              </a:rPr>
              <a:t>監視フォルダ保存</a:t>
            </a:r>
          </a:p>
        </p:txBody>
      </p:sp>
      <p:cxnSp>
        <p:nvCxnSpPr>
          <p:cNvPr id="137" name="直線矢印コネクタ 136">
            <a:extLst>
              <a:ext uri="{FF2B5EF4-FFF2-40B4-BE49-F238E27FC236}">
                <a16:creationId xmlns:a16="http://schemas.microsoft.com/office/drawing/2014/main" id="{CFB8E243-A746-30A5-1F2F-C78CF07CD1B6}"/>
              </a:ext>
            </a:extLst>
          </p:cNvPr>
          <p:cNvCxnSpPr>
            <a:cxnSpLocks/>
            <a:stCxn id="132" idx="0"/>
            <a:endCxn id="122" idx="3"/>
          </p:cNvCxnSpPr>
          <p:nvPr/>
        </p:nvCxnSpPr>
        <p:spPr>
          <a:xfrm rot="16200000" flipV="1">
            <a:off x="6648693" y="4853949"/>
            <a:ext cx="278229" cy="279346"/>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5" name="テキスト ボックス 144">
            <a:extLst>
              <a:ext uri="{FF2B5EF4-FFF2-40B4-BE49-F238E27FC236}">
                <a16:creationId xmlns:a16="http://schemas.microsoft.com/office/drawing/2014/main" id="{41917A67-4FDD-A1B5-E98D-3285C3AB3181}"/>
              </a:ext>
            </a:extLst>
          </p:cNvPr>
          <p:cNvSpPr txBox="1"/>
          <p:nvPr/>
        </p:nvSpPr>
        <p:spPr>
          <a:xfrm>
            <a:off x="6661735" y="4876362"/>
            <a:ext cx="529106" cy="210314"/>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更新</a:t>
            </a:r>
            <a:r>
              <a:rPr lang="en-US" altLang="ja-JP" sz="700">
                <a:solidFill>
                  <a:schemeClr val="bg2">
                    <a:lumMod val="50000"/>
                  </a:schemeClr>
                </a:solidFill>
                <a:latin typeface="Meiryo UI" panose="020B0604030504040204" pitchFamily="50" charset="-128"/>
                <a:ea typeface="Meiryo UI" panose="020B0604030504040204" pitchFamily="50" charset="-128"/>
              </a:rPr>
              <a:t>/</a:t>
            </a:r>
            <a:r>
              <a:rPr lang="ja-JP" altLang="en-US" sz="700">
                <a:solidFill>
                  <a:schemeClr val="bg2">
                    <a:lumMod val="50000"/>
                  </a:schemeClr>
                </a:solidFill>
                <a:latin typeface="Meiryo UI" panose="020B0604030504040204" pitchFamily="50" charset="-128"/>
                <a:ea typeface="Meiryo UI" panose="020B0604030504040204" pitchFamily="50" charset="-128"/>
              </a:rPr>
              <a:t>実行</a:t>
            </a:r>
            <a:endParaRPr lang="en-US" altLang="ja-JP" sz="700">
              <a:solidFill>
                <a:schemeClr val="bg2">
                  <a:lumMod val="50000"/>
                </a:schemeClr>
              </a:solidFill>
              <a:latin typeface="Meiryo UI" panose="020B0604030504040204" pitchFamily="50" charset="-128"/>
              <a:ea typeface="Meiryo UI" panose="020B0604030504040204" pitchFamily="50" charset="-128"/>
            </a:endParaRPr>
          </a:p>
        </p:txBody>
      </p:sp>
      <p:sp>
        <p:nvSpPr>
          <p:cNvPr id="122" name="フローチャート : 書類 22">
            <a:extLst>
              <a:ext uri="{FF2B5EF4-FFF2-40B4-BE49-F238E27FC236}">
                <a16:creationId xmlns:a16="http://schemas.microsoft.com/office/drawing/2014/main" id="{732B0D40-5B17-4C5D-B101-F16A564F89B0}"/>
              </a:ext>
            </a:extLst>
          </p:cNvPr>
          <p:cNvSpPr/>
          <p:nvPr/>
        </p:nvSpPr>
        <p:spPr>
          <a:xfrm>
            <a:off x="6298395" y="4729015"/>
            <a:ext cx="349741" cy="250983"/>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700">
                <a:solidFill>
                  <a:schemeClr val="bg2">
                    <a:lumMod val="50000"/>
                  </a:schemeClr>
                </a:solidFill>
                <a:latin typeface="Meiryo UI" panose="020B0604030504040204" pitchFamily="50" charset="-128"/>
                <a:ea typeface="Meiryo UI" panose="020B0604030504040204" pitchFamily="50" charset="-128"/>
              </a:rPr>
              <a:t>RPA</a:t>
            </a:r>
            <a:br>
              <a:rPr lang="en-US" altLang="ja-JP" sz="700">
                <a:solidFill>
                  <a:schemeClr val="bg2">
                    <a:lumMod val="50000"/>
                  </a:schemeClr>
                </a:solidFill>
                <a:latin typeface="Meiryo UI" panose="020B0604030504040204" pitchFamily="50" charset="-128"/>
                <a:ea typeface="Meiryo UI" panose="020B0604030504040204" pitchFamily="50" charset="-128"/>
              </a:rPr>
            </a:br>
            <a:r>
              <a:rPr lang="ja-JP" altLang="en-US" sz="700">
                <a:solidFill>
                  <a:schemeClr val="bg2">
                    <a:lumMod val="50000"/>
                  </a:schemeClr>
                </a:solidFill>
                <a:latin typeface="Meiryo UI" panose="020B0604030504040204" pitchFamily="50" charset="-128"/>
                <a:ea typeface="Meiryo UI" panose="020B0604030504040204" pitchFamily="50" charset="-128"/>
              </a:rPr>
              <a:t>実行</a:t>
            </a:r>
          </a:p>
        </p:txBody>
      </p:sp>
      <p:sp>
        <p:nvSpPr>
          <p:cNvPr id="156" name="矢印: 左右 155">
            <a:extLst>
              <a:ext uri="{FF2B5EF4-FFF2-40B4-BE49-F238E27FC236}">
                <a16:creationId xmlns:a16="http://schemas.microsoft.com/office/drawing/2014/main" id="{FDEA4158-7766-C66C-5BEB-8F3C30A4FE43}"/>
              </a:ext>
            </a:extLst>
          </p:cNvPr>
          <p:cNvSpPr/>
          <p:nvPr/>
        </p:nvSpPr>
        <p:spPr>
          <a:xfrm>
            <a:off x="6485179" y="1884447"/>
            <a:ext cx="1106150" cy="292909"/>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sz="900" b="1">
                <a:solidFill>
                  <a:srgbClr val="FF0000"/>
                </a:solidFill>
                <a:latin typeface="Meiryo UI"/>
                <a:ea typeface="Meiryo UI"/>
              </a:rPr>
              <a:t>RPA</a:t>
            </a:r>
            <a:r>
              <a:rPr lang="ja-JP" altLang="en-US" sz="900" b="1">
                <a:solidFill>
                  <a:srgbClr val="FF0000"/>
                </a:solidFill>
                <a:latin typeface="Meiryo UI"/>
                <a:ea typeface="Meiryo UI"/>
              </a:rPr>
              <a:t>処理：</a:t>
            </a:r>
            <a:br>
              <a:rPr lang="en-US" altLang="ja-JP" sz="900" b="1">
                <a:latin typeface="Meiryo UI" panose="020B0604030504040204" pitchFamily="50" charset="-128"/>
                <a:ea typeface="Meiryo UI" panose="020B0604030504040204" pitchFamily="50" charset="-128"/>
              </a:rPr>
            </a:br>
            <a:r>
              <a:rPr lang="ja-JP" altLang="en-US" sz="900" b="1">
                <a:solidFill>
                  <a:srgbClr val="FF0000"/>
                </a:solidFill>
                <a:latin typeface="Meiryo UI"/>
                <a:ea typeface="Meiryo UI"/>
              </a:rPr>
              <a:t>約3</a:t>
            </a:r>
            <a:r>
              <a:rPr lang="en-US" altLang="ja-JP" sz="900" b="1">
                <a:solidFill>
                  <a:srgbClr val="FF0000"/>
                </a:solidFill>
                <a:latin typeface="Meiryo UI"/>
                <a:ea typeface="Meiryo UI"/>
              </a:rPr>
              <a:t>0</a:t>
            </a:r>
            <a:r>
              <a:rPr lang="ja-JP" altLang="en-US" sz="900" b="1">
                <a:solidFill>
                  <a:srgbClr val="FF0000"/>
                </a:solidFill>
                <a:latin typeface="Meiryo UI"/>
                <a:ea typeface="Meiryo UI"/>
              </a:rPr>
              <a:t>分</a:t>
            </a:r>
          </a:p>
        </p:txBody>
      </p:sp>
      <p:cxnSp>
        <p:nvCxnSpPr>
          <p:cNvPr id="157" name="コネクタ: カギ線 5">
            <a:extLst>
              <a:ext uri="{FF2B5EF4-FFF2-40B4-BE49-F238E27FC236}">
                <a16:creationId xmlns:a16="http://schemas.microsoft.com/office/drawing/2014/main" id="{05DF18B5-9AD5-1013-C4C6-C7A65B2625F5}"/>
              </a:ext>
            </a:extLst>
          </p:cNvPr>
          <p:cNvCxnSpPr>
            <a:cxnSpLocks/>
            <a:stCxn id="132" idx="3"/>
            <a:endCxn id="160" idx="1"/>
          </p:cNvCxnSpPr>
          <p:nvPr/>
        </p:nvCxnSpPr>
        <p:spPr>
          <a:xfrm flipV="1">
            <a:off x="7366517" y="3951472"/>
            <a:ext cx="379159" cy="1346022"/>
          </a:xfrm>
          <a:prstGeom prst="bentConnector3">
            <a:avLst>
              <a:gd name="adj1" fmla="val 50000"/>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フローチャート: 手操作入力 159">
            <a:extLst>
              <a:ext uri="{FF2B5EF4-FFF2-40B4-BE49-F238E27FC236}">
                <a16:creationId xmlns:a16="http://schemas.microsoft.com/office/drawing/2014/main" id="{24CEBC6D-BA81-42A6-9595-C1EDFD45DC8F}"/>
              </a:ext>
            </a:extLst>
          </p:cNvPr>
          <p:cNvSpPr/>
          <p:nvPr/>
        </p:nvSpPr>
        <p:spPr bwMode="auto">
          <a:xfrm>
            <a:off x="7745676" y="3767352"/>
            <a:ext cx="877101" cy="368240"/>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請求書検索</a:t>
            </a:r>
            <a:r>
              <a:rPr lang="en-US" altLang="ja-JP" sz="800">
                <a:solidFill>
                  <a:schemeClr val="bg2">
                    <a:lumMod val="50000"/>
                  </a:schemeClr>
                </a:solidFill>
                <a:latin typeface="Meiryo UI" panose="020B0604030504040204" pitchFamily="50" charset="-128"/>
                <a:ea typeface="Meiryo UI" panose="020B0604030504040204" pitchFamily="50" charset="-128"/>
              </a:rPr>
              <a:t>ID</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ja-JP" altLang="en-US" sz="800">
                <a:solidFill>
                  <a:schemeClr val="bg2">
                    <a:lumMod val="50000"/>
                  </a:schemeClr>
                </a:solidFill>
                <a:latin typeface="Meiryo UI" panose="020B0604030504040204" pitchFamily="50" charset="-128"/>
                <a:ea typeface="Meiryo UI" panose="020B0604030504040204" pitchFamily="50" charset="-128"/>
              </a:rPr>
              <a:t>請求書</a:t>
            </a:r>
            <a:r>
              <a:rPr lang="en-US" altLang="ja-JP" sz="800">
                <a:solidFill>
                  <a:schemeClr val="bg2">
                    <a:lumMod val="50000"/>
                  </a:schemeClr>
                </a:solidFill>
                <a:latin typeface="Meiryo UI" panose="020B0604030504040204" pitchFamily="50" charset="-128"/>
                <a:ea typeface="Meiryo UI" panose="020B0604030504040204" pitchFamily="50" charset="-128"/>
              </a:rPr>
              <a:t>ID</a:t>
            </a:r>
            <a:r>
              <a:rPr lang="ja-JP" altLang="en-US" sz="800">
                <a:solidFill>
                  <a:schemeClr val="bg2">
                    <a:lumMod val="50000"/>
                  </a:schemeClr>
                </a:solidFill>
                <a:latin typeface="Meiryo UI" panose="020B0604030504040204" pitchFamily="50" charset="-128"/>
                <a:ea typeface="Meiryo UI" panose="020B0604030504040204" pitchFamily="50" charset="-128"/>
              </a:rPr>
              <a:t>コピー</a:t>
            </a:r>
          </a:p>
        </p:txBody>
      </p:sp>
      <p:sp>
        <p:nvSpPr>
          <p:cNvPr id="163" name="正方形/長方形 162">
            <a:extLst>
              <a:ext uri="{FF2B5EF4-FFF2-40B4-BE49-F238E27FC236}">
                <a16:creationId xmlns:a16="http://schemas.microsoft.com/office/drawing/2014/main" id="{0614351C-3735-8243-94C7-21E8DDE2C27E}"/>
              </a:ext>
            </a:extLst>
          </p:cNvPr>
          <p:cNvSpPr/>
          <p:nvPr/>
        </p:nvSpPr>
        <p:spPr bwMode="auto">
          <a:xfrm>
            <a:off x="7741106" y="5132736"/>
            <a:ext cx="1944277" cy="329515"/>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請求書</a:t>
            </a:r>
            <a:r>
              <a:rPr lang="en-US" altLang="ja-JP" sz="700">
                <a:solidFill>
                  <a:schemeClr val="bg2">
                    <a:lumMod val="50000"/>
                  </a:schemeClr>
                </a:solidFill>
                <a:latin typeface="Meiryo UI" panose="020B0604030504040204" pitchFamily="50" charset="-128"/>
                <a:ea typeface="Meiryo UI" panose="020B0604030504040204" pitchFamily="50" charset="-128"/>
              </a:rPr>
              <a:t>ID</a:t>
            </a:r>
            <a:r>
              <a:rPr lang="ja-JP" altLang="en-US" sz="700">
                <a:solidFill>
                  <a:schemeClr val="bg2">
                    <a:lumMod val="50000"/>
                  </a:schemeClr>
                </a:solidFill>
                <a:latin typeface="Meiryo UI" panose="020B0604030504040204" pitchFamily="50" charset="-128"/>
                <a:ea typeface="Meiryo UI" panose="020B0604030504040204" pitchFamily="50" charset="-128"/>
              </a:rPr>
              <a:t>検索画面</a:t>
            </a:r>
            <a:endParaRPr lang="en-US" altLang="ja-JP" sz="70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700">
                <a:solidFill>
                  <a:schemeClr val="bg2">
                    <a:lumMod val="50000"/>
                  </a:schemeClr>
                </a:solidFill>
                <a:latin typeface="Meiryo UI" panose="020B0604030504040204" pitchFamily="50" charset="-128"/>
                <a:ea typeface="Meiryo UI" panose="020B0604030504040204" pitchFamily="50" charset="-128"/>
              </a:rPr>
              <a:t>&lt;</a:t>
            </a:r>
            <a:r>
              <a:rPr lang="en-US" altLang="ja-JP" sz="700" err="1">
                <a:solidFill>
                  <a:schemeClr val="bg2">
                    <a:lumMod val="50000"/>
                  </a:schemeClr>
                </a:solidFill>
                <a:latin typeface="Meiryo UI" panose="020B0604030504040204" pitchFamily="50" charset="-128"/>
                <a:ea typeface="Meiryo UI" panose="020B0604030504040204" pitchFamily="50" charset="-128"/>
              </a:rPr>
              <a:t>ExcelVBA</a:t>
            </a:r>
            <a:r>
              <a:rPr lang="en-US" altLang="ja-JP" sz="700">
                <a:solidFill>
                  <a:schemeClr val="bg2">
                    <a:lumMod val="50000"/>
                  </a:schemeClr>
                </a:solidFill>
                <a:latin typeface="Meiryo UI" panose="020B0604030504040204" pitchFamily="50" charset="-128"/>
                <a:ea typeface="Meiryo UI" panose="020B0604030504040204" pitchFamily="50" charset="-128"/>
              </a:rPr>
              <a:t>&gt;</a:t>
            </a:r>
            <a:endParaRPr lang="ja-JP" altLang="en-US" sz="700">
              <a:solidFill>
                <a:schemeClr val="bg2">
                  <a:lumMod val="50000"/>
                </a:schemeClr>
              </a:solidFill>
              <a:latin typeface="Meiryo UI" panose="020B0604030504040204" pitchFamily="50" charset="-128"/>
              <a:ea typeface="Meiryo UI" panose="020B0604030504040204" pitchFamily="50" charset="-128"/>
            </a:endParaRPr>
          </a:p>
        </p:txBody>
      </p:sp>
      <p:cxnSp>
        <p:nvCxnSpPr>
          <p:cNvPr id="171" name="直線矢印コネクタ 170">
            <a:extLst>
              <a:ext uri="{FF2B5EF4-FFF2-40B4-BE49-F238E27FC236}">
                <a16:creationId xmlns:a16="http://schemas.microsoft.com/office/drawing/2014/main" id="{75844030-1BC4-F24C-6740-09B50B49A350}"/>
              </a:ext>
            </a:extLst>
          </p:cNvPr>
          <p:cNvCxnSpPr>
            <a:cxnSpLocks/>
            <a:stCxn id="160" idx="2"/>
            <a:endCxn id="208" idx="0"/>
          </p:cNvCxnSpPr>
          <p:nvPr/>
        </p:nvCxnSpPr>
        <p:spPr>
          <a:xfrm>
            <a:off x="8184227" y="4135592"/>
            <a:ext cx="1" cy="1003162"/>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8" name="直線矢印コネクタ 136">
            <a:extLst>
              <a:ext uri="{FF2B5EF4-FFF2-40B4-BE49-F238E27FC236}">
                <a16:creationId xmlns:a16="http://schemas.microsoft.com/office/drawing/2014/main" id="{CC108297-944D-73C2-BA8D-8CA01EDF688A}"/>
              </a:ext>
            </a:extLst>
          </p:cNvPr>
          <p:cNvCxnSpPr>
            <a:cxnSpLocks/>
            <a:endCxn id="208" idx="0"/>
          </p:cNvCxnSpPr>
          <p:nvPr/>
        </p:nvCxnSpPr>
        <p:spPr>
          <a:xfrm>
            <a:off x="6648135" y="4791954"/>
            <a:ext cx="1536093" cy="346800"/>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8" name="楕円 207">
            <a:extLst>
              <a:ext uri="{FF2B5EF4-FFF2-40B4-BE49-F238E27FC236}">
                <a16:creationId xmlns:a16="http://schemas.microsoft.com/office/drawing/2014/main" id="{4AE3FC9A-DD9D-757C-EB02-63AB8F61D163}"/>
              </a:ext>
            </a:extLst>
          </p:cNvPr>
          <p:cNvSpPr/>
          <p:nvPr/>
        </p:nvSpPr>
        <p:spPr>
          <a:xfrm>
            <a:off x="8144181" y="5138754"/>
            <a:ext cx="80093" cy="80093"/>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700">
              <a:solidFill>
                <a:schemeClr val="bg2">
                  <a:lumMod val="50000"/>
                </a:schemeClr>
              </a:solidFill>
              <a:latin typeface="Meiryo UI" panose="020B0604030504040204" pitchFamily="50" charset="-128"/>
              <a:ea typeface="Meiryo UI" panose="020B0604030504040204" pitchFamily="50" charset="-128"/>
            </a:endParaRPr>
          </a:p>
        </p:txBody>
      </p:sp>
      <p:sp>
        <p:nvSpPr>
          <p:cNvPr id="172" name="テキスト ボックス 171">
            <a:extLst>
              <a:ext uri="{FF2B5EF4-FFF2-40B4-BE49-F238E27FC236}">
                <a16:creationId xmlns:a16="http://schemas.microsoft.com/office/drawing/2014/main" id="{A0FC6989-ECD3-739A-699B-4086A5A8C2F0}"/>
              </a:ext>
            </a:extLst>
          </p:cNvPr>
          <p:cNvSpPr txBox="1"/>
          <p:nvPr/>
        </p:nvSpPr>
        <p:spPr>
          <a:xfrm>
            <a:off x="7964853" y="4841598"/>
            <a:ext cx="437278" cy="210314"/>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コピー</a:t>
            </a:r>
            <a:endParaRPr lang="en-US" altLang="ja-JP" sz="700">
              <a:solidFill>
                <a:schemeClr val="bg2">
                  <a:lumMod val="50000"/>
                </a:schemeClr>
              </a:solidFill>
              <a:latin typeface="Meiryo UI" panose="020B0604030504040204" pitchFamily="50" charset="-128"/>
              <a:ea typeface="Meiryo UI" panose="020B0604030504040204" pitchFamily="50" charset="-128"/>
            </a:endParaRPr>
          </a:p>
        </p:txBody>
      </p:sp>
      <p:sp>
        <p:nvSpPr>
          <p:cNvPr id="212" name="フリーフォーム: 図形 12">
            <a:extLst>
              <a:ext uri="{FF2B5EF4-FFF2-40B4-BE49-F238E27FC236}">
                <a16:creationId xmlns:a16="http://schemas.microsoft.com/office/drawing/2014/main" id="{6C164C4C-6130-B3A5-CF18-2A3BBED53154}"/>
              </a:ext>
            </a:extLst>
          </p:cNvPr>
          <p:cNvSpPr>
            <a:spLocks/>
          </p:cNvSpPr>
          <p:nvPr/>
        </p:nvSpPr>
        <p:spPr bwMode="auto">
          <a:xfrm>
            <a:off x="7521333" y="4749052"/>
            <a:ext cx="69995" cy="53613"/>
          </a:xfrm>
          <a:custGeom>
            <a:avLst/>
            <a:gdLst>
              <a:gd name="T0" fmla="*/ 0 w 76200"/>
              <a:gd name="T1" fmla="*/ 1779 h 114315"/>
              <a:gd name="T2" fmla="*/ 39177 w 76200"/>
              <a:gd name="T3" fmla="*/ 0 h 114315"/>
              <a:gd name="T4" fmla="*/ 67159 w 76200"/>
              <a:gd name="T5" fmla="*/ 1680 h 114315"/>
              <a:gd name="T6" fmla="*/ 0 60000 65536"/>
              <a:gd name="T7" fmla="*/ 0 60000 65536"/>
              <a:gd name="T8" fmla="*/ 0 60000 65536"/>
            </a:gdLst>
            <a:ahLst/>
            <a:cxnLst>
              <a:cxn ang="T6">
                <a:pos x="T0" y="T1"/>
              </a:cxn>
              <a:cxn ang="T7">
                <a:pos x="T2" y="T3"/>
              </a:cxn>
              <a:cxn ang="T8">
                <a:pos x="T4" y="T5"/>
              </a:cxn>
            </a:cxnLst>
            <a:rect l="0" t="0" r="r" b="b"/>
            <a:pathLst>
              <a:path w="76200" h="114315">
                <a:moveTo>
                  <a:pt x="0" y="114315"/>
                </a:moveTo>
                <a:cubicBezTo>
                  <a:pt x="15875" y="57694"/>
                  <a:pt x="31750" y="1073"/>
                  <a:pt x="44450" y="15"/>
                </a:cubicBezTo>
                <a:cubicBezTo>
                  <a:pt x="57150" y="-1043"/>
                  <a:pt x="66675" y="53461"/>
                  <a:pt x="76200" y="107965"/>
                </a:cubicBezTo>
              </a:path>
            </a:pathLst>
          </a:custGeom>
          <a:solidFill>
            <a:schemeClr val="bg1"/>
          </a:solidFill>
          <a:ln w="6350">
            <a:solidFill>
              <a:schemeClr val="bg2">
                <a:lumMod val="50000"/>
              </a:schemeClr>
            </a:solidFill>
            <a:prstDash val="dash"/>
            <a:round/>
            <a:headEnd/>
            <a:tailEnd/>
          </a:ln>
        </p:spPr>
        <p:txBody>
          <a:bodyPr anchor="ctr"/>
          <a:lstStyle/>
          <a:p>
            <a:endParaRPr lang="ja-JP" altLang="en-US" sz="1600">
              <a:solidFill>
                <a:schemeClr val="bg2">
                  <a:lumMod val="50000"/>
                </a:schemeClr>
              </a:solidFill>
              <a:latin typeface="Meiryo UI" panose="020B0604030504040204" pitchFamily="50" charset="-128"/>
              <a:ea typeface="Meiryo UI" panose="020B0604030504040204" pitchFamily="50" charset="-128"/>
            </a:endParaRPr>
          </a:p>
        </p:txBody>
      </p:sp>
      <p:sp>
        <p:nvSpPr>
          <p:cNvPr id="217" name="テキスト ボックス 216">
            <a:extLst>
              <a:ext uri="{FF2B5EF4-FFF2-40B4-BE49-F238E27FC236}">
                <a16:creationId xmlns:a16="http://schemas.microsoft.com/office/drawing/2014/main" id="{90DB3E9A-AFFA-1750-99F7-906FB55C5FB5}"/>
              </a:ext>
            </a:extLst>
          </p:cNvPr>
          <p:cNvSpPr txBox="1"/>
          <p:nvPr/>
        </p:nvSpPr>
        <p:spPr>
          <a:xfrm>
            <a:off x="7716151" y="4688002"/>
            <a:ext cx="298666" cy="210314"/>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参照</a:t>
            </a:r>
            <a:endParaRPr lang="en-US" altLang="ja-JP" sz="700">
              <a:solidFill>
                <a:schemeClr val="bg2">
                  <a:lumMod val="50000"/>
                </a:schemeClr>
              </a:solidFill>
              <a:latin typeface="Meiryo UI" panose="020B0604030504040204" pitchFamily="50" charset="-128"/>
              <a:ea typeface="Meiryo UI" panose="020B0604030504040204" pitchFamily="50" charset="-128"/>
            </a:endParaRPr>
          </a:p>
        </p:txBody>
      </p:sp>
      <p:sp>
        <p:nvSpPr>
          <p:cNvPr id="226" name="フローチャート: 手操作入力 225">
            <a:extLst>
              <a:ext uri="{FF2B5EF4-FFF2-40B4-BE49-F238E27FC236}">
                <a16:creationId xmlns:a16="http://schemas.microsoft.com/office/drawing/2014/main" id="{4B9B88AE-B69B-D432-0CB0-93973D4E909E}"/>
              </a:ext>
            </a:extLst>
          </p:cNvPr>
          <p:cNvSpPr/>
          <p:nvPr/>
        </p:nvSpPr>
        <p:spPr bwMode="auto">
          <a:xfrm>
            <a:off x="8808281" y="3766227"/>
            <a:ext cx="877101" cy="368240"/>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請求書検索</a:t>
            </a:r>
            <a:r>
              <a:rPr lang="en-US" altLang="ja-JP" sz="700">
                <a:solidFill>
                  <a:schemeClr val="bg2">
                    <a:lumMod val="50000"/>
                  </a:schemeClr>
                </a:solidFill>
                <a:latin typeface="Meiryo UI" panose="020B0604030504040204" pitchFamily="50" charset="-128"/>
                <a:ea typeface="Meiryo UI" panose="020B0604030504040204" pitchFamily="50" charset="-128"/>
              </a:rPr>
              <a:t>ID</a:t>
            </a:r>
          </a:p>
          <a:p>
            <a:pPr algn="ctr"/>
            <a:r>
              <a:rPr lang="en-US" altLang="ja-JP" sz="700">
                <a:solidFill>
                  <a:schemeClr val="bg2">
                    <a:lumMod val="50000"/>
                  </a:schemeClr>
                </a:solidFill>
                <a:latin typeface="Meiryo UI" panose="020B0604030504040204" pitchFamily="50" charset="-128"/>
                <a:ea typeface="Meiryo UI" panose="020B0604030504040204" pitchFamily="50" charset="-128"/>
              </a:rPr>
              <a:t>VBA</a:t>
            </a:r>
            <a:r>
              <a:rPr lang="ja-JP" altLang="en-US" sz="700">
                <a:solidFill>
                  <a:schemeClr val="bg2">
                    <a:lumMod val="50000"/>
                  </a:schemeClr>
                </a:solidFill>
                <a:latin typeface="Meiryo UI" panose="020B0604030504040204" pitchFamily="50" charset="-128"/>
                <a:ea typeface="Meiryo UI" panose="020B0604030504040204" pitchFamily="50" charset="-128"/>
              </a:rPr>
              <a:t>実行</a:t>
            </a:r>
          </a:p>
        </p:txBody>
      </p:sp>
      <p:cxnSp>
        <p:nvCxnSpPr>
          <p:cNvPr id="227" name="直線矢印コネクタ 226">
            <a:extLst>
              <a:ext uri="{FF2B5EF4-FFF2-40B4-BE49-F238E27FC236}">
                <a16:creationId xmlns:a16="http://schemas.microsoft.com/office/drawing/2014/main" id="{32C6D757-806D-2C44-170D-6CAF9F173D6F}"/>
              </a:ext>
            </a:extLst>
          </p:cNvPr>
          <p:cNvCxnSpPr>
            <a:cxnSpLocks/>
            <a:stCxn id="226" idx="2"/>
          </p:cNvCxnSpPr>
          <p:nvPr/>
        </p:nvCxnSpPr>
        <p:spPr>
          <a:xfrm>
            <a:off x="9246832" y="4134467"/>
            <a:ext cx="1" cy="1003162"/>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8" name="テキスト ボックス 227">
            <a:extLst>
              <a:ext uri="{FF2B5EF4-FFF2-40B4-BE49-F238E27FC236}">
                <a16:creationId xmlns:a16="http://schemas.microsoft.com/office/drawing/2014/main" id="{57880B19-D53C-F233-2B0A-9ECD05E35643}"/>
              </a:ext>
            </a:extLst>
          </p:cNvPr>
          <p:cNvSpPr txBox="1"/>
          <p:nvPr/>
        </p:nvSpPr>
        <p:spPr>
          <a:xfrm>
            <a:off x="9027458" y="4841598"/>
            <a:ext cx="437278" cy="210314"/>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実行</a:t>
            </a:r>
            <a:endParaRPr lang="en-US" altLang="ja-JP" sz="700">
              <a:solidFill>
                <a:schemeClr val="bg2">
                  <a:lumMod val="50000"/>
                </a:schemeClr>
              </a:solidFill>
              <a:latin typeface="Meiryo UI" panose="020B0604030504040204" pitchFamily="50" charset="-128"/>
              <a:ea typeface="Meiryo UI" panose="020B0604030504040204" pitchFamily="50" charset="-128"/>
            </a:endParaRPr>
          </a:p>
        </p:txBody>
      </p:sp>
      <p:cxnSp>
        <p:nvCxnSpPr>
          <p:cNvPr id="238" name="コネクタ: カギ線 5">
            <a:extLst>
              <a:ext uri="{FF2B5EF4-FFF2-40B4-BE49-F238E27FC236}">
                <a16:creationId xmlns:a16="http://schemas.microsoft.com/office/drawing/2014/main" id="{F3442AE4-DD82-4187-8120-68D62E3A755D}"/>
              </a:ext>
            </a:extLst>
          </p:cNvPr>
          <p:cNvCxnSpPr>
            <a:cxnSpLocks/>
            <a:stCxn id="160" idx="3"/>
            <a:endCxn id="226" idx="1"/>
          </p:cNvCxnSpPr>
          <p:nvPr/>
        </p:nvCxnSpPr>
        <p:spPr>
          <a:xfrm flipV="1">
            <a:off x="8622778" y="3950347"/>
            <a:ext cx="185503" cy="1125"/>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49" name="グループ化 248">
            <a:extLst>
              <a:ext uri="{FF2B5EF4-FFF2-40B4-BE49-F238E27FC236}">
                <a16:creationId xmlns:a16="http://schemas.microsoft.com/office/drawing/2014/main" id="{FA575DFD-9C78-16E5-2A6B-04CB538E1A0C}"/>
              </a:ext>
            </a:extLst>
          </p:cNvPr>
          <p:cNvGrpSpPr/>
          <p:nvPr/>
        </p:nvGrpSpPr>
        <p:grpSpPr>
          <a:xfrm>
            <a:off x="9870885" y="5959541"/>
            <a:ext cx="877101" cy="409714"/>
            <a:chOff x="10336405" y="5064525"/>
            <a:chExt cx="1358235" cy="436743"/>
          </a:xfrm>
        </p:grpSpPr>
        <p:sp>
          <p:nvSpPr>
            <p:cNvPr id="251" name="正方形/長方形 250">
              <a:extLst>
                <a:ext uri="{FF2B5EF4-FFF2-40B4-BE49-F238E27FC236}">
                  <a16:creationId xmlns:a16="http://schemas.microsoft.com/office/drawing/2014/main" id="{0B866928-E397-4445-508D-D243B6C6D547}"/>
                </a:ext>
              </a:extLst>
            </p:cNvPr>
            <p:cNvSpPr/>
            <p:nvPr/>
          </p:nvSpPr>
          <p:spPr bwMode="auto">
            <a:xfrm>
              <a:off x="10360144" y="5150015"/>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endParaRPr lang="ja-JP" altLang="en-US" sz="700">
                <a:solidFill>
                  <a:schemeClr val="bg2">
                    <a:lumMod val="50000"/>
                  </a:schemeClr>
                </a:solidFill>
                <a:latin typeface="Meiryo UI" panose="020B0604030504040204" pitchFamily="50" charset="-128"/>
                <a:ea typeface="Meiryo UI" panose="020B0604030504040204" pitchFamily="50" charset="-128"/>
              </a:endParaRPr>
            </a:p>
          </p:txBody>
        </p:sp>
        <p:sp>
          <p:nvSpPr>
            <p:cNvPr id="252" name="正方形/長方形 251">
              <a:extLst>
                <a:ext uri="{FF2B5EF4-FFF2-40B4-BE49-F238E27FC236}">
                  <a16:creationId xmlns:a16="http://schemas.microsoft.com/office/drawing/2014/main" id="{7BFE247C-8630-6648-0ED2-F3C08FD9A987}"/>
                </a:ext>
              </a:extLst>
            </p:cNvPr>
            <p:cNvSpPr/>
            <p:nvPr/>
          </p:nvSpPr>
          <p:spPr bwMode="auto">
            <a:xfrm>
              <a:off x="10349035" y="5107270"/>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endParaRPr lang="ja-JP" altLang="en-US" sz="700">
                <a:solidFill>
                  <a:schemeClr val="bg2">
                    <a:lumMod val="50000"/>
                  </a:schemeClr>
                </a:solidFill>
                <a:latin typeface="Meiryo UI" panose="020B0604030504040204" pitchFamily="50" charset="-128"/>
                <a:ea typeface="Meiryo UI" panose="020B0604030504040204" pitchFamily="50" charset="-128"/>
              </a:endParaRPr>
            </a:p>
          </p:txBody>
        </p:sp>
        <p:sp>
          <p:nvSpPr>
            <p:cNvPr id="253" name="正方形/長方形 252">
              <a:extLst>
                <a:ext uri="{FF2B5EF4-FFF2-40B4-BE49-F238E27FC236}">
                  <a16:creationId xmlns:a16="http://schemas.microsoft.com/office/drawing/2014/main" id="{312EEB06-8F50-6428-503C-0DBE9F62C1BB}"/>
                </a:ext>
              </a:extLst>
            </p:cNvPr>
            <p:cNvSpPr/>
            <p:nvPr/>
          </p:nvSpPr>
          <p:spPr bwMode="auto">
            <a:xfrm>
              <a:off x="10336405" y="5064525"/>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支払依頼</a:t>
              </a:r>
              <a:r>
                <a:rPr lang="en-US" altLang="ja-JP" sz="700">
                  <a:solidFill>
                    <a:schemeClr val="bg2">
                      <a:lumMod val="50000"/>
                    </a:schemeClr>
                  </a:solidFill>
                  <a:latin typeface="Meiryo UI" panose="020B0604030504040204" pitchFamily="50" charset="-128"/>
                  <a:ea typeface="Meiryo UI" panose="020B0604030504040204" pitchFamily="50" charset="-128"/>
                </a:rPr>
                <a:t>WS</a:t>
              </a:r>
              <a:r>
                <a:rPr lang="ja-JP" altLang="en-US" sz="700">
                  <a:solidFill>
                    <a:schemeClr val="bg2">
                      <a:lumMod val="50000"/>
                    </a:schemeClr>
                  </a:solidFill>
                  <a:latin typeface="Meiryo UI" panose="020B0604030504040204" pitchFamily="50" charset="-128"/>
                  <a:ea typeface="Meiryo UI" panose="020B0604030504040204" pitchFamily="50" charset="-128"/>
                </a:rPr>
                <a:t>画面</a:t>
              </a:r>
              <a:endParaRPr lang="en-US" altLang="ja-JP" sz="70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700">
                  <a:solidFill>
                    <a:schemeClr val="bg2">
                      <a:lumMod val="50000"/>
                    </a:schemeClr>
                  </a:solidFill>
                  <a:latin typeface="Meiryo UI" panose="020B0604030504040204" pitchFamily="50" charset="-128"/>
                  <a:ea typeface="Meiryo UI" panose="020B0604030504040204" pitchFamily="50" charset="-128"/>
                </a:rPr>
                <a:t>&lt;</a:t>
              </a:r>
              <a:r>
                <a:rPr lang="en-US" altLang="ja-JP" sz="700" err="1">
                  <a:solidFill>
                    <a:schemeClr val="bg2">
                      <a:lumMod val="50000"/>
                    </a:schemeClr>
                  </a:solidFill>
                  <a:latin typeface="Meiryo UI" panose="020B0604030504040204" pitchFamily="50" charset="-128"/>
                  <a:ea typeface="Meiryo UI" panose="020B0604030504040204" pitchFamily="50" charset="-128"/>
                </a:rPr>
                <a:t>SpreadSheet</a:t>
              </a:r>
              <a:r>
                <a:rPr lang="en-US" altLang="ja-JP" sz="700">
                  <a:solidFill>
                    <a:schemeClr val="bg2">
                      <a:lumMod val="50000"/>
                    </a:schemeClr>
                  </a:solidFill>
                  <a:latin typeface="Meiryo UI" panose="020B0604030504040204" pitchFamily="50" charset="-128"/>
                  <a:ea typeface="Meiryo UI" panose="020B0604030504040204" pitchFamily="50" charset="-128"/>
                </a:rPr>
                <a:t>&gt;</a:t>
              </a:r>
              <a:endParaRPr lang="ja-JP" altLang="en-US" sz="700">
                <a:solidFill>
                  <a:schemeClr val="bg2">
                    <a:lumMod val="50000"/>
                  </a:schemeClr>
                </a:solidFill>
                <a:latin typeface="Meiryo UI" panose="020B0604030504040204" pitchFamily="50" charset="-128"/>
                <a:ea typeface="Meiryo UI" panose="020B0604030504040204" pitchFamily="50" charset="-128"/>
              </a:endParaRPr>
            </a:p>
          </p:txBody>
        </p:sp>
      </p:grpSp>
      <p:cxnSp>
        <p:nvCxnSpPr>
          <p:cNvPr id="254" name="直線矢印コネクタ 21">
            <a:extLst>
              <a:ext uri="{FF2B5EF4-FFF2-40B4-BE49-F238E27FC236}">
                <a16:creationId xmlns:a16="http://schemas.microsoft.com/office/drawing/2014/main" id="{38A0DA17-947C-1008-3B79-AC3256E0F780}"/>
              </a:ext>
            </a:extLst>
          </p:cNvPr>
          <p:cNvCxnSpPr>
            <a:cxnSpLocks/>
            <a:stCxn id="259" idx="2"/>
            <a:endCxn id="253" idx="0"/>
          </p:cNvCxnSpPr>
          <p:nvPr/>
        </p:nvCxnSpPr>
        <p:spPr>
          <a:xfrm flipH="1">
            <a:off x="10301771" y="4136217"/>
            <a:ext cx="7664" cy="1823324"/>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5" name="直線矢印コネクタ 21">
            <a:extLst>
              <a:ext uri="{FF2B5EF4-FFF2-40B4-BE49-F238E27FC236}">
                <a16:creationId xmlns:a16="http://schemas.microsoft.com/office/drawing/2014/main" id="{16546C39-273C-9453-39A0-62E306C3B68F}"/>
              </a:ext>
            </a:extLst>
          </p:cNvPr>
          <p:cNvCxnSpPr>
            <a:cxnSpLocks/>
            <a:stCxn id="163" idx="3"/>
            <a:endCxn id="253" idx="0"/>
          </p:cNvCxnSpPr>
          <p:nvPr/>
        </p:nvCxnSpPr>
        <p:spPr>
          <a:xfrm>
            <a:off x="9685382" y="5297494"/>
            <a:ext cx="616389" cy="662048"/>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7" name="テキスト ボックス 256">
            <a:extLst>
              <a:ext uri="{FF2B5EF4-FFF2-40B4-BE49-F238E27FC236}">
                <a16:creationId xmlns:a16="http://schemas.microsoft.com/office/drawing/2014/main" id="{79D915B7-B71E-3721-6ABB-6E55F5F1A341}"/>
              </a:ext>
            </a:extLst>
          </p:cNvPr>
          <p:cNvSpPr txBox="1"/>
          <p:nvPr/>
        </p:nvSpPr>
        <p:spPr>
          <a:xfrm>
            <a:off x="10020896" y="4841599"/>
            <a:ext cx="582017" cy="210314"/>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更新</a:t>
            </a:r>
            <a:r>
              <a:rPr lang="en-US" altLang="ja-JP" sz="700">
                <a:solidFill>
                  <a:schemeClr val="bg2">
                    <a:lumMod val="50000"/>
                  </a:schemeClr>
                </a:solidFill>
                <a:latin typeface="Meiryo UI" panose="020B0604030504040204" pitchFamily="50" charset="-128"/>
                <a:ea typeface="Meiryo UI" panose="020B0604030504040204" pitchFamily="50" charset="-128"/>
              </a:rPr>
              <a:t>/</a:t>
            </a:r>
            <a:r>
              <a:rPr lang="ja-JP" altLang="en-US" sz="700">
                <a:solidFill>
                  <a:schemeClr val="bg2">
                    <a:lumMod val="50000"/>
                  </a:schemeClr>
                </a:solidFill>
                <a:latin typeface="Meiryo UI" panose="020B0604030504040204" pitchFamily="50" charset="-128"/>
                <a:ea typeface="Meiryo UI" panose="020B0604030504040204" pitchFamily="50" charset="-128"/>
              </a:rPr>
              <a:t>コピー</a:t>
            </a:r>
            <a:endParaRPr lang="en-US" altLang="ja-JP" sz="700">
              <a:solidFill>
                <a:schemeClr val="bg2">
                  <a:lumMod val="50000"/>
                </a:schemeClr>
              </a:solidFill>
              <a:latin typeface="Meiryo UI" panose="020B0604030504040204" pitchFamily="50" charset="-128"/>
              <a:ea typeface="Meiryo UI" panose="020B0604030504040204" pitchFamily="50" charset="-128"/>
            </a:endParaRPr>
          </a:p>
        </p:txBody>
      </p:sp>
      <p:sp>
        <p:nvSpPr>
          <p:cNvPr id="258" name="テキスト ボックス 257">
            <a:extLst>
              <a:ext uri="{FF2B5EF4-FFF2-40B4-BE49-F238E27FC236}">
                <a16:creationId xmlns:a16="http://schemas.microsoft.com/office/drawing/2014/main" id="{9A6B3257-4F83-6695-AE10-B20E6E3DE0E5}"/>
              </a:ext>
            </a:extLst>
          </p:cNvPr>
          <p:cNvSpPr txBox="1"/>
          <p:nvPr/>
        </p:nvSpPr>
        <p:spPr>
          <a:xfrm>
            <a:off x="9828122" y="5192116"/>
            <a:ext cx="298666" cy="210314"/>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参照</a:t>
            </a:r>
            <a:endParaRPr lang="en-US" altLang="ja-JP" sz="700">
              <a:solidFill>
                <a:schemeClr val="bg2">
                  <a:lumMod val="50000"/>
                </a:schemeClr>
              </a:solidFill>
              <a:latin typeface="Meiryo UI" panose="020B0604030504040204" pitchFamily="50" charset="-128"/>
              <a:ea typeface="Meiryo UI" panose="020B0604030504040204" pitchFamily="50" charset="-128"/>
            </a:endParaRPr>
          </a:p>
        </p:txBody>
      </p:sp>
      <p:sp>
        <p:nvSpPr>
          <p:cNvPr id="259" name="フローチャート: 手操作入力 258">
            <a:extLst>
              <a:ext uri="{FF2B5EF4-FFF2-40B4-BE49-F238E27FC236}">
                <a16:creationId xmlns:a16="http://schemas.microsoft.com/office/drawing/2014/main" id="{6387E759-B35C-5E69-93ED-81AB4D85FA68}"/>
              </a:ext>
            </a:extLst>
          </p:cNvPr>
          <p:cNvSpPr/>
          <p:nvPr/>
        </p:nvSpPr>
        <p:spPr bwMode="auto">
          <a:xfrm>
            <a:off x="9870885" y="3767977"/>
            <a:ext cx="877101" cy="368240"/>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支払依頼</a:t>
            </a:r>
            <a:r>
              <a:rPr lang="en-US" altLang="ja-JP" sz="700">
                <a:solidFill>
                  <a:schemeClr val="bg2">
                    <a:lumMod val="50000"/>
                  </a:schemeClr>
                </a:solidFill>
                <a:latin typeface="Meiryo UI" panose="020B0604030504040204" pitchFamily="50" charset="-128"/>
                <a:ea typeface="Meiryo UI" panose="020B0604030504040204" pitchFamily="50" charset="-128"/>
              </a:rPr>
              <a:t>WS</a:t>
            </a:r>
          </a:p>
          <a:p>
            <a:pPr algn="ctr"/>
            <a:r>
              <a:rPr lang="ja-JP" altLang="en-US" sz="700">
                <a:solidFill>
                  <a:schemeClr val="bg2">
                    <a:lumMod val="50000"/>
                  </a:schemeClr>
                </a:solidFill>
                <a:latin typeface="Meiryo UI" panose="020B0604030504040204" pitchFamily="50" charset="-128"/>
                <a:ea typeface="Meiryo UI" panose="020B0604030504040204" pitchFamily="50" charset="-128"/>
              </a:rPr>
              <a:t>結果入力＆コピー</a:t>
            </a:r>
          </a:p>
        </p:txBody>
      </p:sp>
      <p:cxnSp>
        <p:nvCxnSpPr>
          <p:cNvPr id="260" name="コネクタ: カギ線 5">
            <a:extLst>
              <a:ext uri="{FF2B5EF4-FFF2-40B4-BE49-F238E27FC236}">
                <a16:creationId xmlns:a16="http://schemas.microsoft.com/office/drawing/2014/main" id="{0501EF3B-391B-9F4E-D51E-0937DA91D351}"/>
              </a:ext>
            </a:extLst>
          </p:cNvPr>
          <p:cNvCxnSpPr>
            <a:cxnSpLocks/>
            <a:stCxn id="226" idx="3"/>
            <a:endCxn id="259" idx="1"/>
          </p:cNvCxnSpPr>
          <p:nvPr/>
        </p:nvCxnSpPr>
        <p:spPr>
          <a:xfrm>
            <a:off x="9685382" y="3950347"/>
            <a:ext cx="185502" cy="175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7" name="楕円 266">
            <a:extLst>
              <a:ext uri="{FF2B5EF4-FFF2-40B4-BE49-F238E27FC236}">
                <a16:creationId xmlns:a16="http://schemas.microsoft.com/office/drawing/2014/main" id="{08E5CBE4-537C-EC03-68CB-838051756B30}"/>
              </a:ext>
            </a:extLst>
          </p:cNvPr>
          <p:cNvSpPr/>
          <p:nvPr/>
        </p:nvSpPr>
        <p:spPr>
          <a:xfrm>
            <a:off x="10957119" y="3864448"/>
            <a:ext cx="173639" cy="173639"/>
          </a:xfrm>
          <a:prstGeom prst="ellipse">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700">
                <a:solidFill>
                  <a:schemeClr val="bg2">
                    <a:lumMod val="50000"/>
                  </a:schemeClr>
                </a:solidFill>
                <a:latin typeface="Meiryo UI" panose="020B0604030504040204" pitchFamily="50" charset="-128"/>
                <a:ea typeface="Meiryo UI" panose="020B0604030504040204" pitchFamily="50" charset="-128"/>
              </a:rPr>
              <a:t>3</a:t>
            </a:r>
            <a:endParaRPr lang="ja-JP" altLang="en-US" sz="700">
              <a:solidFill>
                <a:schemeClr val="bg2">
                  <a:lumMod val="50000"/>
                </a:schemeClr>
              </a:solidFill>
              <a:latin typeface="Meiryo UI" panose="020B0604030504040204" pitchFamily="50" charset="-128"/>
              <a:ea typeface="Meiryo UI" panose="020B0604030504040204" pitchFamily="50" charset="-128"/>
            </a:endParaRPr>
          </a:p>
        </p:txBody>
      </p:sp>
      <p:cxnSp>
        <p:nvCxnSpPr>
          <p:cNvPr id="268" name="コネクタ: カギ線 5">
            <a:extLst>
              <a:ext uri="{FF2B5EF4-FFF2-40B4-BE49-F238E27FC236}">
                <a16:creationId xmlns:a16="http://schemas.microsoft.com/office/drawing/2014/main" id="{E1D57029-5130-E55A-51C7-B35317C2B96F}"/>
              </a:ext>
            </a:extLst>
          </p:cNvPr>
          <p:cNvCxnSpPr>
            <a:cxnSpLocks/>
            <a:stCxn id="259" idx="3"/>
            <a:endCxn id="267" idx="2"/>
          </p:cNvCxnSpPr>
          <p:nvPr/>
        </p:nvCxnSpPr>
        <p:spPr>
          <a:xfrm flipV="1">
            <a:off x="10747986" y="3951268"/>
            <a:ext cx="209132" cy="83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72" name="グループ化 271">
            <a:extLst>
              <a:ext uri="{FF2B5EF4-FFF2-40B4-BE49-F238E27FC236}">
                <a16:creationId xmlns:a16="http://schemas.microsoft.com/office/drawing/2014/main" id="{E8F2C094-3C2F-113A-607D-445FC9729127}"/>
              </a:ext>
            </a:extLst>
          </p:cNvPr>
          <p:cNvGrpSpPr/>
          <p:nvPr/>
        </p:nvGrpSpPr>
        <p:grpSpPr>
          <a:xfrm>
            <a:off x="5468918" y="1196702"/>
            <a:ext cx="5605224" cy="544983"/>
            <a:chOff x="5724822" y="863326"/>
            <a:chExt cx="5975002" cy="580936"/>
          </a:xfrm>
        </p:grpSpPr>
        <p:sp>
          <p:nvSpPr>
            <p:cNvPr id="273" name="フローチャート : 書類 22">
              <a:extLst>
                <a:ext uri="{FF2B5EF4-FFF2-40B4-BE49-F238E27FC236}">
                  <a16:creationId xmlns:a16="http://schemas.microsoft.com/office/drawing/2014/main" id="{830D45B2-7D66-394A-1346-C30C99FEA1CA}"/>
                </a:ext>
              </a:extLst>
            </p:cNvPr>
            <p:cNvSpPr/>
            <p:nvPr/>
          </p:nvSpPr>
          <p:spPr>
            <a:xfrm>
              <a:off x="11327011" y="1048305"/>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ファイル</a:t>
              </a:r>
            </a:p>
          </p:txBody>
        </p:sp>
        <p:grpSp>
          <p:nvGrpSpPr>
            <p:cNvPr id="274" name="グループ化 273">
              <a:extLst>
                <a:ext uri="{FF2B5EF4-FFF2-40B4-BE49-F238E27FC236}">
                  <a16:creationId xmlns:a16="http://schemas.microsoft.com/office/drawing/2014/main" id="{87AC287F-3BEE-7CC5-B11B-539536608653}"/>
                </a:ext>
              </a:extLst>
            </p:cNvPr>
            <p:cNvGrpSpPr/>
            <p:nvPr/>
          </p:nvGrpSpPr>
          <p:grpSpPr>
            <a:xfrm>
              <a:off x="6299371" y="1006194"/>
              <a:ext cx="2717949" cy="295200"/>
              <a:chOff x="6012641" y="1006194"/>
              <a:chExt cx="2989744" cy="295200"/>
            </a:xfrm>
          </p:grpSpPr>
          <p:sp>
            <p:nvSpPr>
              <p:cNvPr id="288" name="フローチャート : 代替処理 2">
                <a:extLst>
                  <a:ext uri="{FF2B5EF4-FFF2-40B4-BE49-F238E27FC236}">
                    <a16:creationId xmlns:a16="http://schemas.microsoft.com/office/drawing/2014/main" id="{194D0CD8-93BC-9F34-C170-B3BC6456D188}"/>
                  </a:ext>
                </a:extLst>
              </p:cNvPr>
              <p:cNvSpPr/>
              <p:nvPr/>
            </p:nvSpPr>
            <p:spPr>
              <a:xfrm>
                <a:off x="6012641" y="1006194"/>
                <a:ext cx="936000" cy="295200"/>
              </a:xfrm>
              <a:prstGeom prst="flowChartAlternateProcess">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anchor="ctr" upright="1"/>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業務処理</a:t>
                </a:r>
                <a:br>
                  <a:rPr lang="en-US" altLang="ja-JP" sz="700">
                    <a:solidFill>
                      <a:schemeClr val="bg2">
                        <a:lumMod val="50000"/>
                      </a:schemeClr>
                    </a:solidFill>
                    <a:latin typeface="Meiryo UI" panose="020B0604030504040204" pitchFamily="50" charset="-128"/>
                    <a:ea typeface="Meiryo UI" panose="020B0604030504040204" pitchFamily="50" charset="-128"/>
                  </a:rPr>
                </a:br>
                <a:r>
                  <a:rPr lang="ja-JP" altLang="en-US" sz="700">
                    <a:solidFill>
                      <a:schemeClr val="bg2">
                        <a:lumMod val="50000"/>
                      </a:schemeClr>
                    </a:solidFill>
                    <a:latin typeface="Meiryo UI" panose="020B0604030504040204" pitchFamily="50" charset="-128"/>
                    <a:ea typeface="Meiryo UI" panose="020B0604030504040204" pitchFamily="50" charset="-128"/>
                  </a:rPr>
                  <a:t>（システム外）</a:t>
                </a:r>
              </a:p>
            </p:txBody>
          </p:sp>
          <p:sp>
            <p:nvSpPr>
              <p:cNvPr id="289" name="正方形/長方形 288">
                <a:extLst>
                  <a:ext uri="{FF2B5EF4-FFF2-40B4-BE49-F238E27FC236}">
                    <a16:creationId xmlns:a16="http://schemas.microsoft.com/office/drawing/2014/main" id="{DB347991-99F9-BD23-5492-0C7761788354}"/>
                  </a:ext>
                </a:extLst>
              </p:cNvPr>
              <p:cNvSpPr/>
              <p:nvPr/>
            </p:nvSpPr>
            <p:spPr bwMode="auto">
              <a:xfrm>
                <a:off x="8066385" y="1006194"/>
                <a:ext cx="936000" cy="295200"/>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システム処理</a:t>
                </a:r>
                <a:br>
                  <a:rPr lang="en-US" altLang="ja-JP" sz="700">
                    <a:solidFill>
                      <a:schemeClr val="bg2">
                        <a:lumMod val="50000"/>
                      </a:schemeClr>
                    </a:solidFill>
                    <a:latin typeface="Meiryo UI" panose="020B0604030504040204" pitchFamily="50" charset="-128"/>
                    <a:ea typeface="Meiryo UI" panose="020B0604030504040204" pitchFamily="50" charset="-128"/>
                  </a:rPr>
                </a:br>
                <a:r>
                  <a:rPr lang="en-US" altLang="ja-JP" sz="700">
                    <a:solidFill>
                      <a:schemeClr val="bg2">
                        <a:lumMod val="50000"/>
                      </a:schemeClr>
                    </a:solidFill>
                    <a:latin typeface="Meiryo UI" panose="020B0604030504040204" pitchFamily="50" charset="-128"/>
                    <a:ea typeface="Meiryo UI" panose="020B0604030504040204" pitchFamily="50" charset="-128"/>
                  </a:rPr>
                  <a:t>&lt;</a:t>
                </a:r>
                <a:r>
                  <a:rPr lang="ja-JP" altLang="en-US" sz="700">
                    <a:solidFill>
                      <a:schemeClr val="bg2">
                        <a:lumMod val="50000"/>
                      </a:schemeClr>
                    </a:solidFill>
                    <a:latin typeface="Meiryo UI" panose="020B0604030504040204" pitchFamily="50" charset="-128"/>
                    <a:ea typeface="Meiryo UI" panose="020B0604030504040204" pitchFamily="50" charset="-128"/>
                  </a:rPr>
                  <a:t>システム名</a:t>
                </a:r>
                <a:r>
                  <a:rPr lang="en-US" altLang="ja-JP" sz="700">
                    <a:solidFill>
                      <a:schemeClr val="bg2">
                        <a:lumMod val="50000"/>
                      </a:schemeClr>
                    </a:solidFill>
                    <a:latin typeface="Meiryo UI" panose="020B0604030504040204" pitchFamily="50" charset="-128"/>
                    <a:ea typeface="Meiryo UI" panose="020B0604030504040204" pitchFamily="50" charset="-128"/>
                  </a:rPr>
                  <a:t>&gt;</a:t>
                </a:r>
                <a:endParaRPr lang="ja-JP" altLang="en-US" sz="700">
                  <a:solidFill>
                    <a:schemeClr val="bg2">
                      <a:lumMod val="50000"/>
                    </a:schemeClr>
                  </a:solidFill>
                  <a:latin typeface="Meiryo UI" panose="020B0604030504040204" pitchFamily="50" charset="-128"/>
                  <a:ea typeface="Meiryo UI" panose="020B0604030504040204" pitchFamily="50" charset="-128"/>
                </a:endParaRPr>
              </a:p>
            </p:txBody>
          </p:sp>
          <p:sp>
            <p:nvSpPr>
              <p:cNvPr id="290" name="フローチャート: 手操作入力 289">
                <a:extLst>
                  <a:ext uri="{FF2B5EF4-FFF2-40B4-BE49-F238E27FC236}">
                    <a16:creationId xmlns:a16="http://schemas.microsoft.com/office/drawing/2014/main" id="{C5D231BB-31C9-4B5A-F823-A5734E668BEB}"/>
                  </a:ext>
                </a:extLst>
              </p:cNvPr>
              <p:cNvSpPr/>
              <p:nvPr/>
            </p:nvSpPr>
            <p:spPr bwMode="auto">
              <a:xfrm>
                <a:off x="7040031" y="1006337"/>
                <a:ext cx="934964" cy="294915"/>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業務処理</a:t>
                </a:r>
                <a:endParaRPr lang="en-US" altLang="ja-JP" sz="70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700">
                    <a:solidFill>
                      <a:schemeClr val="bg2">
                        <a:lumMod val="50000"/>
                      </a:schemeClr>
                    </a:solidFill>
                    <a:latin typeface="Meiryo UI" panose="020B0604030504040204" pitchFamily="50" charset="-128"/>
                    <a:ea typeface="Meiryo UI" panose="020B0604030504040204" pitchFamily="50" charset="-128"/>
                  </a:rPr>
                  <a:t>（システム利用）</a:t>
                </a:r>
              </a:p>
            </p:txBody>
          </p:sp>
        </p:grpSp>
        <p:grpSp>
          <p:nvGrpSpPr>
            <p:cNvPr id="275" name="グループ化 274">
              <a:extLst>
                <a:ext uri="{FF2B5EF4-FFF2-40B4-BE49-F238E27FC236}">
                  <a16:creationId xmlns:a16="http://schemas.microsoft.com/office/drawing/2014/main" id="{AA24F77B-D744-29D0-9DCE-75A10EAAE209}"/>
                </a:ext>
              </a:extLst>
            </p:cNvPr>
            <p:cNvGrpSpPr/>
            <p:nvPr/>
          </p:nvGrpSpPr>
          <p:grpSpPr>
            <a:xfrm>
              <a:off x="10219448" y="863326"/>
              <a:ext cx="580936" cy="580936"/>
              <a:chOff x="3045064" y="4118673"/>
              <a:chExt cx="580936" cy="580936"/>
            </a:xfrm>
          </p:grpSpPr>
          <p:pic>
            <p:nvPicPr>
              <p:cNvPr id="286" name="グラフィックス 285" descr="フォルダー">
                <a:extLst>
                  <a:ext uri="{FF2B5EF4-FFF2-40B4-BE49-F238E27FC236}">
                    <a16:creationId xmlns:a16="http://schemas.microsoft.com/office/drawing/2014/main" id="{8951BD6E-8294-0D11-06A9-7BAA6C6A70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287" name="フローチャート : 書類 22">
                <a:extLst>
                  <a:ext uri="{FF2B5EF4-FFF2-40B4-BE49-F238E27FC236}">
                    <a16:creationId xmlns:a16="http://schemas.microsoft.com/office/drawing/2014/main" id="{CE998190-C036-5E6B-1828-13D32C90B8E1}"/>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ローカル</a:t>
                </a:r>
                <a:br>
                  <a:rPr lang="en-US" altLang="ja-JP" sz="700">
                    <a:solidFill>
                      <a:schemeClr val="bg2">
                        <a:lumMod val="50000"/>
                      </a:schemeClr>
                    </a:solidFill>
                    <a:latin typeface="Meiryo UI" panose="020B0604030504040204" pitchFamily="50" charset="-128"/>
                    <a:ea typeface="Meiryo UI" panose="020B0604030504040204" pitchFamily="50" charset="-128"/>
                  </a:rPr>
                </a:br>
                <a:r>
                  <a:rPr lang="ja-JP" altLang="en-US" sz="700">
                    <a:solidFill>
                      <a:schemeClr val="bg2">
                        <a:lumMod val="50000"/>
                      </a:schemeClr>
                    </a:solidFill>
                    <a:latin typeface="Meiryo UI" panose="020B0604030504040204" pitchFamily="50" charset="-128"/>
                    <a:ea typeface="Meiryo UI" panose="020B0604030504040204" pitchFamily="50" charset="-128"/>
                  </a:rPr>
                  <a:t>フォルダ</a:t>
                </a:r>
                <a:endParaRPr lang="en-US" altLang="ja-JP" sz="70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276" name="グループ化 275">
              <a:extLst>
                <a:ext uri="{FF2B5EF4-FFF2-40B4-BE49-F238E27FC236}">
                  <a16:creationId xmlns:a16="http://schemas.microsoft.com/office/drawing/2014/main" id="{69054DF5-8874-24B3-F412-73D3D0B3C0E3}"/>
                </a:ext>
              </a:extLst>
            </p:cNvPr>
            <p:cNvGrpSpPr/>
            <p:nvPr/>
          </p:nvGrpSpPr>
          <p:grpSpPr>
            <a:xfrm>
              <a:off x="10746075" y="863326"/>
              <a:ext cx="580936" cy="580936"/>
              <a:chOff x="3045064" y="4118673"/>
              <a:chExt cx="580936" cy="580936"/>
            </a:xfrm>
          </p:grpSpPr>
          <p:pic>
            <p:nvPicPr>
              <p:cNvPr id="284" name="グラフィックス 283" descr="フォルダー">
                <a:extLst>
                  <a:ext uri="{FF2B5EF4-FFF2-40B4-BE49-F238E27FC236}">
                    <a16:creationId xmlns:a16="http://schemas.microsoft.com/office/drawing/2014/main" id="{2480E370-E8FE-339D-5C5D-79F9747107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5064" y="4118673"/>
                <a:ext cx="580936" cy="580936"/>
              </a:xfrm>
              <a:prstGeom prst="rect">
                <a:avLst/>
              </a:prstGeom>
            </p:spPr>
          </p:pic>
          <p:sp>
            <p:nvSpPr>
              <p:cNvPr id="285" name="フローチャート : 書類 22">
                <a:extLst>
                  <a:ext uri="{FF2B5EF4-FFF2-40B4-BE49-F238E27FC236}">
                    <a16:creationId xmlns:a16="http://schemas.microsoft.com/office/drawing/2014/main" id="{27228D65-001A-8A2F-75A2-B16CE046AEDA}"/>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700">
                    <a:solidFill>
                      <a:schemeClr val="bg2">
                        <a:lumMod val="50000"/>
                      </a:schemeClr>
                    </a:solidFill>
                    <a:latin typeface="Meiryo UI" panose="020B0604030504040204" pitchFamily="50" charset="-128"/>
                    <a:ea typeface="Meiryo UI" panose="020B0604030504040204" pitchFamily="50" charset="-128"/>
                  </a:rPr>
                  <a:t>Google</a:t>
                </a:r>
                <a:br>
                  <a:rPr lang="en-US" altLang="ja-JP" sz="700">
                    <a:solidFill>
                      <a:schemeClr val="bg2">
                        <a:lumMod val="50000"/>
                      </a:schemeClr>
                    </a:solidFill>
                    <a:latin typeface="Meiryo UI" panose="020B0604030504040204" pitchFamily="50" charset="-128"/>
                    <a:ea typeface="Meiryo UI" panose="020B0604030504040204" pitchFamily="50" charset="-128"/>
                  </a:rPr>
                </a:br>
                <a:r>
                  <a:rPr lang="ja-JP" altLang="en-US" sz="700">
                    <a:solidFill>
                      <a:schemeClr val="bg2">
                        <a:lumMod val="50000"/>
                      </a:schemeClr>
                    </a:solidFill>
                    <a:latin typeface="Meiryo UI" panose="020B0604030504040204" pitchFamily="50" charset="-128"/>
                    <a:ea typeface="Meiryo UI" panose="020B0604030504040204" pitchFamily="50" charset="-128"/>
                  </a:rPr>
                  <a:t>ドライブ</a:t>
                </a:r>
                <a:endParaRPr lang="en-US" altLang="ja-JP" sz="70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277" name="グループ化 276">
              <a:extLst>
                <a:ext uri="{FF2B5EF4-FFF2-40B4-BE49-F238E27FC236}">
                  <a16:creationId xmlns:a16="http://schemas.microsoft.com/office/drawing/2014/main" id="{349A9363-B100-07E4-DB21-90806694758E}"/>
                </a:ext>
              </a:extLst>
            </p:cNvPr>
            <p:cNvGrpSpPr/>
            <p:nvPr/>
          </p:nvGrpSpPr>
          <p:grpSpPr>
            <a:xfrm>
              <a:off x="9002385" y="1064235"/>
              <a:ext cx="682453" cy="259281"/>
              <a:chOff x="11038576" y="1002988"/>
              <a:chExt cx="682453" cy="259281"/>
            </a:xfrm>
          </p:grpSpPr>
          <p:cxnSp>
            <p:nvCxnSpPr>
              <p:cNvPr id="282" name="コネクタ: カギ線 5">
                <a:extLst>
                  <a:ext uri="{FF2B5EF4-FFF2-40B4-BE49-F238E27FC236}">
                    <a16:creationId xmlns:a16="http://schemas.microsoft.com/office/drawing/2014/main" id="{6934D315-4434-392C-9BC4-5ADBBEBB8864}"/>
                  </a:ext>
                </a:extLst>
              </p:cNvPr>
              <p:cNvCxnSpPr>
                <a:cxnSpLocks/>
              </p:cNvCxnSpPr>
              <p:nvPr/>
            </p:nvCxnSpPr>
            <p:spPr>
              <a:xfrm>
                <a:off x="11152334" y="1002988"/>
                <a:ext cx="454937"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3" name="テキスト ボックス 282">
                <a:extLst>
                  <a:ext uri="{FF2B5EF4-FFF2-40B4-BE49-F238E27FC236}">
                    <a16:creationId xmlns:a16="http://schemas.microsoft.com/office/drawing/2014/main" id="{01443F12-F5CA-D58E-20CA-0ABA47A07216}"/>
                  </a:ext>
                </a:extLst>
              </p:cNvPr>
              <p:cNvSpPr txBox="1"/>
              <p:nvPr/>
            </p:nvSpPr>
            <p:spPr>
              <a:xfrm>
                <a:off x="11038576" y="1038080"/>
                <a:ext cx="682453" cy="224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業務の流れ</a:t>
                </a:r>
                <a:endParaRPr lang="en-US" altLang="ja-JP" sz="70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278" name="グループ化 277">
              <a:extLst>
                <a:ext uri="{FF2B5EF4-FFF2-40B4-BE49-F238E27FC236}">
                  <a16:creationId xmlns:a16="http://schemas.microsoft.com/office/drawing/2014/main" id="{3EF5037E-BD14-2067-FAF3-D8709DF12AB8}"/>
                </a:ext>
              </a:extLst>
            </p:cNvPr>
            <p:cNvGrpSpPr/>
            <p:nvPr/>
          </p:nvGrpSpPr>
          <p:grpSpPr>
            <a:xfrm>
              <a:off x="9586748" y="1064235"/>
              <a:ext cx="682453" cy="259281"/>
              <a:chOff x="11038576" y="1002988"/>
              <a:chExt cx="682453" cy="259281"/>
            </a:xfrm>
          </p:grpSpPr>
          <p:cxnSp>
            <p:nvCxnSpPr>
              <p:cNvPr id="280" name="コネクタ: カギ線 5">
                <a:extLst>
                  <a:ext uri="{FF2B5EF4-FFF2-40B4-BE49-F238E27FC236}">
                    <a16:creationId xmlns:a16="http://schemas.microsoft.com/office/drawing/2014/main" id="{B15C32FC-7D46-3A77-41BE-5885C359B15F}"/>
                  </a:ext>
                </a:extLst>
              </p:cNvPr>
              <p:cNvCxnSpPr>
                <a:cxnSpLocks/>
              </p:cNvCxnSpPr>
              <p:nvPr/>
            </p:nvCxnSpPr>
            <p:spPr>
              <a:xfrm>
                <a:off x="11146191" y="1002988"/>
                <a:ext cx="453600" cy="0"/>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1" name="テキスト ボックス 280">
                <a:extLst>
                  <a:ext uri="{FF2B5EF4-FFF2-40B4-BE49-F238E27FC236}">
                    <a16:creationId xmlns:a16="http://schemas.microsoft.com/office/drawing/2014/main" id="{09198A76-1517-1CA4-3457-9A22B393694D}"/>
                  </a:ext>
                </a:extLst>
              </p:cNvPr>
              <p:cNvSpPr txBox="1"/>
              <p:nvPr/>
            </p:nvSpPr>
            <p:spPr>
              <a:xfrm>
                <a:off x="11038576" y="1038080"/>
                <a:ext cx="682453" cy="2241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データの流れ</a:t>
                </a:r>
                <a:endParaRPr lang="en-US" altLang="ja-JP" sz="700">
                  <a:solidFill>
                    <a:schemeClr val="bg2">
                      <a:lumMod val="50000"/>
                    </a:schemeClr>
                  </a:solidFill>
                  <a:latin typeface="Meiryo UI" panose="020B0604030504040204" pitchFamily="50" charset="-128"/>
                  <a:ea typeface="Meiryo UI" panose="020B0604030504040204" pitchFamily="50" charset="-128"/>
                </a:endParaRPr>
              </a:p>
            </p:txBody>
          </p:sp>
        </p:grpSp>
        <p:sp>
          <p:nvSpPr>
            <p:cNvPr id="279" name="正方形/長方形 278">
              <a:extLst>
                <a:ext uri="{FF2B5EF4-FFF2-40B4-BE49-F238E27FC236}">
                  <a16:creationId xmlns:a16="http://schemas.microsoft.com/office/drawing/2014/main" id="{A0D14C5E-317A-EC3C-777C-4AE734416ADC}"/>
                </a:ext>
              </a:extLst>
            </p:cNvPr>
            <p:cNvSpPr/>
            <p:nvPr/>
          </p:nvSpPr>
          <p:spPr bwMode="auto">
            <a:xfrm>
              <a:off x="5724822" y="1025900"/>
              <a:ext cx="558353" cy="295200"/>
            </a:xfrm>
            <a:prstGeom prst="rect">
              <a:avLst/>
            </a:prstGeom>
            <a:solidFill>
              <a:srgbClr xmlns:mc="http://schemas.openxmlformats.org/markup-compatibility/2006" xmlns:a14="http://schemas.microsoft.com/office/drawing/2010/main" val="FFFFFF" mc:Ignorable="a14" a14:legacySpreadsheetColorIndex="65"/>
            </a:solidFill>
            <a:ln w="6350">
              <a:noFill/>
              <a:miter lim="800000"/>
              <a:headEnd/>
              <a:tailEnd/>
            </a:ln>
          </p:spPr>
          <p:txBody>
            <a:bodyPr wrap="square" lIns="27432" tIns="18288" rIns="27432" bIns="18288" rtlCol="0" anchor="ctr" upright="1"/>
            <a:lstStyle/>
            <a:p>
              <a:pPr algn="r"/>
              <a:r>
                <a:rPr lang="ja-JP" altLang="en-US" sz="1000" b="1">
                  <a:solidFill>
                    <a:schemeClr val="bg2">
                      <a:lumMod val="50000"/>
                    </a:schemeClr>
                  </a:solidFill>
                  <a:latin typeface="Meiryo UI" panose="020B0604030504040204" pitchFamily="50" charset="-128"/>
                  <a:ea typeface="Meiryo UI" panose="020B0604030504040204" pitchFamily="50" charset="-128"/>
                </a:rPr>
                <a:t>凡例：</a:t>
              </a:r>
            </a:p>
          </p:txBody>
        </p:sp>
      </p:grpSp>
      <p:sp>
        <p:nvSpPr>
          <p:cNvPr id="79" name="テキスト ボックス 78">
            <a:extLst>
              <a:ext uri="{FF2B5EF4-FFF2-40B4-BE49-F238E27FC236}">
                <a16:creationId xmlns:a16="http://schemas.microsoft.com/office/drawing/2014/main" id="{806A3634-6482-AB9B-C433-5BF2DFA83A65}"/>
              </a:ext>
            </a:extLst>
          </p:cNvPr>
          <p:cNvSpPr txBox="1"/>
          <p:nvPr/>
        </p:nvSpPr>
        <p:spPr>
          <a:xfrm>
            <a:off x="5953448" y="4147039"/>
            <a:ext cx="640219" cy="210314"/>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700">
                <a:solidFill>
                  <a:schemeClr val="bg2">
                    <a:lumMod val="50000"/>
                  </a:schemeClr>
                </a:solidFill>
                <a:latin typeface="Meiryo UI" panose="020B0604030504040204" pitchFamily="50" charset="-128"/>
                <a:ea typeface="Meiryo UI" panose="020B0604030504040204" pitchFamily="50" charset="-128"/>
              </a:rPr>
              <a:t>保存</a:t>
            </a:r>
            <a:endParaRPr lang="en-US" altLang="ja-JP" sz="700">
              <a:solidFill>
                <a:schemeClr val="bg2">
                  <a:lumMod val="50000"/>
                </a:schemeClr>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4DFFB701-5F69-CF58-1CD5-7F5DA71AC2C1}"/>
              </a:ext>
            </a:extLst>
          </p:cNvPr>
          <p:cNvSpPr txBox="1"/>
          <p:nvPr/>
        </p:nvSpPr>
        <p:spPr>
          <a:xfrm>
            <a:off x="1192961" y="3415943"/>
            <a:ext cx="2136805" cy="1692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r>
              <a:rPr lang="en-US" altLang="ja-JP" sz="1100" b="1">
                <a:solidFill>
                  <a:srgbClr val="262699"/>
                </a:solidFill>
                <a:latin typeface="Meiryo UI" panose="020B0604030504040204" pitchFamily="50" charset="-128"/>
                <a:ea typeface="Meiryo UI" panose="020B0604030504040204" pitchFamily="50" charset="-128"/>
              </a:rPr>
              <a:t>AI</a:t>
            </a:r>
            <a:r>
              <a:rPr lang="ja-JP" altLang="en-US" sz="1100" b="1">
                <a:solidFill>
                  <a:srgbClr val="262699"/>
                </a:solidFill>
                <a:latin typeface="Meiryo UI" panose="020B0604030504040204" pitchFamily="50" charset="-128"/>
                <a:ea typeface="Meiryo UI" panose="020B0604030504040204" pitchFamily="50" charset="-128"/>
              </a:rPr>
              <a:t>エージェントへの置き換え対象</a:t>
            </a:r>
            <a:endParaRPr lang="en-US" altLang="ja-JP" sz="1100" b="1">
              <a:solidFill>
                <a:srgbClr val="262699"/>
              </a:solidFill>
              <a:latin typeface="Meiryo UI" panose="020B0604030504040204" pitchFamily="50" charset="-128"/>
              <a:ea typeface="Meiryo UI" panose="020B0604030504040204" pitchFamily="50" charset="-128"/>
            </a:endParaRPr>
          </a:p>
        </p:txBody>
      </p:sp>
      <p:sp>
        <p:nvSpPr>
          <p:cNvPr id="27" name="Rectangle 26">
            <a:extLst>
              <a:ext uri="{FF2B5EF4-FFF2-40B4-BE49-F238E27FC236}">
                <a16:creationId xmlns:a16="http://schemas.microsoft.com/office/drawing/2014/main" id="{AC6A2C49-A77F-7FF0-423D-178DF7071215}"/>
              </a:ext>
            </a:extLst>
          </p:cNvPr>
          <p:cNvSpPr/>
          <p:nvPr/>
        </p:nvSpPr>
        <p:spPr>
          <a:xfrm>
            <a:off x="7962111" y="2364987"/>
            <a:ext cx="3171645" cy="8856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ea typeface="游ゴシック"/>
              </a:rPr>
              <a:t>1</a:t>
            </a:r>
            <a:r>
              <a:rPr lang="ja-JP" altLang="en-US">
                <a:ea typeface="游ゴシック"/>
              </a:rPr>
              <a:t>ファイル20件の</a:t>
            </a:r>
            <a:br>
              <a:rPr lang="ja-JP" altLang="en-US">
                <a:ea typeface="游ゴシック"/>
              </a:rPr>
            </a:br>
            <a:r>
              <a:rPr lang="ja-JP" altLang="en-US">
                <a:ea typeface="游ゴシック"/>
              </a:rPr>
              <a:t>ロットにする工程がある</a:t>
            </a:r>
            <a:br>
              <a:rPr lang="ja-JP" altLang="en-US">
                <a:ea typeface="游ゴシック"/>
              </a:rPr>
            </a:br>
            <a:r>
              <a:rPr lang="ja-JP" altLang="en-US">
                <a:ea typeface="游ゴシック"/>
              </a:rPr>
              <a:t>→なくせるか？</a:t>
            </a:r>
            <a:endParaRPr lang="en-US"/>
          </a:p>
        </p:txBody>
      </p:sp>
    </p:spTree>
    <p:extLst>
      <p:ext uri="{BB962C8B-B14F-4D97-AF65-F5344CB8AC3E}">
        <p14:creationId xmlns:p14="http://schemas.microsoft.com/office/powerpoint/2010/main" val="1307022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BE653-D977-6C60-C207-A94E10FCCCB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373D115-C812-71EE-C0CD-80FE6077186C}"/>
              </a:ext>
            </a:extLst>
          </p:cNvPr>
          <p:cNvSpPr>
            <a:spLocks noGrp="1"/>
          </p:cNvSpPr>
          <p:nvPr>
            <p:ph type="title"/>
          </p:nvPr>
        </p:nvSpPr>
        <p:spPr/>
        <p:txBody>
          <a:bodyPr anchor="ctr"/>
          <a:lstStyle/>
          <a:p>
            <a:r>
              <a:rPr lang="en-US" altLang="ja-JP">
                <a:latin typeface="Meiryo UI" panose="020B0604030504040204" pitchFamily="50" charset="-128"/>
                <a:ea typeface="Meiryo UI" panose="020B0604030504040204" pitchFamily="50" charset="-128"/>
              </a:rPr>
              <a:t>RPA</a:t>
            </a:r>
            <a:r>
              <a:rPr lang="ja-JP" altLang="en-US">
                <a:latin typeface="Meiryo UI" panose="020B0604030504040204" pitchFamily="50" charset="-128"/>
                <a:ea typeface="Meiryo UI" panose="020B0604030504040204" pitchFamily="50" charset="-128"/>
              </a:rPr>
              <a:t>業務のご質問（１ </a:t>
            </a:r>
            <a:r>
              <a:rPr lang="en-US" altLang="ja-JP">
                <a:latin typeface="Meiryo UI" panose="020B0604030504040204" pitchFamily="50" charset="-128"/>
                <a:ea typeface="Meiryo UI" panose="020B0604030504040204" pitchFamily="50" charset="-128"/>
              </a:rPr>
              <a:t>/ </a:t>
            </a:r>
            <a:r>
              <a:rPr lang="ja-JP" altLang="en-US">
                <a:latin typeface="Meiryo UI" panose="020B0604030504040204" pitchFamily="50" charset="-128"/>
                <a:ea typeface="Meiryo UI" panose="020B0604030504040204" pitchFamily="50" charset="-128"/>
              </a:rPr>
              <a:t>９）</a:t>
            </a:r>
            <a:endParaRPr kumimoji="1"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DBD362CC-E214-E477-26D4-3DA806FEC568}"/>
              </a:ext>
            </a:extLst>
          </p:cNvPr>
          <p:cNvSpPr>
            <a:spLocks noGrp="1"/>
          </p:cNvSpPr>
          <p:nvPr>
            <p:ph type="ftr" sz="quarter" idx="15"/>
          </p:nvPr>
        </p:nvSpPr>
        <p:spPr>
          <a:xfrm>
            <a:off x="4038600" y="635635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12373304-7374-AEF4-66A2-054CDAB9094C}"/>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en-US" altLang="ja-JP">
                <a:solidFill>
                  <a:schemeClr val="bg2">
                    <a:lumMod val="50000"/>
                  </a:schemeClr>
                </a:solidFill>
                <a:latin typeface="Meiryo UI" panose="020B0604030504040204" pitchFamily="50" charset="-128"/>
                <a:ea typeface="Meiryo UI" panose="020B0604030504040204" pitchFamily="50" charset="-128"/>
              </a:rPr>
              <a:t>04_RPA</a:t>
            </a:r>
            <a:r>
              <a:rPr lang="ja-JP" altLang="en-US">
                <a:solidFill>
                  <a:schemeClr val="bg2">
                    <a:lumMod val="50000"/>
                  </a:schemeClr>
                </a:solidFill>
                <a:latin typeface="Meiryo UI" panose="020B0604030504040204" pitchFamily="50" charset="-128"/>
                <a:ea typeface="Meiryo UI" panose="020B0604030504040204" pitchFamily="50" charset="-128"/>
              </a:rPr>
              <a:t>入力フォルダの画面録画 </a:t>
            </a:r>
            <a:r>
              <a:rPr lang="en-US" altLang="ja-JP">
                <a:solidFill>
                  <a:schemeClr val="bg2">
                    <a:lumMod val="50000"/>
                  </a:schemeClr>
                </a:solidFill>
                <a:latin typeface="Meiryo UI" panose="020B0604030504040204" pitchFamily="50" charset="-128"/>
                <a:ea typeface="Meiryo UI" panose="020B0604030504040204" pitchFamily="50" charset="-128"/>
              </a:rPr>
              <a:t>2025-09-29 111033</a:t>
            </a:r>
            <a:r>
              <a:rPr lang="ja-JP" altLang="en-US">
                <a:solidFill>
                  <a:schemeClr val="bg2">
                    <a:lumMod val="50000"/>
                  </a:schemeClr>
                </a:solidFill>
                <a:latin typeface="Meiryo UI" panose="020B0604030504040204" pitchFamily="50" charset="-128"/>
                <a:ea typeface="Meiryo UI" panose="020B0604030504040204" pitchFamily="50" charset="-128"/>
              </a:rPr>
              <a:t>（＆</a:t>
            </a:r>
            <a:r>
              <a:rPr lang="en-US" altLang="ja-JP">
                <a:solidFill>
                  <a:schemeClr val="bg2">
                    <a:lumMod val="50000"/>
                  </a:schemeClr>
                </a:solidFill>
                <a:latin typeface="Meiryo UI" panose="020B0604030504040204" pitchFamily="50" charset="-128"/>
                <a:ea typeface="Meiryo UI" panose="020B0604030504040204" pitchFamily="50" charset="-128"/>
              </a:rPr>
              <a:t>131253</a:t>
            </a:r>
            <a:r>
              <a:rPr lang="ja-JP" altLang="en-US">
                <a:solidFill>
                  <a:schemeClr val="bg2">
                    <a:lumMod val="50000"/>
                  </a:schemeClr>
                </a:solidFill>
                <a:latin typeface="Meiryo UI" panose="020B0604030504040204" pitchFamily="50" charset="-128"/>
                <a:ea typeface="Meiryo UI" panose="020B0604030504040204" pitchFamily="50" charset="-128"/>
              </a:rPr>
              <a:t>）</a:t>
            </a:r>
            <a:r>
              <a:rPr lang="en-US" altLang="ja-JP">
                <a:solidFill>
                  <a:schemeClr val="bg2">
                    <a:lumMod val="50000"/>
                  </a:schemeClr>
                </a:solidFill>
                <a:latin typeface="Meiryo UI" panose="020B0604030504040204" pitchFamily="50" charset="-128"/>
                <a:ea typeface="Meiryo UI" panose="020B0604030504040204" pitchFamily="50" charset="-128"/>
              </a:rPr>
              <a:t>.mp4</a:t>
            </a:r>
            <a:r>
              <a:rPr lang="ja-JP" altLang="en-US">
                <a:solidFill>
                  <a:schemeClr val="bg2">
                    <a:lumMod val="50000"/>
                  </a:schemeClr>
                </a:solidFill>
                <a:latin typeface="Meiryo UI" panose="020B0604030504040204" pitchFamily="50" charset="-128"/>
                <a:ea typeface="Meiryo UI" panose="020B0604030504040204" pitchFamily="50" charset="-128"/>
              </a:rPr>
              <a:t>より抜粋した業務の流れは以下の通り。</a:t>
            </a:r>
            <a:endParaRPr lang="en-US" altLang="ja-JP">
              <a:solidFill>
                <a:schemeClr val="bg2">
                  <a:lumMod val="50000"/>
                </a:schemeClr>
              </a:solidFill>
              <a:latin typeface="Meiryo UI" panose="020B0604030504040204" pitchFamily="50" charset="-128"/>
              <a:ea typeface="Meiryo UI" panose="020B0604030504040204" pitchFamily="50" charset="-128"/>
            </a:endParaRPr>
          </a:p>
        </p:txBody>
      </p:sp>
      <p:grpSp>
        <p:nvGrpSpPr>
          <p:cNvPr id="6" name="グループ化 5">
            <a:extLst>
              <a:ext uri="{FF2B5EF4-FFF2-40B4-BE49-F238E27FC236}">
                <a16:creationId xmlns:a16="http://schemas.microsoft.com/office/drawing/2014/main" id="{004C71D2-7761-1DDE-5648-DD4606C72920}"/>
              </a:ext>
            </a:extLst>
          </p:cNvPr>
          <p:cNvGrpSpPr/>
          <p:nvPr/>
        </p:nvGrpSpPr>
        <p:grpSpPr>
          <a:xfrm>
            <a:off x="361429" y="3636444"/>
            <a:ext cx="11436474" cy="907947"/>
            <a:chOff x="361429" y="3843891"/>
            <a:chExt cx="11436474" cy="907947"/>
          </a:xfrm>
        </p:grpSpPr>
        <p:sp>
          <p:nvSpPr>
            <p:cNvPr id="38" name="正方形/長方形 37">
              <a:extLst>
                <a:ext uri="{FF2B5EF4-FFF2-40B4-BE49-F238E27FC236}">
                  <a16:creationId xmlns:a16="http://schemas.microsoft.com/office/drawing/2014/main" id="{62EB419F-D7A1-CAAE-C2AD-B9101645FB22}"/>
                </a:ext>
              </a:extLst>
            </p:cNvPr>
            <p:cNvSpPr/>
            <p:nvPr/>
          </p:nvSpPr>
          <p:spPr>
            <a:xfrm>
              <a:off x="361429" y="3843892"/>
              <a:ext cx="434563" cy="907945"/>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tab pos="542925" algn="l"/>
                </a:tabLst>
              </a:pPr>
              <a:r>
                <a:rPr kumimoji="0" lang="ja-JP" altLang="en-US" sz="1100">
                  <a:solidFill>
                    <a:schemeClr val="bg1"/>
                  </a:solidFill>
                  <a:latin typeface="Meiryo UI" panose="020B0604030504040204" pitchFamily="50" charset="-128"/>
                  <a:ea typeface="Meiryo UI" panose="020B0604030504040204" pitchFamily="50" charset="-128"/>
                  <a:sym typeface="ヒラギノ角ゴ ProN W3"/>
                </a:rPr>
                <a:t>作業内容</a:t>
              </a:r>
              <a:endParaRPr kumimoji="0" lang="ja-JP" altLang="en-US" sz="11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sp>
          <p:nvSpPr>
            <p:cNvPr id="43" name="正方形/長方形 42">
              <a:extLst>
                <a:ext uri="{FF2B5EF4-FFF2-40B4-BE49-F238E27FC236}">
                  <a16:creationId xmlns:a16="http://schemas.microsoft.com/office/drawing/2014/main" id="{824E8A3E-56E9-BDFF-7006-B8AA224B4C0C}"/>
                </a:ext>
              </a:extLst>
            </p:cNvPr>
            <p:cNvSpPr/>
            <p:nvPr/>
          </p:nvSpPr>
          <p:spPr>
            <a:xfrm>
              <a:off x="921026" y="3843893"/>
              <a:ext cx="3533997" cy="907945"/>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支払依頼</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の</a:t>
              </a:r>
              <a:r>
                <a:rPr lang="en-US" altLang="ja-JP" sz="1050">
                  <a:solidFill>
                    <a:schemeClr val="bg2">
                      <a:lumMod val="50000"/>
                    </a:schemeClr>
                  </a:solidFill>
                  <a:latin typeface="Meiryo UI" panose="020B0604030504040204" pitchFamily="50" charset="-128"/>
                  <a:ea typeface="Meiryo UI" panose="020B0604030504040204" pitchFamily="50" charset="-128"/>
                </a:rPr>
                <a:t>Concur</a:t>
              </a:r>
              <a:r>
                <a:rPr lang="ja-JP" altLang="en-US" sz="1050">
                  <a:solidFill>
                    <a:schemeClr val="bg2">
                      <a:lumMod val="50000"/>
                    </a:schemeClr>
                  </a:solidFill>
                  <a:latin typeface="Meiryo UI" panose="020B0604030504040204" pitchFamily="50" charset="-128"/>
                  <a:ea typeface="Meiryo UI" panose="020B0604030504040204" pitchFamily="50" charset="-128"/>
                </a:rPr>
                <a:t>処理者の欄に担当名を記載する</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sp>
          <p:nvSpPr>
            <p:cNvPr id="47" name="正方形/長方形 46">
              <a:extLst>
                <a:ext uri="{FF2B5EF4-FFF2-40B4-BE49-F238E27FC236}">
                  <a16:creationId xmlns:a16="http://schemas.microsoft.com/office/drawing/2014/main" id="{EFBF01FB-894E-1119-D76D-44DE2F3EC62D}"/>
                </a:ext>
              </a:extLst>
            </p:cNvPr>
            <p:cNvSpPr/>
            <p:nvPr/>
          </p:nvSpPr>
          <p:spPr>
            <a:xfrm>
              <a:off x="4595892" y="3843892"/>
              <a:ext cx="3533997" cy="907945"/>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GAS</a:t>
              </a:r>
              <a:r>
                <a:rPr lang="ja-JP" altLang="en-US" sz="1050">
                  <a:solidFill>
                    <a:schemeClr val="bg2">
                      <a:lumMod val="50000"/>
                    </a:schemeClr>
                  </a:solidFill>
                  <a:latin typeface="Meiryo UI" panose="020B0604030504040204" pitchFamily="50" charset="-128"/>
                  <a:ea typeface="Meiryo UI" panose="020B0604030504040204" pitchFamily="50" charset="-128"/>
                </a:rPr>
                <a:t>（</a:t>
              </a:r>
              <a:r>
                <a:rPr lang="en-US" altLang="ja-JP" sz="1050">
                  <a:solidFill>
                    <a:schemeClr val="bg2">
                      <a:lumMod val="50000"/>
                    </a:schemeClr>
                  </a:solidFill>
                  <a:latin typeface="Meiryo UI" panose="020B0604030504040204" pitchFamily="50" charset="-128"/>
                  <a:ea typeface="Meiryo UI" panose="020B0604030504040204" pitchFamily="50" charset="-128"/>
                </a:rPr>
                <a:t>RPA</a:t>
              </a:r>
              <a:r>
                <a:rPr lang="ja-JP" altLang="en-US" sz="1050">
                  <a:solidFill>
                    <a:schemeClr val="bg2">
                      <a:lumMod val="50000"/>
                    </a:schemeClr>
                  </a:solidFill>
                  <a:latin typeface="Meiryo UI" panose="020B0604030504040204" pitchFamily="50" charset="-128"/>
                  <a:ea typeface="Meiryo UI" panose="020B0604030504040204" pitchFamily="50" charset="-128"/>
                </a:rPr>
                <a:t>用データ作成）を実行する</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a:p>
              <a:r>
                <a:rPr lang="en-US" altLang="ja-JP" sz="1050">
                  <a:solidFill>
                    <a:schemeClr val="bg2">
                      <a:lumMod val="50000"/>
                    </a:schemeClr>
                  </a:solidFill>
                  <a:latin typeface="Meiryo UI" panose="020B0604030504040204" pitchFamily="50" charset="-128"/>
                  <a:ea typeface="Meiryo UI" panose="020B0604030504040204" pitchFamily="50" charset="-128"/>
                </a:rPr>
                <a:t>※GAS</a:t>
              </a:r>
              <a:r>
                <a:rPr lang="ja-JP" altLang="en-US" sz="1050">
                  <a:solidFill>
                    <a:schemeClr val="bg2">
                      <a:lumMod val="50000"/>
                    </a:schemeClr>
                  </a:solidFill>
                  <a:latin typeface="Meiryo UI" panose="020B0604030504040204" pitchFamily="50" charset="-128"/>
                  <a:ea typeface="Meiryo UI" panose="020B0604030504040204" pitchFamily="50" charset="-128"/>
                </a:rPr>
                <a:t>の内容は主に以下の通り</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panose="020B0604030504040204" pitchFamily="50" charset="-128"/>
                  <a:ea typeface="Meiryo UI" panose="020B0604030504040204" pitchFamily="50" charset="-128"/>
                </a:rPr>
                <a:t>1.</a:t>
              </a:r>
              <a:r>
                <a:rPr lang="ja-JP" altLang="en-US" sz="1050">
                  <a:solidFill>
                    <a:schemeClr val="bg2">
                      <a:lumMod val="50000"/>
                    </a:schemeClr>
                  </a:solidFill>
                  <a:latin typeface="Meiryo UI" panose="020B0604030504040204" pitchFamily="50" charset="-128"/>
                  <a:ea typeface="Meiryo UI" panose="020B0604030504040204" pitchFamily="50" charset="-128"/>
                </a:rPr>
                <a:t>支払依頼</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のシート（</a:t>
              </a:r>
              <a:r>
                <a:rPr lang="en-US" altLang="ja-JP" sz="1050">
                  <a:solidFill>
                    <a:schemeClr val="bg2">
                      <a:lumMod val="50000"/>
                    </a:schemeClr>
                  </a:solidFill>
                  <a:latin typeface="Meiryo UI" panose="020B0604030504040204" pitchFamily="50" charset="-128"/>
                  <a:ea typeface="Meiryo UI" panose="020B0604030504040204" pitchFamily="50" charset="-128"/>
                </a:rPr>
                <a:t>RPA</a:t>
              </a:r>
              <a:r>
                <a:rPr lang="ja-JP" altLang="en-US" sz="1050">
                  <a:solidFill>
                    <a:schemeClr val="bg2">
                      <a:lumMod val="50000"/>
                    </a:schemeClr>
                  </a:solidFill>
                  <a:latin typeface="Meiryo UI" panose="020B0604030504040204" pitchFamily="50" charset="-128"/>
                  <a:ea typeface="Meiryo UI" panose="020B0604030504040204" pitchFamily="50" charset="-128"/>
                </a:rPr>
                <a:t>用）にデータ転記</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a:p>
              <a:r>
                <a:rPr lang="en-US" altLang="ja-JP" sz="1050">
                  <a:solidFill>
                    <a:schemeClr val="bg2">
                      <a:lumMod val="50000"/>
                    </a:schemeClr>
                  </a:solidFill>
                  <a:latin typeface="Meiryo UI" panose="020B0604030504040204" pitchFamily="50" charset="-128"/>
                  <a:ea typeface="Meiryo UI" panose="020B0604030504040204" pitchFamily="50" charset="-128"/>
                </a:rPr>
                <a:t>2.GooleDrive</a:t>
              </a:r>
              <a:r>
                <a:rPr lang="ja-JP" altLang="en-US" sz="1050">
                  <a:solidFill>
                    <a:schemeClr val="bg2">
                      <a:lumMod val="50000"/>
                    </a:schemeClr>
                  </a:solidFill>
                  <a:latin typeface="Meiryo UI" panose="020B0604030504040204" pitchFamily="50" charset="-128"/>
                  <a:ea typeface="Meiryo UI" panose="020B0604030504040204" pitchFamily="50" charset="-128"/>
                </a:rPr>
                <a:t>に格納されている書類を</a:t>
              </a:r>
              <a:r>
                <a:rPr lang="en-US" altLang="ja-JP" sz="1050">
                  <a:solidFill>
                    <a:schemeClr val="bg2">
                      <a:lumMod val="50000"/>
                    </a:schemeClr>
                  </a:solidFill>
                  <a:latin typeface="Meiryo UI" panose="020B0604030504040204" pitchFamily="50" charset="-128"/>
                  <a:ea typeface="Meiryo UI" panose="020B0604030504040204" pitchFamily="50" charset="-128"/>
                </a:rPr>
                <a:t>Zip</a:t>
              </a:r>
              <a:r>
                <a:rPr lang="ja-JP" altLang="en-US" sz="1050">
                  <a:solidFill>
                    <a:schemeClr val="bg2">
                      <a:lumMod val="50000"/>
                    </a:schemeClr>
                  </a:solidFill>
                  <a:latin typeface="Meiryo UI" panose="020B0604030504040204" pitchFamily="50" charset="-128"/>
                  <a:ea typeface="Meiryo UI" panose="020B0604030504040204" pitchFamily="50" charset="-128"/>
                </a:rPr>
                <a:t>化して移行</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sp>
          <p:nvSpPr>
            <p:cNvPr id="50" name="正方形/長方形 49">
              <a:extLst>
                <a:ext uri="{FF2B5EF4-FFF2-40B4-BE49-F238E27FC236}">
                  <a16:creationId xmlns:a16="http://schemas.microsoft.com/office/drawing/2014/main" id="{58767014-83B4-D348-21E5-CF88C7B96D6C}"/>
                </a:ext>
              </a:extLst>
            </p:cNvPr>
            <p:cNvSpPr/>
            <p:nvPr/>
          </p:nvSpPr>
          <p:spPr>
            <a:xfrm>
              <a:off x="8263906" y="3843891"/>
              <a:ext cx="3533997" cy="907945"/>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管理表</a:t>
              </a:r>
              <a:r>
                <a:rPr lang="en-US" altLang="ja-JP" sz="1050">
                  <a:solidFill>
                    <a:schemeClr val="bg2">
                      <a:lumMod val="50000"/>
                    </a:schemeClr>
                  </a:solidFill>
                  <a:latin typeface="Meiryo UI" panose="020B0604030504040204" pitchFamily="50" charset="-128"/>
                  <a:ea typeface="Meiryo UI" panose="020B0604030504040204" pitchFamily="50" charset="-128"/>
                </a:rPr>
                <a:t>CD+</a:t>
              </a:r>
              <a:r>
                <a:rPr lang="ja-JP" altLang="en-US" sz="1050">
                  <a:solidFill>
                    <a:schemeClr val="bg2">
                      <a:lumMod val="50000"/>
                    </a:schemeClr>
                  </a:solidFill>
                  <a:latin typeface="Meiryo UI" panose="020B0604030504040204" pitchFamily="50" charset="-128"/>
                  <a:ea typeface="Meiryo UI" panose="020B0604030504040204" pitchFamily="50" charset="-128"/>
                </a:rPr>
                <a:t>予実</a:t>
              </a:r>
              <a:r>
                <a:rPr lang="en-US" altLang="ja-JP" sz="1050">
                  <a:solidFill>
                    <a:schemeClr val="bg2">
                      <a:lumMod val="50000"/>
                    </a:schemeClr>
                  </a:solidFill>
                  <a:latin typeface="Meiryo UI" panose="020B0604030504040204" pitchFamily="50" charset="-128"/>
                  <a:ea typeface="Meiryo UI" panose="020B0604030504040204" pitchFamily="50" charset="-128"/>
                </a:rPr>
                <a:t>No</a:t>
              </a:r>
              <a:r>
                <a:rPr lang="ja-JP" altLang="en-US" sz="1050">
                  <a:solidFill>
                    <a:schemeClr val="bg2">
                      <a:lumMod val="50000"/>
                    </a:schemeClr>
                  </a:solidFill>
                  <a:latin typeface="Meiryo UI" panose="020B0604030504040204" pitchFamily="50" charset="-128"/>
                  <a:ea typeface="Meiryo UI" panose="020B0604030504040204" pitchFamily="50" charset="-128"/>
                </a:rPr>
                <a:t>を</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検索用ツールに転記する</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3" name="グループ化 2">
            <a:extLst>
              <a:ext uri="{FF2B5EF4-FFF2-40B4-BE49-F238E27FC236}">
                <a16:creationId xmlns:a16="http://schemas.microsoft.com/office/drawing/2014/main" id="{F5290E53-F751-D107-90D6-A165D701CFF3}"/>
              </a:ext>
            </a:extLst>
          </p:cNvPr>
          <p:cNvGrpSpPr/>
          <p:nvPr/>
        </p:nvGrpSpPr>
        <p:grpSpPr>
          <a:xfrm>
            <a:off x="361429" y="4751828"/>
            <a:ext cx="11436474" cy="1744665"/>
            <a:chOff x="361429" y="5167179"/>
            <a:chExt cx="11436474" cy="1329324"/>
          </a:xfrm>
        </p:grpSpPr>
        <p:sp>
          <p:nvSpPr>
            <p:cNvPr id="44" name="正方形/長方形 43">
              <a:extLst>
                <a:ext uri="{FF2B5EF4-FFF2-40B4-BE49-F238E27FC236}">
                  <a16:creationId xmlns:a16="http://schemas.microsoft.com/office/drawing/2014/main" id="{9E2AA386-F433-B368-F57E-107F632C73BC}"/>
                </a:ext>
              </a:extLst>
            </p:cNvPr>
            <p:cNvSpPr/>
            <p:nvPr/>
          </p:nvSpPr>
          <p:spPr>
            <a:xfrm>
              <a:off x="361429" y="5167180"/>
              <a:ext cx="434563" cy="1329322"/>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altLang="ja-JP" sz="1100">
                  <a:solidFill>
                    <a:schemeClr val="bg1"/>
                  </a:solidFill>
                  <a:latin typeface="Meiryo UI" panose="020B0604030504040204" pitchFamily="50" charset="-128"/>
                  <a:ea typeface="Meiryo UI" panose="020B0604030504040204" pitchFamily="50" charset="-128"/>
                  <a:sym typeface="ヒラギノ角ゴ ProN W3"/>
                </a:rPr>
                <a:t>QA</a:t>
              </a:r>
              <a:endParaRPr kumimoji="0" lang="ja-JP" altLang="en-US" sz="11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sp>
          <p:nvSpPr>
            <p:cNvPr id="45" name="正方形/長方形 44">
              <a:extLst>
                <a:ext uri="{FF2B5EF4-FFF2-40B4-BE49-F238E27FC236}">
                  <a16:creationId xmlns:a16="http://schemas.microsoft.com/office/drawing/2014/main" id="{0E163DB4-3782-0DC0-ACFB-13FFE75A6FE6}"/>
                </a:ext>
              </a:extLst>
            </p:cNvPr>
            <p:cNvSpPr/>
            <p:nvPr/>
          </p:nvSpPr>
          <p:spPr>
            <a:xfrm>
              <a:off x="921026" y="5167181"/>
              <a:ext cx="3533997" cy="132932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a:solidFill>
                    <a:schemeClr val="bg2">
                      <a:lumMod val="50000"/>
                    </a:schemeClr>
                  </a:solidFill>
                  <a:latin typeface="Meiryo UI" panose="020B0604030504040204" pitchFamily="50" charset="-128"/>
                  <a:ea typeface="Meiryo UI" panose="020B0604030504040204" pitchFamily="50" charset="-128"/>
                </a:rPr>
                <a:t>ー</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sp>
          <p:nvSpPr>
            <p:cNvPr id="48" name="正方形/長方形 47">
              <a:extLst>
                <a:ext uri="{FF2B5EF4-FFF2-40B4-BE49-F238E27FC236}">
                  <a16:creationId xmlns:a16="http://schemas.microsoft.com/office/drawing/2014/main" id="{8092BC71-C1CB-3BE1-906B-6180320ABC00}"/>
                </a:ext>
              </a:extLst>
            </p:cNvPr>
            <p:cNvSpPr/>
            <p:nvPr/>
          </p:nvSpPr>
          <p:spPr>
            <a:xfrm>
              <a:off x="4595892" y="5167180"/>
              <a:ext cx="3533997" cy="132932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Q:</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err="1">
                  <a:solidFill>
                    <a:schemeClr val="bg2">
                      <a:lumMod val="50000"/>
                    </a:schemeClr>
                  </a:solidFill>
                  <a:latin typeface="Meiryo UI" panose="020B0604030504040204" pitchFamily="50" charset="-128"/>
                  <a:ea typeface="Meiryo UI" panose="020B0604030504040204" pitchFamily="50" charset="-128"/>
                </a:rPr>
                <a:t>ExcelVBA</a:t>
              </a:r>
              <a:r>
                <a:rPr lang="ja-JP" altLang="en-US" sz="1050">
                  <a:solidFill>
                    <a:schemeClr val="bg2">
                      <a:lumMod val="50000"/>
                    </a:schemeClr>
                  </a:solidFill>
                  <a:latin typeface="Meiryo UI" panose="020B0604030504040204" pitchFamily="50" charset="-128"/>
                  <a:ea typeface="Meiryo UI" panose="020B0604030504040204" pitchFamily="50" charset="-128"/>
                </a:rPr>
                <a:t>の</a:t>
              </a:r>
              <a:r>
                <a:rPr lang="en-US" altLang="ja-JP" sz="1050">
                  <a:solidFill>
                    <a:schemeClr val="bg2">
                      <a:lumMod val="50000"/>
                    </a:schemeClr>
                  </a:solidFill>
                  <a:latin typeface="Meiryo UI" panose="020B0604030504040204" pitchFamily="50" charset="-128"/>
                  <a:ea typeface="Meiryo UI" panose="020B0604030504040204" pitchFamily="50" charset="-128"/>
                </a:rPr>
                <a:t>RPA</a:t>
              </a:r>
              <a:r>
                <a:rPr lang="ja-JP" altLang="en-US" sz="1050">
                  <a:solidFill>
                    <a:schemeClr val="bg2">
                      <a:lumMod val="50000"/>
                    </a:schemeClr>
                  </a:solidFill>
                  <a:latin typeface="Meiryo UI" panose="020B0604030504040204" pitchFamily="50" charset="-128"/>
                  <a:ea typeface="Meiryo UI" panose="020B0604030504040204" pitchFamily="50" charset="-128"/>
                </a:rPr>
                <a:t>ファイルを実行するためのデータ作成</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という理解で合っていますか</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panose="020B0604030504040204" pitchFamily="50" charset="-128"/>
                  <a:ea typeface="Meiryo UI" panose="020B0604030504040204" pitchFamily="50" charset="-128"/>
                </a:rPr>
                <a:t>AI</a:t>
              </a:r>
              <a:r>
                <a:rPr lang="ja-JP" altLang="en-US" sz="1050">
                  <a:solidFill>
                    <a:schemeClr val="bg2">
                      <a:lumMod val="50000"/>
                    </a:schemeClr>
                  </a:solidFill>
                  <a:latin typeface="Meiryo UI" panose="020B0604030504040204" pitchFamily="50" charset="-128"/>
                  <a:ea typeface="Meiryo UI" panose="020B0604030504040204" pitchFamily="50" charset="-128"/>
                </a:rPr>
                <a:t>エージェント化する場合、本</a:t>
              </a:r>
              <a:r>
                <a:rPr lang="en-US" altLang="ja-JP" sz="1050">
                  <a:solidFill>
                    <a:schemeClr val="bg2">
                      <a:lumMod val="50000"/>
                    </a:schemeClr>
                  </a:solidFill>
                  <a:latin typeface="Meiryo UI" panose="020B0604030504040204" pitchFamily="50" charset="-128"/>
                  <a:ea typeface="Meiryo UI" panose="020B0604030504040204" pitchFamily="50" charset="-128"/>
                </a:rPr>
                <a:t>GAS</a:t>
              </a:r>
              <a:r>
                <a:rPr lang="ja-JP" altLang="en-US" sz="1050">
                  <a:solidFill>
                    <a:schemeClr val="bg2">
                      <a:lumMod val="50000"/>
                    </a:schemeClr>
                  </a:solidFill>
                  <a:latin typeface="Meiryo UI" panose="020B0604030504040204" pitchFamily="50" charset="-128"/>
                  <a:ea typeface="Meiryo UI" panose="020B0604030504040204" pitchFamily="50" charset="-128"/>
                </a:rPr>
                <a:t>は不要かつ、支払依頼</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と</a:t>
              </a:r>
              <a:r>
                <a:rPr lang="en-US" altLang="ja-JP" sz="1050" err="1">
                  <a:solidFill>
                    <a:schemeClr val="bg2">
                      <a:lumMod val="50000"/>
                    </a:schemeClr>
                  </a:solidFill>
                  <a:latin typeface="Meiryo UI" panose="020B0604030504040204" pitchFamily="50" charset="-128"/>
                  <a:ea typeface="Meiryo UI" panose="020B0604030504040204" pitchFamily="50" charset="-128"/>
                </a:rPr>
                <a:t>GoogleDrive</a:t>
              </a:r>
              <a:r>
                <a:rPr lang="ja-JP" altLang="en-US" sz="1050">
                  <a:solidFill>
                    <a:schemeClr val="bg2">
                      <a:lumMod val="50000"/>
                    </a:schemeClr>
                  </a:solidFill>
                  <a:latin typeface="Meiryo UI" panose="020B0604030504040204" pitchFamily="50" charset="-128"/>
                  <a:ea typeface="Meiryo UI" panose="020B0604030504040204" pitchFamily="50" charset="-128"/>
                </a:rPr>
                <a:t>の</a:t>
              </a:r>
              <a:r>
                <a:rPr lang="en-US" altLang="ja-JP" sz="1050">
                  <a:solidFill>
                    <a:schemeClr val="bg2">
                      <a:lumMod val="50000"/>
                    </a:schemeClr>
                  </a:solidFill>
                  <a:latin typeface="Meiryo UI" panose="020B0604030504040204" pitchFamily="50" charset="-128"/>
                  <a:ea typeface="Meiryo UI" panose="020B0604030504040204" pitchFamily="50" charset="-128"/>
                </a:rPr>
                <a:t>URL</a:t>
              </a:r>
              <a:r>
                <a:rPr lang="ja-JP" altLang="en-US" sz="1050">
                  <a:solidFill>
                    <a:schemeClr val="bg2">
                      <a:lumMod val="50000"/>
                    </a:schemeClr>
                  </a:solidFill>
                  <a:latin typeface="Meiryo UI" panose="020B0604030504040204" pitchFamily="50" charset="-128"/>
                  <a:ea typeface="Meiryo UI" panose="020B0604030504040204" pitchFamily="50" charset="-128"/>
                </a:rPr>
                <a:t>をもとに起動予定</a:t>
              </a:r>
              <a:br>
                <a:rPr lang="en-US" altLang="ja-JP" sz="1050">
                  <a:solidFill>
                    <a:schemeClr val="bg2">
                      <a:lumMod val="50000"/>
                    </a:schemeClr>
                  </a:solidFill>
                  <a:latin typeface="Meiryo UI" panose="020B0604030504040204" pitchFamily="50" charset="-128"/>
                  <a:ea typeface="Meiryo UI" panose="020B0604030504040204" pitchFamily="50" charset="-128"/>
                </a:rPr>
              </a:b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panose="020B0604030504040204" pitchFamily="50" charset="-128"/>
                  <a:ea typeface="Meiryo UI" panose="020B0604030504040204" pitchFamily="50" charset="-128"/>
                </a:rPr>
                <a:t>A:</a:t>
              </a:r>
            </a:p>
          </p:txBody>
        </p:sp>
        <p:sp>
          <p:nvSpPr>
            <p:cNvPr id="55" name="正方形/長方形 54">
              <a:extLst>
                <a:ext uri="{FF2B5EF4-FFF2-40B4-BE49-F238E27FC236}">
                  <a16:creationId xmlns:a16="http://schemas.microsoft.com/office/drawing/2014/main" id="{E923167D-62A6-C0AA-C942-8C592FF44346}"/>
                </a:ext>
              </a:extLst>
            </p:cNvPr>
            <p:cNvSpPr/>
            <p:nvPr/>
          </p:nvSpPr>
          <p:spPr>
            <a:xfrm>
              <a:off x="8263906" y="5167179"/>
              <a:ext cx="3533997" cy="132932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ltLang="ja-JP" sz="1050">
                  <a:solidFill>
                    <a:schemeClr val="bg2">
                      <a:lumMod val="50000"/>
                    </a:schemeClr>
                  </a:solidFill>
                  <a:latin typeface="Meiryo UI"/>
                  <a:ea typeface="Meiryo UI"/>
                </a:rPr>
                <a:t>Q:</a:t>
              </a:r>
              <a:br>
                <a:rPr lang="en-US" altLang="ja-JP" sz="1050">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a:ea typeface="Meiryo UI"/>
                </a:rPr>
                <a:t>WS</a:t>
              </a:r>
              <a:r>
                <a:rPr lang="ja-JP" altLang="en-US" sz="1050">
                  <a:solidFill>
                    <a:schemeClr val="bg2">
                      <a:lumMod val="50000"/>
                    </a:schemeClr>
                  </a:solidFill>
                  <a:latin typeface="Meiryo UI"/>
                  <a:ea typeface="Meiryo UI"/>
                </a:rPr>
                <a:t>検索用ツールとは、</a:t>
              </a:r>
              <a:r>
                <a:rPr lang="en-US" altLang="ja-JP" sz="1050" err="1">
                  <a:solidFill>
                    <a:schemeClr val="bg2">
                      <a:lumMod val="50000"/>
                    </a:schemeClr>
                  </a:solidFill>
                  <a:latin typeface="Meiryo UI"/>
                  <a:ea typeface="Meiryo UI"/>
                </a:rPr>
                <a:t>ExcelVBA</a:t>
              </a:r>
              <a:r>
                <a:rPr lang="ja-JP" altLang="en-US" sz="1050">
                  <a:solidFill>
                    <a:schemeClr val="bg2">
                      <a:lumMod val="50000"/>
                    </a:schemeClr>
                  </a:solidFill>
                  <a:latin typeface="Meiryo UI"/>
                  <a:ea typeface="Meiryo UI"/>
                </a:rPr>
                <a:t>の</a:t>
              </a:r>
              <a:r>
                <a:rPr lang="en-US" altLang="ja-JP" sz="1050">
                  <a:solidFill>
                    <a:schemeClr val="bg2">
                      <a:lumMod val="50000"/>
                    </a:schemeClr>
                  </a:solidFill>
                  <a:latin typeface="Meiryo UI"/>
                  <a:ea typeface="Meiryo UI"/>
                </a:rPr>
                <a:t>RPA</a:t>
              </a:r>
              <a:r>
                <a:rPr lang="ja-JP" altLang="en-US" sz="1050">
                  <a:solidFill>
                    <a:schemeClr val="bg2">
                      <a:lumMod val="50000"/>
                    </a:schemeClr>
                  </a:solidFill>
                  <a:latin typeface="Meiryo UI"/>
                  <a:ea typeface="Meiryo UI"/>
                </a:rPr>
                <a:t>実行後の結果を</a:t>
              </a:r>
              <a:br>
                <a:rPr lang="en-US" altLang="ja-JP" sz="1050">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a:ea typeface="Meiryo UI"/>
                </a:rPr>
                <a:t>支払依頼</a:t>
              </a:r>
              <a:r>
                <a:rPr lang="en-US" altLang="ja-JP" sz="1050">
                  <a:solidFill>
                    <a:schemeClr val="bg2">
                      <a:lumMod val="50000"/>
                    </a:schemeClr>
                  </a:solidFill>
                  <a:latin typeface="Meiryo UI"/>
                  <a:ea typeface="Meiryo UI"/>
                </a:rPr>
                <a:t>WS</a:t>
              </a:r>
              <a:r>
                <a:rPr lang="ja-JP" altLang="en-US" sz="1050">
                  <a:solidFill>
                    <a:schemeClr val="bg2">
                      <a:lumMod val="50000"/>
                    </a:schemeClr>
                  </a:solidFill>
                  <a:latin typeface="Meiryo UI"/>
                  <a:ea typeface="Meiryo UI"/>
                </a:rPr>
                <a:t>に転記するためのツールで合っていますか</a:t>
              </a:r>
              <a:br>
                <a:rPr lang="en-US" altLang="ja-JP" sz="1050">
                  <a:latin typeface="Meiryo UI" panose="020B0604030504040204" pitchFamily="50" charset="-128"/>
                  <a:ea typeface="Meiryo UI" panose="020B0604030504040204" pitchFamily="50" charset="-128"/>
                </a:rPr>
              </a:br>
              <a:br>
                <a:rPr lang="en-US" altLang="ja-JP" sz="1050">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a:ea typeface="Meiryo UI"/>
                </a:rPr>
                <a:t>A:</a:t>
              </a:r>
              <a:br>
                <a:rPr lang="en-US" altLang="ja-JP" sz="1050">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a:ea typeface="Meiryo UI"/>
                </a:rPr>
                <a:t>ロット</a:t>
              </a:r>
              <a:r>
                <a:rPr lang="en-US" altLang="ja-JP" sz="1050">
                  <a:solidFill>
                    <a:schemeClr val="bg2">
                      <a:lumMod val="50000"/>
                    </a:schemeClr>
                  </a:solidFill>
                  <a:latin typeface="Meiryo UI"/>
                  <a:ea typeface="Meiryo UI"/>
                </a:rPr>
                <a:t>20</a:t>
              </a:r>
              <a:r>
                <a:rPr lang="ja-JP" altLang="en-US" sz="1050">
                  <a:solidFill>
                    <a:schemeClr val="bg2">
                      <a:lumMod val="50000"/>
                    </a:schemeClr>
                  </a:solidFill>
                  <a:latin typeface="Meiryo UI"/>
                  <a:ea typeface="Meiryo UI"/>
                </a:rPr>
                <a:t>件で実施しているためのチェック</a:t>
              </a:r>
              <a:br>
                <a:rPr lang="en-US" altLang="ja-JP" sz="1050">
                  <a:latin typeface="Meiryo UI" panose="020B0604030504040204" pitchFamily="50" charset="-128"/>
                  <a:ea typeface="Meiryo UI" panose="020B0604030504040204" pitchFamily="50" charset="-128"/>
                </a:rPr>
              </a:b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5" name="グループ化 4">
            <a:extLst>
              <a:ext uri="{FF2B5EF4-FFF2-40B4-BE49-F238E27FC236}">
                <a16:creationId xmlns:a16="http://schemas.microsoft.com/office/drawing/2014/main" id="{4665B490-5A29-7EE4-987C-74D0B150D250}"/>
              </a:ext>
            </a:extLst>
          </p:cNvPr>
          <p:cNvGrpSpPr/>
          <p:nvPr/>
        </p:nvGrpSpPr>
        <p:grpSpPr>
          <a:xfrm>
            <a:off x="361429" y="1486842"/>
            <a:ext cx="11469143" cy="1942158"/>
            <a:chOff x="361429" y="1486842"/>
            <a:chExt cx="11469143" cy="1942158"/>
          </a:xfrm>
        </p:grpSpPr>
        <p:pic>
          <p:nvPicPr>
            <p:cNvPr id="30" name="図 29">
              <a:extLst>
                <a:ext uri="{FF2B5EF4-FFF2-40B4-BE49-F238E27FC236}">
                  <a16:creationId xmlns:a16="http://schemas.microsoft.com/office/drawing/2014/main" id="{5B8804A9-5617-C119-F94E-8E04FC8AFE42}"/>
                </a:ext>
              </a:extLst>
            </p:cNvPr>
            <p:cNvPicPr>
              <a:picLocks noChangeAspect="1"/>
            </p:cNvPicPr>
            <p:nvPr/>
          </p:nvPicPr>
          <p:blipFill>
            <a:blip r:embed="rId2"/>
            <a:stretch>
              <a:fillRect/>
            </a:stretch>
          </p:blipFill>
          <p:spPr>
            <a:xfrm>
              <a:off x="921026" y="1486843"/>
              <a:ext cx="3533997" cy="1941705"/>
            </a:xfrm>
            <a:prstGeom prst="rect">
              <a:avLst/>
            </a:prstGeom>
          </p:spPr>
        </p:pic>
        <p:pic>
          <p:nvPicPr>
            <p:cNvPr id="32" name="図 31">
              <a:extLst>
                <a:ext uri="{FF2B5EF4-FFF2-40B4-BE49-F238E27FC236}">
                  <a16:creationId xmlns:a16="http://schemas.microsoft.com/office/drawing/2014/main" id="{9273137E-F204-B6BE-B0CF-9C0EA5294ED1}"/>
                </a:ext>
              </a:extLst>
            </p:cNvPr>
            <p:cNvPicPr>
              <a:picLocks noChangeAspect="1"/>
            </p:cNvPicPr>
            <p:nvPr/>
          </p:nvPicPr>
          <p:blipFill>
            <a:blip r:embed="rId3"/>
            <a:stretch>
              <a:fillRect/>
            </a:stretch>
          </p:blipFill>
          <p:spPr>
            <a:xfrm>
              <a:off x="4559364" y="1486843"/>
              <a:ext cx="3607053" cy="1941705"/>
            </a:xfrm>
            <a:prstGeom prst="rect">
              <a:avLst/>
            </a:prstGeom>
          </p:spPr>
        </p:pic>
        <p:pic>
          <p:nvPicPr>
            <p:cNvPr id="35" name="図 34">
              <a:extLst>
                <a:ext uri="{FF2B5EF4-FFF2-40B4-BE49-F238E27FC236}">
                  <a16:creationId xmlns:a16="http://schemas.microsoft.com/office/drawing/2014/main" id="{4A5BA34F-133A-1F4E-67A1-927C4622DE25}"/>
                </a:ext>
              </a:extLst>
            </p:cNvPr>
            <p:cNvPicPr>
              <a:picLocks noChangeAspect="1"/>
            </p:cNvPicPr>
            <p:nvPr/>
          </p:nvPicPr>
          <p:blipFill>
            <a:blip r:embed="rId4"/>
            <a:stretch>
              <a:fillRect/>
            </a:stretch>
          </p:blipFill>
          <p:spPr>
            <a:xfrm>
              <a:off x="8231236" y="1486843"/>
              <a:ext cx="3599336" cy="1942157"/>
            </a:xfrm>
            <a:prstGeom prst="rect">
              <a:avLst/>
            </a:prstGeom>
          </p:spPr>
        </p:pic>
        <p:sp>
          <p:nvSpPr>
            <p:cNvPr id="39" name="正方形/長方形 38">
              <a:extLst>
                <a:ext uri="{FF2B5EF4-FFF2-40B4-BE49-F238E27FC236}">
                  <a16:creationId xmlns:a16="http://schemas.microsoft.com/office/drawing/2014/main" id="{480B5747-8838-161E-4952-D0ABC9D7BBD9}"/>
                </a:ext>
              </a:extLst>
            </p:cNvPr>
            <p:cNvSpPr/>
            <p:nvPr/>
          </p:nvSpPr>
          <p:spPr>
            <a:xfrm>
              <a:off x="361429" y="1486842"/>
              <a:ext cx="434563" cy="1941705"/>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100">
                  <a:solidFill>
                    <a:schemeClr val="bg1"/>
                  </a:solidFill>
                  <a:latin typeface="Meiryo UI" panose="020B0604030504040204" pitchFamily="50" charset="-128"/>
                  <a:ea typeface="Meiryo UI" panose="020B0604030504040204" pitchFamily="50" charset="-128"/>
                  <a:sym typeface="ヒラギノ角ゴ ProN W3"/>
                </a:rPr>
                <a:t>画面</a:t>
              </a:r>
              <a:r>
                <a:rPr kumimoji="0" lang="ja-JP" altLang="en-US" sz="11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rPr>
                <a:t>イメージ</a:t>
              </a:r>
            </a:p>
          </p:txBody>
        </p:sp>
        <p:pic>
          <p:nvPicPr>
            <p:cNvPr id="61" name="図 60">
              <a:extLst>
                <a:ext uri="{FF2B5EF4-FFF2-40B4-BE49-F238E27FC236}">
                  <a16:creationId xmlns:a16="http://schemas.microsoft.com/office/drawing/2014/main" id="{3F6A187B-91CE-0EC4-73F6-DDA3E99DE75F}"/>
                </a:ext>
              </a:extLst>
            </p:cNvPr>
            <p:cNvPicPr>
              <a:picLocks noChangeAspect="1"/>
            </p:cNvPicPr>
            <p:nvPr/>
          </p:nvPicPr>
          <p:blipFill>
            <a:blip r:embed="rId5"/>
            <a:stretch>
              <a:fillRect/>
            </a:stretch>
          </p:blipFill>
          <p:spPr>
            <a:xfrm>
              <a:off x="5716393" y="1986911"/>
              <a:ext cx="2437007" cy="1362714"/>
            </a:xfrm>
            <a:prstGeom prst="rect">
              <a:avLst/>
            </a:prstGeom>
          </p:spPr>
        </p:pic>
      </p:grpSp>
    </p:spTree>
    <p:extLst>
      <p:ext uri="{BB962C8B-B14F-4D97-AF65-F5344CB8AC3E}">
        <p14:creationId xmlns:p14="http://schemas.microsoft.com/office/powerpoint/2010/main" val="3578056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8143B-1D8C-7F10-2241-7C90BC19E2D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5C25FB2-E2BA-2893-F467-23C0A0080C84}"/>
              </a:ext>
            </a:extLst>
          </p:cNvPr>
          <p:cNvSpPr>
            <a:spLocks noGrp="1"/>
          </p:cNvSpPr>
          <p:nvPr>
            <p:ph type="title"/>
          </p:nvPr>
        </p:nvSpPr>
        <p:spPr/>
        <p:txBody>
          <a:bodyPr anchor="ctr"/>
          <a:lstStyle/>
          <a:p>
            <a:r>
              <a:rPr lang="en-US" altLang="ja-JP">
                <a:latin typeface="Meiryo UI" panose="020B0604030504040204" pitchFamily="50" charset="-128"/>
                <a:ea typeface="Meiryo UI" panose="020B0604030504040204" pitchFamily="50" charset="-128"/>
              </a:rPr>
              <a:t>RPA</a:t>
            </a:r>
            <a:r>
              <a:rPr lang="ja-JP" altLang="en-US">
                <a:latin typeface="Meiryo UI" panose="020B0604030504040204" pitchFamily="50" charset="-128"/>
                <a:ea typeface="Meiryo UI" panose="020B0604030504040204" pitchFamily="50" charset="-128"/>
              </a:rPr>
              <a:t>業務のご質問（２ </a:t>
            </a:r>
            <a:r>
              <a:rPr lang="en-US" altLang="ja-JP">
                <a:latin typeface="Meiryo UI" panose="020B0604030504040204" pitchFamily="50" charset="-128"/>
                <a:ea typeface="Meiryo UI" panose="020B0604030504040204" pitchFamily="50" charset="-128"/>
              </a:rPr>
              <a:t>/ </a:t>
            </a:r>
            <a:r>
              <a:rPr lang="ja-JP" altLang="en-US">
                <a:latin typeface="Meiryo UI" panose="020B0604030504040204" pitchFamily="50" charset="-128"/>
                <a:ea typeface="Meiryo UI" panose="020B0604030504040204" pitchFamily="50" charset="-128"/>
              </a:rPr>
              <a:t>９）</a:t>
            </a:r>
            <a:endParaRPr kumimoji="1"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C3212334-A5DB-7A21-7CA2-3925D607B315}"/>
              </a:ext>
            </a:extLst>
          </p:cNvPr>
          <p:cNvSpPr>
            <a:spLocks noGrp="1"/>
          </p:cNvSpPr>
          <p:nvPr>
            <p:ph type="ftr" sz="quarter" idx="15"/>
          </p:nvPr>
        </p:nvSpPr>
        <p:spPr>
          <a:xfrm>
            <a:off x="4038600" y="635635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4F85AFBD-8D7A-1A4A-0A29-D6F4833E5FBE}"/>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en-US" altLang="ja-JP">
                <a:solidFill>
                  <a:schemeClr val="bg2">
                    <a:lumMod val="50000"/>
                  </a:schemeClr>
                </a:solidFill>
                <a:latin typeface="Meiryo UI" panose="020B0604030504040204" pitchFamily="50" charset="-128"/>
                <a:ea typeface="Meiryo UI" panose="020B0604030504040204" pitchFamily="50" charset="-128"/>
              </a:rPr>
              <a:t>04_RPA</a:t>
            </a:r>
            <a:r>
              <a:rPr lang="ja-JP" altLang="en-US">
                <a:solidFill>
                  <a:schemeClr val="bg2">
                    <a:lumMod val="50000"/>
                  </a:schemeClr>
                </a:solidFill>
                <a:latin typeface="Meiryo UI" panose="020B0604030504040204" pitchFamily="50" charset="-128"/>
                <a:ea typeface="Meiryo UI" panose="020B0604030504040204" pitchFamily="50" charset="-128"/>
              </a:rPr>
              <a:t>入力フォルダの画面録画 </a:t>
            </a:r>
            <a:r>
              <a:rPr lang="en-US" altLang="ja-JP">
                <a:solidFill>
                  <a:schemeClr val="bg2">
                    <a:lumMod val="50000"/>
                  </a:schemeClr>
                </a:solidFill>
                <a:latin typeface="Meiryo UI" panose="020B0604030504040204" pitchFamily="50" charset="-128"/>
                <a:ea typeface="Meiryo UI" panose="020B0604030504040204" pitchFamily="50" charset="-128"/>
              </a:rPr>
              <a:t>2025-09-29 111033</a:t>
            </a:r>
            <a:r>
              <a:rPr lang="ja-JP" altLang="en-US">
                <a:solidFill>
                  <a:schemeClr val="bg2">
                    <a:lumMod val="50000"/>
                  </a:schemeClr>
                </a:solidFill>
                <a:latin typeface="Meiryo UI" panose="020B0604030504040204" pitchFamily="50" charset="-128"/>
                <a:ea typeface="Meiryo UI" panose="020B0604030504040204" pitchFamily="50" charset="-128"/>
              </a:rPr>
              <a:t>（＆</a:t>
            </a:r>
            <a:r>
              <a:rPr lang="en-US" altLang="ja-JP">
                <a:solidFill>
                  <a:schemeClr val="bg2">
                    <a:lumMod val="50000"/>
                  </a:schemeClr>
                </a:solidFill>
                <a:latin typeface="Meiryo UI" panose="020B0604030504040204" pitchFamily="50" charset="-128"/>
                <a:ea typeface="Meiryo UI" panose="020B0604030504040204" pitchFamily="50" charset="-128"/>
              </a:rPr>
              <a:t>131253</a:t>
            </a:r>
            <a:r>
              <a:rPr lang="ja-JP" altLang="en-US">
                <a:solidFill>
                  <a:schemeClr val="bg2">
                    <a:lumMod val="50000"/>
                  </a:schemeClr>
                </a:solidFill>
                <a:latin typeface="Meiryo UI" panose="020B0604030504040204" pitchFamily="50" charset="-128"/>
                <a:ea typeface="Meiryo UI" panose="020B0604030504040204" pitchFamily="50" charset="-128"/>
              </a:rPr>
              <a:t>）</a:t>
            </a:r>
            <a:r>
              <a:rPr lang="en-US" altLang="ja-JP">
                <a:solidFill>
                  <a:schemeClr val="bg2">
                    <a:lumMod val="50000"/>
                  </a:schemeClr>
                </a:solidFill>
                <a:latin typeface="Meiryo UI" panose="020B0604030504040204" pitchFamily="50" charset="-128"/>
                <a:ea typeface="Meiryo UI" panose="020B0604030504040204" pitchFamily="50" charset="-128"/>
              </a:rPr>
              <a:t>.mp4</a:t>
            </a:r>
            <a:r>
              <a:rPr lang="ja-JP" altLang="en-US">
                <a:solidFill>
                  <a:schemeClr val="bg2">
                    <a:lumMod val="50000"/>
                  </a:schemeClr>
                </a:solidFill>
                <a:latin typeface="Meiryo UI" panose="020B0604030504040204" pitchFamily="50" charset="-128"/>
                <a:ea typeface="Meiryo UI" panose="020B0604030504040204" pitchFamily="50" charset="-128"/>
              </a:rPr>
              <a:t>より抜粋した業務の流れは以下の通り。</a:t>
            </a:r>
            <a:endParaRPr lang="en-US" altLang="ja-JP">
              <a:solidFill>
                <a:schemeClr val="bg2">
                  <a:lumMod val="50000"/>
                </a:schemeClr>
              </a:solidFill>
              <a:latin typeface="Meiryo UI" panose="020B0604030504040204" pitchFamily="50" charset="-128"/>
              <a:ea typeface="Meiryo UI" panose="020B0604030504040204" pitchFamily="50" charset="-128"/>
            </a:endParaRPr>
          </a:p>
        </p:txBody>
      </p:sp>
      <p:grpSp>
        <p:nvGrpSpPr>
          <p:cNvPr id="9" name="グループ化 8">
            <a:extLst>
              <a:ext uri="{FF2B5EF4-FFF2-40B4-BE49-F238E27FC236}">
                <a16:creationId xmlns:a16="http://schemas.microsoft.com/office/drawing/2014/main" id="{589D5DD0-FFAC-2017-5FFA-0F0E21BD672D}"/>
              </a:ext>
            </a:extLst>
          </p:cNvPr>
          <p:cNvGrpSpPr/>
          <p:nvPr/>
        </p:nvGrpSpPr>
        <p:grpSpPr>
          <a:xfrm>
            <a:off x="361429" y="3631251"/>
            <a:ext cx="11436474" cy="907947"/>
            <a:chOff x="361429" y="3843891"/>
            <a:chExt cx="11436474" cy="907947"/>
          </a:xfrm>
        </p:grpSpPr>
        <p:sp>
          <p:nvSpPr>
            <p:cNvPr id="38" name="正方形/長方形 37">
              <a:extLst>
                <a:ext uri="{FF2B5EF4-FFF2-40B4-BE49-F238E27FC236}">
                  <a16:creationId xmlns:a16="http://schemas.microsoft.com/office/drawing/2014/main" id="{28780A23-5481-20DD-83B4-41D79FBE8872}"/>
                </a:ext>
              </a:extLst>
            </p:cNvPr>
            <p:cNvSpPr/>
            <p:nvPr/>
          </p:nvSpPr>
          <p:spPr>
            <a:xfrm>
              <a:off x="361429" y="3843892"/>
              <a:ext cx="434563" cy="907945"/>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tab pos="542925" algn="l"/>
                </a:tabLst>
              </a:pPr>
              <a:r>
                <a:rPr kumimoji="0" lang="ja-JP" altLang="en-US" sz="1100">
                  <a:solidFill>
                    <a:schemeClr val="bg1"/>
                  </a:solidFill>
                  <a:latin typeface="Meiryo UI" panose="020B0604030504040204" pitchFamily="50" charset="-128"/>
                  <a:ea typeface="Meiryo UI" panose="020B0604030504040204" pitchFamily="50" charset="-128"/>
                  <a:sym typeface="ヒラギノ角ゴ ProN W3"/>
                </a:rPr>
                <a:t>作業内容</a:t>
              </a:r>
              <a:endParaRPr kumimoji="0" lang="ja-JP" altLang="en-US" sz="11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sp>
          <p:nvSpPr>
            <p:cNvPr id="43" name="正方形/長方形 42">
              <a:extLst>
                <a:ext uri="{FF2B5EF4-FFF2-40B4-BE49-F238E27FC236}">
                  <a16:creationId xmlns:a16="http://schemas.microsoft.com/office/drawing/2014/main" id="{48B715C3-10DD-7BC6-B6E5-8560BCF6F76B}"/>
                </a:ext>
              </a:extLst>
            </p:cNvPr>
            <p:cNvSpPr/>
            <p:nvPr/>
          </p:nvSpPr>
          <p:spPr>
            <a:xfrm>
              <a:off x="921026" y="3843893"/>
              <a:ext cx="3533997" cy="907945"/>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検索用ツールのファイル名欄の名称をもとに、</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ローカルにある</a:t>
              </a:r>
              <a:r>
                <a:rPr lang="en-US" altLang="ja-JP" sz="1050">
                  <a:solidFill>
                    <a:schemeClr val="bg2">
                      <a:lumMod val="50000"/>
                    </a:schemeClr>
                  </a:solidFill>
                  <a:latin typeface="Meiryo UI" panose="020B0604030504040204" pitchFamily="50" charset="-128"/>
                  <a:ea typeface="Meiryo UI" panose="020B0604030504040204" pitchFamily="50" charset="-128"/>
                </a:rPr>
                <a:t>RPA</a:t>
              </a:r>
              <a:r>
                <a:rPr lang="ja-JP" altLang="en-US" sz="1050">
                  <a:solidFill>
                    <a:schemeClr val="bg2">
                      <a:lumMod val="50000"/>
                    </a:schemeClr>
                  </a:solidFill>
                  <a:latin typeface="Meiryo UI" panose="020B0604030504040204" pitchFamily="50" charset="-128"/>
                  <a:ea typeface="Meiryo UI" panose="020B0604030504040204" pitchFamily="50" charset="-128"/>
                </a:rPr>
                <a:t>実行ファイルの名称を紐づけて修正する</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sp>
          <p:nvSpPr>
            <p:cNvPr id="47" name="正方形/長方形 46">
              <a:extLst>
                <a:ext uri="{FF2B5EF4-FFF2-40B4-BE49-F238E27FC236}">
                  <a16:creationId xmlns:a16="http://schemas.microsoft.com/office/drawing/2014/main" id="{91A6B2A9-96CB-8BEB-B3B0-EE65D5ECC589}"/>
                </a:ext>
              </a:extLst>
            </p:cNvPr>
            <p:cNvSpPr/>
            <p:nvPr/>
          </p:nvSpPr>
          <p:spPr>
            <a:xfrm>
              <a:off x="4595892" y="3843892"/>
              <a:ext cx="3533997" cy="907945"/>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err="1">
                  <a:solidFill>
                    <a:schemeClr val="bg2">
                      <a:lumMod val="50000"/>
                    </a:schemeClr>
                  </a:solidFill>
                  <a:latin typeface="Meiryo UI" panose="020B0604030504040204" pitchFamily="50" charset="-128"/>
                  <a:ea typeface="Meiryo UI" panose="020B0604030504040204" pitchFamily="50" charset="-128"/>
                </a:rPr>
                <a:t>ExcelVBA</a:t>
              </a:r>
              <a:r>
                <a:rPr lang="ja-JP" altLang="en-US" sz="1050">
                  <a:solidFill>
                    <a:schemeClr val="bg2">
                      <a:lumMod val="50000"/>
                    </a:schemeClr>
                  </a:solidFill>
                  <a:latin typeface="Meiryo UI" panose="020B0604030504040204" pitchFamily="50" charset="-128"/>
                  <a:ea typeface="Meiryo UI" panose="020B0604030504040204" pitchFamily="50" charset="-128"/>
                </a:rPr>
                <a:t>の計測ツールを起動して、</a:t>
              </a:r>
              <a:r>
                <a:rPr lang="en-US" altLang="ja-JP" sz="1050">
                  <a:solidFill>
                    <a:schemeClr val="bg2">
                      <a:lumMod val="50000"/>
                    </a:schemeClr>
                  </a:solidFill>
                  <a:latin typeface="Meiryo UI" panose="020B0604030504040204" pitchFamily="50" charset="-128"/>
                  <a:ea typeface="Meiryo UI" panose="020B0604030504040204" pitchFamily="50" charset="-128"/>
                </a:rPr>
                <a:t>RPA</a:t>
              </a:r>
              <a:r>
                <a:rPr lang="ja-JP" altLang="en-US" sz="1050">
                  <a:solidFill>
                    <a:schemeClr val="bg2">
                      <a:lumMod val="50000"/>
                    </a:schemeClr>
                  </a:solidFill>
                  <a:latin typeface="Meiryo UI" panose="020B0604030504040204" pitchFamily="50" charset="-128"/>
                  <a:ea typeface="Meiryo UI" panose="020B0604030504040204" pitchFamily="50" charset="-128"/>
                </a:rPr>
                <a:t>本番入力を押下する</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panose="020B0604030504040204" pitchFamily="50" charset="-128"/>
                  <a:ea typeface="Meiryo UI" panose="020B0604030504040204" pitchFamily="50" charset="-128"/>
                </a:rPr>
                <a:t>※</a:t>
              </a:r>
              <a:r>
                <a:rPr lang="ja-JP" altLang="en-US" sz="1050">
                  <a:solidFill>
                    <a:schemeClr val="bg2">
                      <a:lumMod val="50000"/>
                    </a:schemeClr>
                  </a:solidFill>
                  <a:latin typeface="Meiryo UI" panose="020B0604030504040204" pitchFamily="50" charset="-128"/>
                  <a:ea typeface="Meiryo UI" panose="020B0604030504040204" pitchFamily="50" charset="-128"/>
                </a:rPr>
                <a:t>起動時に共有フォルダから</a:t>
              </a:r>
              <a:r>
                <a:rPr lang="en-US" altLang="ja-JP" sz="1050">
                  <a:solidFill>
                    <a:schemeClr val="bg2">
                      <a:lumMod val="50000"/>
                    </a:schemeClr>
                  </a:solidFill>
                  <a:latin typeface="Meiryo UI" panose="020B0604030504040204" pitchFamily="50" charset="-128"/>
                  <a:ea typeface="Meiryo UI" panose="020B0604030504040204" pitchFamily="50" charset="-128"/>
                </a:rPr>
                <a:t>RPA</a:t>
              </a:r>
              <a:r>
                <a:rPr lang="ja-JP" altLang="en-US" sz="1050">
                  <a:solidFill>
                    <a:schemeClr val="bg2">
                      <a:lumMod val="50000"/>
                    </a:schemeClr>
                  </a:solidFill>
                  <a:latin typeface="Meiryo UI" panose="020B0604030504040204" pitchFamily="50" charset="-128"/>
                  <a:ea typeface="Meiryo UI" panose="020B0604030504040204" pitchFamily="50" charset="-128"/>
                </a:rPr>
                <a:t>実行ファイルがダウンロード</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sp>
          <p:nvSpPr>
            <p:cNvPr id="50" name="正方形/長方形 49">
              <a:extLst>
                <a:ext uri="{FF2B5EF4-FFF2-40B4-BE49-F238E27FC236}">
                  <a16:creationId xmlns:a16="http://schemas.microsoft.com/office/drawing/2014/main" id="{2DE44DB4-8D46-BFFA-0074-D50D5F77772D}"/>
                </a:ext>
              </a:extLst>
            </p:cNvPr>
            <p:cNvSpPr/>
            <p:nvPr/>
          </p:nvSpPr>
          <p:spPr>
            <a:xfrm>
              <a:off x="8263906" y="3843891"/>
              <a:ext cx="3533997" cy="907945"/>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支払依頼</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の</a:t>
              </a:r>
              <a:r>
                <a:rPr lang="en-US" altLang="ja-JP" sz="1050">
                  <a:solidFill>
                    <a:schemeClr val="bg2">
                      <a:lumMod val="50000"/>
                    </a:schemeClr>
                  </a:solidFill>
                  <a:latin typeface="Meiryo UI" panose="020B0604030504040204" pitchFamily="50" charset="-128"/>
                  <a:ea typeface="Meiryo UI" panose="020B0604030504040204" pitchFamily="50" charset="-128"/>
                </a:rPr>
                <a:t>RPA</a:t>
              </a:r>
              <a:r>
                <a:rPr lang="ja-JP" altLang="en-US" sz="1050">
                  <a:solidFill>
                    <a:schemeClr val="bg2">
                      <a:lumMod val="50000"/>
                    </a:schemeClr>
                  </a:solidFill>
                  <a:latin typeface="Meiryo UI" panose="020B0604030504040204" pitchFamily="50" charset="-128"/>
                  <a:ea typeface="Meiryo UI" panose="020B0604030504040204" pitchFamily="50" charset="-128"/>
                </a:rPr>
                <a:t>ツール（原価）シートより、</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請求書と関連書類のリンクからそれぞれファイルをダウンロードする</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3" name="グループ化 2">
            <a:extLst>
              <a:ext uri="{FF2B5EF4-FFF2-40B4-BE49-F238E27FC236}">
                <a16:creationId xmlns:a16="http://schemas.microsoft.com/office/drawing/2014/main" id="{EE2EBFEA-B4B0-21BB-5C58-A0A392BAF239}"/>
              </a:ext>
            </a:extLst>
          </p:cNvPr>
          <p:cNvGrpSpPr/>
          <p:nvPr/>
        </p:nvGrpSpPr>
        <p:grpSpPr>
          <a:xfrm>
            <a:off x="361429" y="4741899"/>
            <a:ext cx="11436474" cy="1754599"/>
            <a:chOff x="361429" y="5167179"/>
            <a:chExt cx="11436474" cy="1329324"/>
          </a:xfrm>
        </p:grpSpPr>
        <p:sp>
          <p:nvSpPr>
            <p:cNvPr id="44" name="正方形/長方形 43">
              <a:extLst>
                <a:ext uri="{FF2B5EF4-FFF2-40B4-BE49-F238E27FC236}">
                  <a16:creationId xmlns:a16="http://schemas.microsoft.com/office/drawing/2014/main" id="{421C5C52-0445-FED6-A836-07043DE608CF}"/>
                </a:ext>
              </a:extLst>
            </p:cNvPr>
            <p:cNvSpPr/>
            <p:nvPr/>
          </p:nvSpPr>
          <p:spPr>
            <a:xfrm>
              <a:off x="361429" y="5167180"/>
              <a:ext cx="434563" cy="1329322"/>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altLang="ja-JP" sz="11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rPr>
                <a:t>QA</a:t>
              </a:r>
              <a:endParaRPr kumimoji="0" lang="ja-JP" altLang="en-US" sz="11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sp>
          <p:nvSpPr>
            <p:cNvPr id="45" name="正方形/長方形 44">
              <a:extLst>
                <a:ext uri="{FF2B5EF4-FFF2-40B4-BE49-F238E27FC236}">
                  <a16:creationId xmlns:a16="http://schemas.microsoft.com/office/drawing/2014/main" id="{74BA3568-E63B-FB8D-DE41-1F7EBEB49A21}"/>
                </a:ext>
              </a:extLst>
            </p:cNvPr>
            <p:cNvSpPr/>
            <p:nvPr/>
          </p:nvSpPr>
          <p:spPr>
            <a:xfrm>
              <a:off x="921026" y="5167181"/>
              <a:ext cx="3533997" cy="132932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Q:</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名称を紐づけている理由は何でしょうか</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（目視で分かるようにするため？）</a:t>
              </a:r>
              <a:br>
                <a:rPr lang="en-US" altLang="ja-JP" sz="1050">
                  <a:solidFill>
                    <a:schemeClr val="bg2">
                      <a:lumMod val="50000"/>
                    </a:schemeClr>
                  </a:solidFill>
                  <a:latin typeface="Meiryo UI" panose="020B0604030504040204" pitchFamily="50" charset="-128"/>
                  <a:ea typeface="Meiryo UI" panose="020B0604030504040204" pitchFamily="50" charset="-128"/>
                </a:rPr>
              </a:b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panose="020B0604030504040204" pitchFamily="50" charset="-128"/>
                  <a:ea typeface="Meiryo UI" panose="020B0604030504040204" pitchFamily="50" charset="-128"/>
                </a:rPr>
                <a:t>A:</a:t>
              </a:r>
              <a:r>
                <a:rPr lang="ja-JP" altLang="en-US" sz="1050">
                  <a:solidFill>
                    <a:schemeClr val="bg2">
                      <a:lumMod val="50000"/>
                    </a:schemeClr>
                  </a:solidFill>
                  <a:latin typeface="Meiryo UI" panose="020B0604030504040204" pitchFamily="50" charset="-128"/>
                  <a:ea typeface="Meiryo UI" panose="020B0604030504040204" pitchFamily="50" charset="-128"/>
                </a:rPr>
                <a:t>分担のためのルール</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sp>
          <p:nvSpPr>
            <p:cNvPr id="48" name="正方形/長方形 47">
              <a:extLst>
                <a:ext uri="{FF2B5EF4-FFF2-40B4-BE49-F238E27FC236}">
                  <a16:creationId xmlns:a16="http://schemas.microsoft.com/office/drawing/2014/main" id="{BC264C0E-ED4F-3020-43F4-59CA78B57FBE}"/>
                </a:ext>
              </a:extLst>
            </p:cNvPr>
            <p:cNvSpPr/>
            <p:nvPr/>
          </p:nvSpPr>
          <p:spPr>
            <a:xfrm>
              <a:off x="4595892" y="5167180"/>
              <a:ext cx="3533997" cy="132932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Q:</a:t>
              </a:r>
            </a:p>
            <a:p>
              <a:r>
                <a:rPr lang="ja-JP" altLang="en-US" sz="1050">
                  <a:solidFill>
                    <a:schemeClr val="bg2">
                      <a:lumMod val="50000"/>
                    </a:schemeClr>
                  </a:solidFill>
                  <a:latin typeface="Meiryo UI" panose="020B0604030504040204" pitchFamily="50" charset="-128"/>
                  <a:ea typeface="Meiryo UI" panose="020B0604030504040204" pitchFamily="50" charset="-128"/>
                </a:rPr>
                <a:t>計測ツールの役割を教えてください</a:t>
              </a:r>
              <a:br>
                <a:rPr lang="en-US" altLang="ja-JP" sz="1050">
                  <a:solidFill>
                    <a:schemeClr val="bg2">
                      <a:lumMod val="50000"/>
                    </a:schemeClr>
                  </a:solidFill>
                  <a:latin typeface="Meiryo UI" panose="020B0604030504040204" pitchFamily="50" charset="-128"/>
                  <a:ea typeface="Meiryo UI" panose="020B0604030504040204" pitchFamily="50" charset="-128"/>
                </a:rPr>
              </a:b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panose="020B0604030504040204" pitchFamily="50" charset="-128"/>
                  <a:ea typeface="Meiryo UI" panose="020B0604030504040204" pitchFamily="50" charset="-128"/>
                </a:rPr>
                <a:t>A:</a:t>
              </a:r>
              <a:r>
                <a:rPr lang="ja-JP" altLang="en-US" sz="1050">
                  <a:solidFill>
                    <a:schemeClr val="bg2">
                      <a:lumMod val="50000"/>
                    </a:schemeClr>
                  </a:solidFill>
                  <a:latin typeface="Meiryo UI" panose="020B0604030504040204" pitchFamily="50" charset="-128"/>
                  <a:ea typeface="Meiryo UI" panose="020B0604030504040204" pitchFamily="50" charset="-128"/>
                </a:rPr>
                <a:t>工数計測、月次報告用</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a:p>
              <a:r>
                <a:rPr lang="ja-JP" altLang="en-US" sz="1050">
                  <a:solidFill>
                    <a:schemeClr val="bg2">
                      <a:lumMod val="50000"/>
                    </a:schemeClr>
                  </a:solidFill>
                  <a:latin typeface="Meiryo UI" panose="020B0604030504040204" pitchFamily="50" charset="-128"/>
                  <a:ea typeface="Meiryo UI" panose="020B0604030504040204" pitchFamily="50" charset="-128"/>
                </a:rPr>
                <a:t>　　業務に必要なものではない</a:t>
              </a:r>
              <a:br>
                <a:rPr lang="en-US" altLang="ja-JP" sz="1050">
                  <a:solidFill>
                    <a:schemeClr val="bg2">
                      <a:lumMod val="50000"/>
                    </a:schemeClr>
                  </a:solidFill>
                  <a:latin typeface="Meiryo UI" panose="020B0604030504040204" pitchFamily="50" charset="-128"/>
                  <a:ea typeface="Meiryo UI" panose="020B0604030504040204" pitchFamily="50" charset="-128"/>
                </a:rPr>
              </a:b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sp>
          <p:nvSpPr>
            <p:cNvPr id="55" name="正方形/長方形 54">
              <a:extLst>
                <a:ext uri="{FF2B5EF4-FFF2-40B4-BE49-F238E27FC236}">
                  <a16:creationId xmlns:a16="http://schemas.microsoft.com/office/drawing/2014/main" id="{338E4782-8705-3B73-AF8F-F903145B2F9C}"/>
                </a:ext>
              </a:extLst>
            </p:cNvPr>
            <p:cNvSpPr/>
            <p:nvPr/>
          </p:nvSpPr>
          <p:spPr>
            <a:xfrm>
              <a:off x="8263906" y="5167179"/>
              <a:ext cx="3533997" cy="132932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Q:</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panose="020B0604030504040204" pitchFamily="50" charset="-128"/>
                  <a:ea typeface="Meiryo UI" panose="020B0604030504040204" pitchFamily="50" charset="-128"/>
                </a:rPr>
                <a:t>Zip</a:t>
              </a:r>
              <a:r>
                <a:rPr lang="ja-JP" altLang="en-US" sz="1050">
                  <a:solidFill>
                    <a:schemeClr val="bg2">
                      <a:lumMod val="50000"/>
                    </a:schemeClr>
                  </a:solidFill>
                  <a:latin typeface="Meiryo UI" panose="020B0604030504040204" pitchFamily="50" charset="-128"/>
                  <a:ea typeface="Meiryo UI" panose="020B0604030504040204" pitchFamily="50" charset="-128"/>
                </a:rPr>
                <a:t>化されたファイルは“</a:t>
              </a:r>
              <a:r>
                <a:rPr lang="en-US" altLang="ja-JP" sz="1050">
                  <a:solidFill>
                    <a:schemeClr val="bg2">
                      <a:lumMod val="50000"/>
                    </a:schemeClr>
                  </a:solidFill>
                  <a:latin typeface="Meiryo UI" panose="020B0604030504040204" pitchFamily="50" charset="-128"/>
                  <a:ea typeface="Meiryo UI" panose="020B0604030504040204" pitchFamily="50" charset="-128"/>
                </a:rPr>
                <a:t>RPA</a:t>
              </a:r>
              <a:r>
                <a:rPr lang="ja-JP" altLang="en-US" sz="1050">
                  <a:solidFill>
                    <a:schemeClr val="bg2">
                      <a:lumMod val="50000"/>
                    </a:schemeClr>
                  </a:solidFill>
                  <a:latin typeface="Meiryo UI" panose="020B0604030504040204" pitchFamily="50" charset="-128"/>
                  <a:ea typeface="Meiryo UI" panose="020B0604030504040204" pitchFamily="50" charset="-128"/>
                </a:rPr>
                <a:t>用データ作成”で実行時に作られたもので認識は合っていますか</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a:p>
              <a:r>
                <a:rPr lang="ja-JP" altLang="en-US" sz="1050">
                  <a:solidFill>
                    <a:schemeClr val="bg2">
                      <a:lumMod val="50000"/>
                    </a:schemeClr>
                  </a:solidFill>
                  <a:latin typeface="Meiryo UI" panose="020B0604030504040204" pitchFamily="50" charset="-128"/>
                  <a:ea typeface="Meiryo UI" panose="020B0604030504040204" pitchFamily="50" charset="-128"/>
                </a:rPr>
                <a:t>また、支払依頼</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の上記リンクも同様の</a:t>
              </a:r>
              <a:r>
                <a:rPr lang="en-US" altLang="ja-JP" sz="1050">
                  <a:solidFill>
                    <a:schemeClr val="bg2">
                      <a:lumMod val="50000"/>
                    </a:schemeClr>
                  </a:solidFill>
                  <a:latin typeface="Meiryo UI" panose="020B0604030504040204" pitchFamily="50" charset="-128"/>
                  <a:ea typeface="Meiryo UI" panose="020B0604030504040204" pitchFamily="50" charset="-128"/>
                </a:rPr>
                <a:t>GAS</a:t>
              </a:r>
              <a:r>
                <a:rPr lang="ja-JP" altLang="en-US" sz="1050">
                  <a:solidFill>
                    <a:schemeClr val="bg2">
                      <a:lumMod val="50000"/>
                    </a:schemeClr>
                  </a:solidFill>
                  <a:latin typeface="Meiryo UI" panose="020B0604030504040204" pitchFamily="50" charset="-128"/>
                  <a:ea typeface="Meiryo UI" panose="020B0604030504040204" pitchFamily="50" charset="-128"/>
                </a:rPr>
                <a:t>で作成されたと</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理解しましたが、合っていますか。</a:t>
              </a:r>
              <a:br>
                <a:rPr lang="en-US" altLang="ja-JP" sz="1050">
                  <a:solidFill>
                    <a:schemeClr val="bg2">
                      <a:lumMod val="50000"/>
                    </a:schemeClr>
                  </a:solidFill>
                  <a:latin typeface="Meiryo UI" panose="020B0604030504040204" pitchFamily="50" charset="-128"/>
                  <a:ea typeface="Meiryo UI" panose="020B0604030504040204" pitchFamily="50" charset="-128"/>
                </a:rPr>
              </a:b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panose="020B0604030504040204" pitchFamily="50" charset="-128"/>
                  <a:ea typeface="Meiryo UI" panose="020B0604030504040204" pitchFamily="50" charset="-128"/>
                </a:rPr>
                <a:t>A:</a:t>
              </a:r>
              <a:r>
                <a:rPr lang="ja-JP" altLang="en-US" sz="1050">
                  <a:solidFill>
                    <a:schemeClr val="bg2">
                      <a:lumMod val="50000"/>
                    </a:schemeClr>
                  </a:solidFill>
                  <a:latin typeface="Meiryo UI" panose="020B0604030504040204" pitchFamily="50" charset="-128"/>
                  <a:ea typeface="Meiryo UI" panose="020B0604030504040204" pitchFamily="50" charset="-128"/>
                </a:rPr>
                <a:t>あっている</a:t>
              </a:r>
              <a:br>
                <a:rPr lang="en-US" altLang="ja-JP" sz="1050">
                  <a:solidFill>
                    <a:schemeClr val="bg2">
                      <a:lumMod val="50000"/>
                    </a:schemeClr>
                  </a:solidFill>
                  <a:latin typeface="Meiryo UI" panose="020B0604030504040204" pitchFamily="50" charset="-128"/>
                  <a:ea typeface="Meiryo UI" panose="020B0604030504040204" pitchFamily="50" charset="-128"/>
                </a:rPr>
              </a:b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7" name="グループ化 6">
            <a:extLst>
              <a:ext uri="{FF2B5EF4-FFF2-40B4-BE49-F238E27FC236}">
                <a16:creationId xmlns:a16="http://schemas.microsoft.com/office/drawing/2014/main" id="{ACA6F56A-4AF5-79B2-1368-3EAECBCD4191}"/>
              </a:ext>
            </a:extLst>
          </p:cNvPr>
          <p:cNvGrpSpPr/>
          <p:nvPr/>
        </p:nvGrpSpPr>
        <p:grpSpPr>
          <a:xfrm>
            <a:off x="361429" y="1486841"/>
            <a:ext cx="11469142" cy="1941706"/>
            <a:chOff x="361429" y="1486841"/>
            <a:chExt cx="11469142" cy="1941706"/>
          </a:xfrm>
        </p:grpSpPr>
        <p:sp>
          <p:nvSpPr>
            <p:cNvPr id="39" name="正方形/長方形 38">
              <a:extLst>
                <a:ext uri="{FF2B5EF4-FFF2-40B4-BE49-F238E27FC236}">
                  <a16:creationId xmlns:a16="http://schemas.microsoft.com/office/drawing/2014/main" id="{69B9B13E-59EC-7B83-0860-BE6C8C79276B}"/>
                </a:ext>
              </a:extLst>
            </p:cNvPr>
            <p:cNvSpPr/>
            <p:nvPr/>
          </p:nvSpPr>
          <p:spPr>
            <a:xfrm>
              <a:off x="361429" y="1486842"/>
              <a:ext cx="434563" cy="1941705"/>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100">
                  <a:solidFill>
                    <a:schemeClr val="bg1"/>
                  </a:solidFill>
                  <a:latin typeface="Meiryo UI" panose="020B0604030504040204" pitchFamily="50" charset="-128"/>
                  <a:ea typeface="Meiryo UI" panose="020B0604030504040204" pitchFamily="50" charset="-128"/>
                  <a:sym typeface="ヒラギノ角ゴ ProN W3"/>
                </a:rPr>
                <a:t>画面</a:t>
              </a:r>
              <a:r>
                <a:rPr kumimoji="0" lang="ja-JP" altLang="en-US" sz="11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rPr>
                <a:t>イメージ</a:t>
              </a:r>
            </a:p>
          </p:txBody>
        </p:sp>
        <p:pic>
          <p:nvPicPr>
            <p:cNvPr id="5" name="図 4">
              <a:extLst>
                <a:ext uri="{FF2B5EF4-FFF2-40B4-BE49-F238E27FC236}">
                  <a16:creationId xmlns:a16="http://schemas.microsoft.com/office/drawing/2014/main" id="{611E1B1B-D637-2B05-76A2-D2E167B31CE7}"/>
                </a:ext>
              </a:extLst>
            </p:cNvPr>
            <p:cNvPicPr>
              <a:picLocks noChangeAspect="1"/>
            </p:cNvPicPr>
            <p:nvPr/>
          </p:nvPicPr>
          <p:blipFill>
            <a:blip r:embed="rId2"/>
            <a:stretch>
              <a:fillRect/>
            </a:stretch>
          </p:blipFill>
          <p:spPr>
            <a:xfrm>
              <a:off x="921026" y="1486843"/>
              <a:ext cx="3532042" cy="1940400"/>
            </a:xfrm>
            <a:prstGeom prst="rect">
              <a:avLst/>
            </a:prstGeom>
          </p:spPr>
        </p:pic>
        <p:pic>
          <p:nvPicPr>
            <p:cNvPr id="6" name="図 5">
              <a:extLst>
                <a:ext uri="{FF2B5EF4-FFF2-40B4-BE49-F238E27FC236}">
                  <a16:creationId xmlns:a16="http://schemas.microsoft.com/office/drawing/2014/main" id="{277DDF57-2C90-DCC6-F78B-8BA1537BF344}"/>
                </a:ext>
              </a:extLst>
            </p:cNvPr>
            <p:cNvPicPr>
              <a:picLocks noChangeAspect="1"/>
            </p:cNvPicPr>
            <p:nvPr/>
          </p:nvPicPr>
          <p:blipFill>
            <a:blip r:embed="rId3"/>
            <a:stretch>
              <a:fillRect/>
            </a:stretch>
          </p:blipFill>
          <p:spPr>
            <a:xfrm>
              <a:off x="925788" y="1486841"/>
              <a:ext cx="1970907" cy="1063477"/>
            </a:xfrm>
            <a:prstGeom prst="rect">
              <a:avLst/>
            </a:prstGeom>
          </p:spPr>
        </p:pic>
        <p:pic>
          <p:nvPicPr>
            <p:cNvPr id="8" name="図 7">
              <a:extLst>
                <a:ext uri="{FF2B5EF4-FFF2-40B4-BE49-F238E27FC236}">
                  <a16:creationId xmlns:a16="http://schemas.microsoft.com/office/drawing/2014/main" id="{11E92037-9B3F-F893-97C2-4693358D771A}"/>
                </a:ext>
              </a:extLst>
            </p:cNvPr>
            <p:cNvPicPr>
              <a:picLocks noChangeAspect="1"/>
            </p:cNvPicPr>
            <p:nvPr/>
          </p:nvPicPr>
          <p:blipFill>
            <a:blip r:embed="rId4"/>
            <a:stretch>
              <a:fillRect/>
            </a:stretch>
          </p:blipFill>
          <p:spPr>
            <a:xfrm>
              <a:off x="4595892" y="1486843"/>
              <a:ext cx="3488072" cy="1940400"/>
            </a:xfrm>
            <a:prstGeom prst="rect">
              <a:avLst/>
            </a:prstGeom>
          </p:spPr>
        </p:pic>
        <p:pic>
          <p:nvPicPr>
            <p:cNvPr id="10" name="図 9">
              <a:extLst>
                <a:ext uri="{FF2B5EF4-FFF2-40B4-BE49-F238E27FC236}">
                  <a16:creationId xmlns:a16="http://schemas.microsoft.com/office/drawing/2014/main" id="{54B04B5C-9D29-BD57-9946-13010DDA8DB6}"/>
                </a:ext>
              </a:extLst>
            </p:cNvPr>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6672103" y="1900263"/>
              <a:ext cx="1481298" cy="1526980"/>
            </a:xfrm>
            <a:prstGeom prst="rect">
              <a:avLst/>
            </a:prstGeom>
          </p:spPr>
        </p:pic>
        <p:pic>
          <p:nvPicPr>
            <p:cNvPr id="12" name="図 11">
              <a:extLst>
                <a:ext uri="{FF2B5EF4-FFF2-40B4-BE49-F238E27FC236}">
                  <a16:creationId xmlns:a16="http://schemas.microsoft.com/office/drawing/2014/main" id="{AF4D9034-E9C8-CD16-8701-ECD819718B9E}"/>
                </a:ext>
              </a:extLst>
            </p:cNvPr>
            <p:cNvPicPr>
              <a:picLocks noChangeAspect="1"/>
            </p:cNvPicPr>
            <p:nvPr/>
          </p:nvPicPr>
          <p:blipFill>
            <a:blip r:embed="rId6"/>
            <a:stretch>
              <a:fillRect/>
            </a:stretch>
          </p:blipFill>
          <p:spPr>
            <a:xfrm>
              <a:off x="8277494" y="1486841"/>
              <a:ext cx="3553077" cy="1940400"/>
            </a:xfrm>
            <a:prstGeom prst="rect">
              <a:avLst/>
            </a:prstGeom>
          </p:spPr>
        </p:pic>
        <p:pic>
          <p:nvPicPr>
            <p:cNvPr id="16" name="図 15">
              <a:extLst>
                <a:ext uri="{FF2B5EF4-FFF2-40B4-BE49-F238E27FC236}">
                  <a16:creationId xmlns:a16="http://schemas.microsoft.com/office/drawing/2014/main" id="{8C681F47-B396-FB9C-1E9D-AEE790D6BE7C}"/>
                </a:ext>
              </a:extLst>
            </p:cNvPr>
            <p:cNvPicPr>
              <a:picLocks noChangeAspect="1"/>
            </p:cNvPicPr>
            <p:nvPr/>
          </p:nvPicPr>
          <p:blipFill>
            <a:blip r:embed="rId7" cstate="hqprint">
              <a:extLst>
                <a:ext uri="{28A0092B-C50C-407E-A947-70E740481C1C}">
                  <a14:useLocalDpi xmlns:a14="http://schemas.microsoft.com/office/drawing/2010/main"/>
                </a:ext>
              </a:extLst>
            </a:blip>
            <a:srcRect/>
            <a:stretch>
              <a:fillRect/>
            </a:stretch>
          </p:blipFill>
          <p:spPr>
            <a:xfrm>
              <a:off x="8748712" y="1486841"/>
              <a:ext cx="1585255" cy="1149826"/>
            </a:xfrm>
            <a:prstGeom prst="rect">
              <a:avLst/>
            </a:prstGeom>
          </p:spPr>
        </p:pic>
        <p:pic>
          <p:nvPicPr>
            <p:cNvPr id="18" name="図 17">
              <a:extLst>
                <a:ext uri="{FF2B5EF4-FFF2-40B4-BE49-F238E27FC236}">
                  <a16:creationId xmlns:a16="http://schemas.microsoft.com/office/drawing/2014/main" id="{8C134880-57A1-F5BB-B7C1-EDA59D4E53A6}"/>
                </a:ext>
              </a:extLst>
            </p:cNvPr>
            <p:cNvPicPr>
              <a:picLocks noChangeAspect="1"/>
            </p:cNvPicPr>
            <p:nvPr/>
          </p:nvPicPr>
          <p:blipFill>
            <a:blip r:embed="rId8" cstate="hqprint">
              <a:extLst>
                <a:ext uri="{28A0092B-C50C-407E-A947-70E740481C1C}">
                  <a14:useLocalDpi xmlns:a14="http://schemas.microsoft.com/office/drawing/2010/main"/>
                </a:ext>
              </a:extLst>
            </a:blip>
            <a:srcRect/>
            <a:stretch>
              <a:fillRect/>
            </a:stretch>
          </p:blipFill>
          <p:spPr>
            <a:xfrm>
              <a:off x="10229612" y="1486841"/>
              <a:ext cx="1585255" cy="1149826"/>
            </a:xfrm>
            <a:prstGeom prst="rect">
              <a:avLst/>
            </a:prstGeom>
          </p:spPr>
        </p:pic>
      </p:grpSp>
    </p:spTree>
    <p:extLst>
      <p:ext uri="{BB962C8B-B14F-4D97-AF65-F5344CB8AC3E}">
        <p14:creationId xmlns:p14="http://schemas.microsoft.com/office/powerpoint/2010/main" val="2591764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D598B-6FDF-EC1D-3557-8C4608A8272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CA3B071-80B1-1665-A9AF-E48E0AC1E312}"/>
              </a:ext>
            </a:extLst>
          </p:cNvPr>
          <p:cNvSpPr>
            <a:spLocks noGrp="1"/>
          </p:cNvSpPr>
          <p:nvPr>
            <p:ph type="title"/>
          </p:nvPr>
        </p:nvSpPr>
        <p:spPr/>
        <p:txBody>
          <a:bodyPr anchor="ctr"/>
          <a:lstStyle/>
          <a:p>
            <a:r>
              <a:rPr lang="en-US" altLang="ja-JP">
                <a:latin typeface="Meiryo UI" panose="020B0604030504040204" pitchFamily="50" charset="-128"/>
                <a:ea typeface="Meiryo UI" panose="020B0604030504040204" pitchFamily="50" charset="-128"/>
              </a:rPr>
              <a:t>RPA</a:t>
            </a:r>
            <a:r>
              <a:rPr lang="ja-JP" altLang="en-US">
                <a:latin typeface="Meiryo UI" panose="020B0604030504040204" pitchFamily="50" charset="-128"/>
                <a:ea typeface="Meiryo UI" panose="020B0604030504040204" pitchFamily="50" charset="-128"/>
              </a:rPr>
              <a:t>業務のご質問（３ </a:t>
            </a:r>
            <a:r>
              <a:rPr lang="en-US" altLang="ja-JP">
                <a:latin typeface="Meiryo UI" panose="020B0604030504040204" pitchFamily="50" charset="-128"/>
                <a:ea typeface="Meiryo UI" panose="020B0604030504040204" pitchFamily="50" charset="-128"/>
              </a:rPr>
              <a:t>/ </a:t>
            </a:r>
            <a:r>
              <a:rPr lang="ja-JP" altLang="en-US">
                <a:latin typeface="Meiryo UI" panose="020B0604030504040204" pitchFamily="50" charset="-128"/>
                <a:ea typeface="Meiryo UI" panose="020B0604030504040204" pitchFamily="50" charset="-128"/>
              </a:rPr>
              <a:t>９）</a:t>
            </a:r>
            <a:endParaRPr kumimoji="1"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B255AE64-462A-0BEA-0D09-806C83A64DB6}"/>
              </a:ext>
            </a:extLst>
          </p:cNvPr>
          <p:cNvSpPr>
            <a:spLocks noGrp="1"/>
          </p:cNvSpPr>
          <p:nvPr>
            <p:ph type="ftr" sz="quarter" idx="15"/>
          </p:nvPr>
        </p:nvSpPr>
        <p:spPr>
          <a:xfrm>
            <a:off x="4038600" y="635635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8C687ABE-616F-5F1D-044B-6B95D0153F31}"/>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en-US" altLang="ja-JP">
                <a:solidFill>
                  <a:schemeClr val="bg2">
                    <a:lumMod val="50000"/>
                  </a:schemeClr>
                </a:solidFill>
                <a:latin typeface="Meiryo UI" panose="020B0604030504040204" pitchFamily="50" charset="-128"/>
                <a:ea typeface="Meiryo UI" panose="020B0604030504040204" pitchFamily="50" charset="-128"/>
              </a:rPr>
              <a:t>04_RPA</a:t>
            </a:r>
            <a:r>
              <a:rPr lang="ja-JP" altLang="en-US">
                <a:solidFill>
                  <a:schemeClr val="bg2">
                    <a:lumMod val="50000"/>
                  </a:schemeClr>
                </a:solidFill>
                <a:latin typeface="Meiryo UI" panose="020B0604030504040204" pitchFamily="50" charset="-128"/>
                <a:ea typeface="Meiryo UI" panose="020B0604030504040204" pitchFamily="50" charset="-128"/>
              </a:rPr>
              <a:t>入力フォルダの画面録画 </a:t>
            </a:r>
            <a:r>
              <a:rPr lang="en-US" altLang="ja-JP">
                <a:solidFill>
                  <a:schemeClr val="bg2">
                    <a:lumMod val="50000"/>
                  </a:schemeClr>
                </a:solidFill>
                <a:latin typeface="Meiryo UI" panose="020B0604030504040204" pitchFamily="50" charset="-128"/>
                <a:ea typeface="Meiryo UI" panose="020B0604030504040204" pitchFamily="50" charset="-128"/>
              </a:rPr>
              <a:t>2025-09-29 111033</a:t>
            </a:r>
            <a:r>
              <a:rPr lang="ja-JP" altLang="en-US">
                <a:solidFill>
                  <a:schemeClr val="bg2">
                    <a:lumMod val="50000"/>
                  </a:schemeClr>
                </a:solidFill>
                <a:latin typeface="Meiryo UI" panose="020B0604030504040204" pitchFamily="50" charset="-128"/>
                <a:ea typeface="Meiryo UI" panose="020B0604030504040204" pitchFamily="50" charset="-128"/>
              </a:rPr>
              <a:t>（＆</a:t>
            </a:r>
            <a:r>
              <a:rPr lang="en-US" altLang="ja-JP">
                <a:solidFill>
                  <a:schemeClr val="bg2">
                    <a:lumMod val="50000"/>
                  </a:schemeClr>
                </a:solidFill>
                <a:latin typeface="Meiryo UI" panose="020B0604030504040204" pitchFamily="50" charset="-128"/>
                <a:ea typeface="Meiryo UI" panose="020B0604030504040204" pitchFamily="50" charset="-128"/>
              </a:rPr>
              <a:t>131253</a:t>
            </a:r>
            <a:r>
              <a:rPr lang="ja-JP" altLang="en-US">
                <a:solidFill>
                  <a:schemeClr val="bg2">
                    <a:lumMod val="50000"/>
                  </a:schemeClr>
                </a:solidFill>
                <a:latin typeface="Meiryo UI" panose="020B0604030504040204" pitchFamily="50" charset="-128"/>
                <a:ea typeface="Meiryo UI" panose="020B0604030504040204" pitchFamily="50" charset="-128"/>
              </a:rPr>
              <a:t>）</a:t>
            </a:r>
            <a:r>
              <a:rPr lang="en-US" altLang="ja-JP">
                <a:solidFill>
                  <a:schemeClr val="bg2">
                    <a:lumMod val="50000"/>
                  </a:schemeClr>
                </a:solidFill>
                <a:latin typeface="Meiryo UI" panose="020B0604030504040204" pitchFamily="50" charset="-128"/>
                <a:ea typeface="Meiryo UI" panose="020B0604030504040204" pitchFamily="50" charset="-128"/>
              </a:rPr>
              <a:t>.mp4</a:t>
            </a:r>
            <a:r>
              <a:rPr lang="ja-JP" altLang="en-US">
                <a:solidFill>
                  <a:schemeClr val="bg2">
                    <a:lumMod val="50000"/>
                  </a:schemeClr>
                </a:solidFill>
                <a:latin typeface="Meiryo UI" panose="020B0604030504040204" pitchFamily="50" charset="-128"/>
                <a:ea typeface="Meiryo UI" panose="020B0604030504040204" pitchFamily="50" charset="-128"/>
              </a:rPr>
              <a:t>より抜粋した業務の流れは以下の通り。</a:t>
            </a:r>
            <a:endParaRPr lang="en-US" altLang="ja-JP">
              <a:solidFill>
                <a:schemeClr val="bg2">
                  <a:lumMod val="50000"/>
                </a:schemeClr>
              </a:solidFill>
              <a:latin typeface="Meiryo UI" panose="020B0604030504040204" pitchFamily="50" charset="-128"/>
              <a:ea typeface="Meiryo UI" panose="020B0604030504040204" pitchFamily="50" charset="-128"/>
            </a:endParaRPr>
          </a:p>
        </p:txBody>
      </p:sp>
      <p:grpSp>
        <p:nvGrpSpPr>
          <p:cNvPr id="6" name="グループ化 5">
            <a:extLst>
              <a:ext uri="{FF2B5EF4-FFF2-40B4-BE49-F238E27FC236}">
                <a16:creationId xmlns:a16="http://schemas.microsoft.com/office/drawing/2014/main" id="{E48B98B8-276C-9E07-F695-2C6BF34B6E0A}"/>
              </a:ext>
            </a:extLst>
          </p:cNvPr>
          <p:cNvGrpSpPr/>
          <p:nvPr/>
        </p:nvGrpSpPr>
        <p:grpSpPr>
          <a:xfrm>
            <a:off x="361429" y="3636218"/>
            <a:ext cx="11436474" cy="907947"/>
            <a:chOff x="361429" y="3843891"/>
            <a:chExt cx="11436474" cy="907947"/>
          </a:xfrm>
        </p:grpSpPr>
        <p:sp>
          <p:nvSpPr>
            <p:cNvPr id="38" name="正方形/長方形 37">
              <a:extLst>
                <a:ext uri="{FF2B5EF4-FFF2-40B4-BE49-F238E27FC236}">
                  <a16:creationId xmlns:a16="http://schemas.microsoft.com/office/drawing/2014/main" id="{677EBB84-A8B1-57AA-60AC-F8C62B363AD2}"/>
                </a:ext>
              </a:extLst>
            </p:cNvPr>
            <p:cNvSpPr/>
            <p:nvPr/>
          </p:nvSpPr>
          <p:spPr>
            <a:xfrm>
              <a:off x="361429" y="3843892"/>
              <a:ext cx="434563" cy="907945"/>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tab pos="542925" algn="l"/>
                </a:tabLst>
              </a:pPr>
              <a:r>
                <a:rPr kumimoji="0" lang="ja-JP" altLang="en-US" sz="1100">
                  <a:solidFill>
                    <a:schemeClr val="bg1"/>
                  </a:solidFill>
                  <a:latin typeface="Meiryo UI" panose="020B0604030504040204" pitchFamily="50" charset="-128"/>
                  <a:ea typeface="Meiryo UI" panose="020B0604030504040204" pitchFamily="50" charset="-128"/>
                  <a:sym typeface="ヒラギノ角ゴ ProN W3"/>
                </a:rPr>
                <a:t>作業内容</a:t>
              </a:r>
              <a:endParaRPr kumimoji="0" lang="ja-JP" altLang="en-US" sz="11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sp>
          <p:nvSpPr>
            <p:cNvPr id="43" name="正方形/長方形 42">
              <a:extLst>
                <a:ext uri="{FF2B5EF4-FFF2-40B4-BE49-F238E27FC236}">
                  <a16:creationId xmlns:a16="http://schemas.microsoft.com/office/drawing/2014/main" id="{29BC3DBF-5A85-EEDD-3C3E-BEE946DB0623}"/>
                </a:ext>
              </a:extLst>
            </p:cNvPr>
            <p:cNvSpPr/>
            <p:nvPr/>
          </p:nvSpPr>
          <p:spPr>
            <a:xfrm>
              <a:off x="921026" y="3843893"/>
              <a:ext cx="3533997" cy="907945"/>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ダウンロードした請求書と関連書類の</a:t>
              </a:r>
              <a:r>
                <a:rPr lang="en-US" altLang="ja-JP" sz="1050">
                  <a:solidFill>
                    <a:schemeClr val="bg2">
                      <a:lumMod val="50000"/>
                    </a:schemeClr>
                  </a:solidFill>
                  <a:latin typeface="Meiryo UI" panose="020B0604030504040204" pitchFamily="50" charset="-128"/>
                  <a:ea typeface="Meiryo UI" panose="020B0604030504040204" pitchFamily="50" charset="-128"/>
                </a:rPr>
                <a:t>Zip</a:t>
              </a:r>
              <a:r>
                <a:rPr lang="ja-JP" altLang="en-US" sz="1050">
                  <a:solidFill>
                    <a:schemeClr val="bg2">
                      <a:lumMod val="50000"/>
                    </a:schemeClr>
                  </a:solidFill>
                  <a:latin typeface="Meiryo UI" panose="020B0604030504040204" pitchFamily="50" charset="-128"/>
                  <a:ea typeface="Meiryo UI" panose="020B0604030504040204" pitchFamily="50" charset="-128"/>
                </a:rPr>
                <a:t>ファイルを</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ローカルフォルダに展開する</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sp>
          <p:nvSpPr>
            <p:cNvPr id="47" name="正方形/長方形 46">
              <a:extLst>
                <a:ext uri="{FF2B5EF4-FFF2-40B4-BE49-F238E27FC236}">
                  <a16:creationId xmlns:a16="http://schemas.microsoft.com/office/drawing/2014/main" id="{FD19BE8D-79A8-7A50-2A2E-CE3E3742AC54}"/>
                </a:ext>
              </a:extLst>
            </p:cNvPr>
            <p:cNvSpPr/>
            <p:nvPr/>
          </p:nvSpPr>
          <p:spPr>
            <a:xfrm>
              <a:off x="4595892" y="3843892"/>
              <a:ext cx="3533997" cy="907945"/>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RPA</a:t>
              </a:r>
              <a:r>
                <a:rPr lang="ja-JP" altLang="en-US" sz="1050">
                  <a:solidFill>
                    <a:schemeClr val="bg2">
                      <a:lumMod val="50000"/>
                    </a:schemeClr>
                  </a:solidFill>
                  <a:latin typeface="Meiryo UI" panose="020B0604030504040204" pitchFamily="50" charset="-128"/>
                  <a:ea typeface="Meiryo UI" panose="020B0604030504040204" pitchFamily="50" charset="-128"/>
                </a:rPr>
                <a:t>実行ファイルの一括添付用シートに</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担当者名とメアドを入力する</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sp>
          <p:nvSpPr>
            <p:cNvPr id="50" name="正方形/長方形 49">
              <a:extLst>
                <a:ext uri="{FF2B5EF4-FFF2-40B4-BE49-F238E27FC236}">
                  <a16:creationId xmlns:a16="http://schemas.microsoft.com/office/drawing/2014/main" id="{AE256167-23AB-A306-054B-5CB8764009D4}"/>
                </a:ext>
              </a:extLst>
            </p:cNvPr>
            <p:cNvSpPr/>
            <p:nvPr/>
          </p:nvSpPr>
          <p:spPr>
            <a:xfrm>
              <a:off x="8263906" y="3843891"/>
              <a:ext cx="3533997" cy="907945"/>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支払依頼</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の領域をコピーして、</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panose="020B0604030504040204" pitchFamily="50" charset="-128"/>
                  <a:ea typeface="Meiryo UI" panose="020B0604030504040204" pitchFamily="50" charset="-128"/>
                </a:rPr>
                <a:t>RPA</a:t>
              </a:r>
              <a:r>
                <a:rPr lang="ja-JP" altLang="en-US" sz="1050">
                  <a:solidFill>
                    <a:schemeClr val="bg2">
                      <a:lumMod val="50000"/>
                    </a:schemeClr>
                  </a:solidFill>
                  <a:latin typeface="Meiryo UI" panose="020B0604030504040204" pitchFamily="50" charset="-128"/>
                  <a:ea typeface="Meiryo UI" panose="020B0604030504040204" pitchFamily="50" charset="-128"/>
                </a:rPr>
                <a:t>実行ファイルの一括添付用シートに貼り付ける</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3" name="グループ化 2">
            <a:extLst>
              <a:ext uri="{FF2B5EF4-FFF2-40B4-BE49-F238E27FC236}">
                <a16:creationId xmlns:a16="http://schemas.microsoft.com/office/drawing/2014/main" id="{A730E007-3799-668D-DFB8-CB58CB70F993}"/>
              </a:ext>
            </a:extLst>
          </p:cNvPr>
          <p:cNvGrpSpPr/>
          <p:nvPr/>
        </p:nvGrpSpPr>
        <p:grpSpPr>
          <a:xfrm>
            <a:off x="361429" y="4751836"/>
            <a:ext cx="11436474" cy="1744667"/>
            <a:chOff x="361429" y="5167179"/>
            <a:chExt cx="11436474" cy="1329324"/>
          </a:xfrm>
        </p:grpSpPr>
        <p:sp>
          <p:nvSpPr>
            <p:cNvPr id="44" name="正方形/長方形 43">
              <a:extLst>
                <a:ext uri="{FF2B5EF4-FFF2-40B4-BE49-F238E27FC236}">
                  <a16:creationId xmlns:a16="http://schemas.microsoft.com/office/drawing/2014/main" id="{05B8E043-AD29-84F9-4CF9-7D1D8D8A1CA1}"/>
                </a:ext>
              </a:extLst>
            </p:cNvPr>
            <p:cNvSpPr/>
            <p:nvPr/>
          </p:nvSpPr>
          <p:spPr>
            <a:xfrm>
              <a:off x="361429" y="5167180"/>
              <a:ext cx="434563" cy="1329322"/>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altLang="ja-JP" sz="1100">
                  <a:solidFill>
                    <a:schemeClr val="bg1"/>
                  </a:solidFill>
                  <a:latin typeface="Meiryo UI" panose="020B0604030504040204" pitchFamily="50" charset="-128"/>
                  <a:ea typeface="Meiryo UI" panose="020B0604030504040204" pitchFamily="50" charset="-128"/>
                  <a:sym typeface="ヒラギノ角ゴ ProN W3"/>
                </a:rPr>
                <a:t>QA</a:t>
              </a:r>
              <a:endParaRPr kumimoji="0" lang="ja-JP" altLang="en-US" sz="11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sp>
          <p:nvSpPr>
            <p:cNvPr id="45" name="正方形/長方形 44">
              <a:extLst>
                <a:ext uri="{FF2B5EF4-FFF2-40B4-BE49-F238E27FC236}">
                  <a16:creationId xmlns:a16="http://schemas.microsoft.com/office/drawing/2014/main" id="{B8318D8C-4816-6F01-8769-A9D49CEBB17F}"/>
                </a:ext>
              </a:extLst>
            </p:cNvPr>
            <p:cNvSpPr/>
            <p:nvPr/>
          </p:nvSpPr>
          <p:spPr>
            <a:xfrm>
              <a:off x="921026" y="5167181"/>
              <a:ext cx="3533997" cy="132932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a:solidFill>
                    <a:schemeClr val="bg2">
                      <a:lumMod val="50000"/>
                    </a:schemeClr>
                  </a:solidFill>
                  <a:latin typeface="Meiryo UI" panose="020B0604030504040204" pitchFamily="50" charset="-128"/>
                  <a:ea typeface="Meiryo UI" panose="020B0604030504040204" pitchFamily="50" charset="-128"/>
                </a:rPr>
                <a:t>ー</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sp>
          <p:nvSpPr>
            <p:cNvPr id="48" name="正方形/長方形 47">
              <a:extLst>
                <a:ext uri="{FF2B5EF4-FFF2-40B4-BE49-F238E27FC236}">
                  <a16:creationId xmlns:a16="http://schemas.microsoft.com/office/drawing/2014/main" id="{11EB668A-6F9E-C43F-5431-21ED2FC15528}"/>
                </a:ext>
              </a:extLst>
            </p:cNvPr>
            <p:cNvSpPr/>
            <p:nvPr/>
          </p:nvSpPr>
          <p:spPr>
            <a:xfrm>
              <a:off x="4595892" y="5167180"/>
              <a:ext cx="3533997" cy="132932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a:solidFill>
                    <a:schemeClr val="bg2">
                      <a:lumMod val="50000"/>
                    </a:schemeClr>
                  </a:solidFill>
                  <a:latin typeface="Meiryo UI" panose="020B0604030504040204" pitchFamily="50" charset="-128"/>
                  <a:ea typeface="Meiryo UI" panose="020B0604030504040204" pitchFamily="50" charset="-128"/>
                </a:rPr>
                <a:t>ー</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sp>
          <p:nvSpPr>
            <p:cNvPr id="55" name="正方形/長方形 54">
              <a:extLst>
                <a:ext uri="{FF2B5EF4-FFF2-40B4-BE49-F238E27FC236}">
                  <a16:creationId xmlns:a16="http://schemas.microsoft.com/office/drawing/2014/main" id="{9168398A-12C9-3320-9C47-70B6FE81F8B5}"/>
                </a:ext>
              </a:extLst>
            </p:cNvPr>
            <p:cNvSpPr/>
            <p:nvPr/>
          </p:nvSpPr>
          <p:spPr>
            <a:xfrm>
              <a:off x="8263906" y="5167179"/>
              <a:ext cx="3533997" cy="132932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a:solidFill>
                    <a:schemeClr val="bg2">
                      <a:lumMod val="50000"/>
                    </a:schemeClr>
                  </a:solidFill>
                  <a:latin typeface="Meiryo UI" panose="020B0604030504040204" pitchFamily="50" charset="-128"/>
                  <a:ea typeface="Meiryo UI" panose="020B0604030504040204" pitchFamily="50" charset="-128"/>
                </a:rPr>
                <a:t>ー</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5" name="グループ化 4">
            <a:extLst>
              <a:ext uri="{FF2B5EF4-FFF2-40B4-BE49-F238E27FC236}">
                <a16:creationId xmlns:a16="http://schemas.microsoft.com/office/drawing/2014/main" id="{7E3DD606-1357-B635-A086-0E4C3844A8D2}"/>
              </a:ext>
            </a:extLst>
          </p:cNvPr>
          <p:cNvGrpSpPr/>
          <p:nvPr/>
        </p:nvGrpSpPr>
        <p:grpSpPr>
          <a:xfrm>
            <a:off x="361429" y="1486842"/>
            <a:ext cx="11434937" cy="1941705"/>
            <a:chOff x="361429" y="1486842"/>
            <a:chExt cx="11434937" cy="1941705"/>
          </a:xfrm>
        </p:grpSpPr>
        <p:sp>
          <p:nvSpPr>
            <p:cNvPr id="39" name="正方形/長方形 38">
              <a:extLst>
                <a:ext uri="{FF2B5EF4-FFF2-40B4-BE49-F238E27FC236}">
                  <a16:creationId xmlns:a16="http://schemas.microsoft.com/office/drawing/2014/main" id="{164DBFD2-1E98-065F-CC60-BBFBB85725A3}"/>
                </a:ext>
              </a:extLst>
            </p:cNvPr>
            <p:cNvSpPr/>
            <p:nvPr/>
          </p:nvSpPr>
          <p:spPr>
            <a:xfrm>
              <a:off x="361429" y="1486842"/>
              <a:ext cx="434563" cy="1941705"/>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100">
                  <a:solidFill>
                    <a:schemeClr val="bg1"/>
                  </a:solidFill>
                  <a:latin typeface="Meiryo UI" panose="020B0604030504040204" pitchFamily="50" charset="-128"/>
                  <a:ea typeface="Meiryo UI" panose="020B0604030504040204" pitchFamily="50" charset="-128"/>
                  <a:sym typeface="ヒラギノ角ゴ ProN W3"/>
                </a:rPr>
                <a:t>画面</a:t>
              </a:r>
              <a:r>
                <a:rPr kumimoji="0" lang="ja-JP" altLang="en-US" sz="11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rPr>
                <a:t>イメージ</a:t>
              </a:r>
            </a:p>
          </p:txBody>
        </p:sp>
        <p:pic>
          <p:nvPicPr>
            <p:cNvPr id="7" name="図 6">
              <a:extLst>
                <a:ext uri="{FF2B5EF4-FFF2-40B4-BE49-F238E27FC236}">
                  <a16:creationId xmlns:a16="http://schemas.microsoft.com/office/drawing/2014/main" id="{2D3E37FA-D022-FEAF-538C-39885236FC3B}"/>
                </a:ext>
              </a:extLst>
            </p:cNvPr>
            <p:cNvPicPr>
              <a:picLocks noChangeAspect="1"/>
            </p:cNvPicPr>
            <p:nvPr/>
          </p:nvPicPr>
          <p:blipFill>
            <a:blip r:embed="rId2"/>
            <a:stretch>
              <a:fillRect/>
            </a:stretch>
          </p:blipFill>
          <p:spPr>
            <a:xfrm>
              <a:off x="921026" y="1486843"/>
              <a:ext cx="3511867" cy="1940400"/>
            </a:xfrm>
            <a:prstGeom prst="rect">
              <a:avLst/>
            </a:prstGeom>
          </p:spPr>
        </p:pic>
        <p:pic>
          <p:nvPicPr>
            <p:cNvPr id="11" name="図 10">
              <a:extLst>
                <a:ext uri="{FF2B5EF4-FFF2-40B4-BE49-F238E27FC236}">
                  <a16:creationId xmlns:a16="http://schemas.microsoft.com/office/drawing/2014/main" id="{3FCC107D-1F2D-4808-0401-E99FFA1A5911}"/>
                </a:ext>
              </a:extLst>
            </p:cNvPr>
            <p:cNvPicPr>
              <a:picLocks noChangeAspect="1"/>
            </p:cNvPicPr>
            <p:nvPr/>
          </p:nvPicPr>
          <p:blipFill>
            <a:blip r:embed="rId3"/>
            <a:stretch>
              <a:fillRect/>
            </a:stretch>
          </p:blipFill>
          <p:spPr>
            <a:xfrm>
              <a:off x="4595892" y="1486843"/>
              <a:ext cx="3558977" cy="1940400"/>
            </a:xfrm>
            <a:prstGeom prst="rect">
              <a:avLst/>
            </a:prstGeom>
          </p:spPr>
        </p:pic>
        <p:pic>
          <p:nvPicPr>
            <p:cNvPr id="14" name="図 13">
              <a:extLst>
                <a:ext uri="{FF2B5EF4-FFF2-40B4-BE49-F238E27FC236}">
                  <a16:creationId xmlns:a16="http://schemas.microsoft.com/office/drawing/2014/main" id="{2F637C7A-0217-BB3D-E925-C91DABAFE174}"/>
                </a:ext>
              </a:extLst>
            </p:cNvPr>
            <p:cNvPicPr>
              <a:picLocks noChangeAspect="1"/>
            </p:cNvPicPr>
            <p:nvPr/>
          </p:nvPicPr>
          <p:blipFill>
            <a:blip r:embed="rId4"/>
            <a:stretch>
              <a:fillRect/>
            </a:stretch>
          </p:blipFill>
          <p:spPr>
            <a:xfrm>
              <a:off x="8277494" y="1486843"/>
              <a:ext cx="3518872" cy="1940400"/>
            </a:xfrm>
            <a:prstGeom prst="rect">
              <a:avLst/>
            </a:prstGeom>
          </p:spPr>
        </p:pic>
        <p:pic>
          <p:nvPicPr>
            <p:cNvPr id="17" name="図 16">
              <a:extLst>
                <a:ext uri="{FF2B5EF4-FFF2-40B4-BE49-F238E27FC236}">
                  <a16:creationId xmlns:a16="http://schemas.microsoft.com/office/drawing/2014/main" id="{66B46E71-C95C-72AC-EA96-E53DF3AC2BF9}"/>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9078113" y="2507186"/>
              <a:ext cx="2718253" cy="916258"/>
            </a:xfrm>
            <a:prstGeom prst="rect">
              <a:avLst/>
            </a:prstGeom>
          </p:spPr>
        </p:pic>
      </p:grpSp>
    </p:spTree>
    <p:extLst>
      <p:ext uri="{BB962C8B-B14F-4D97-AF65-F5344CB8AC3E}">
        <p14:creationId xmlns:p14="http://schemas.microsoft.com/office/powerpoint/2010/main" val="1847997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67969-7D45-94AD-714B-0D4B9F82419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D1C99B9-C0CA-80C4-304B-82B418DEFF48}"/>
              </a:ext>
            </a:extLst>
          </p:cNvPr>
          <p:cNvSpPr>
            <a:spLocks noGrp="1"/>
          </p:cNvSpPr>
          <p:nvPr>
            <p:ph type="title"/>
          </p:nvPr>
        </p:nvSpPr>
        <p:spPr/>
        <p:txBody>
          <a:bodyPr anchor="ctr"/>
          <a:lstStyle/>
          <a:p>
            <a:r>
              <a:rPr lang="en-US" altLang="ja-JP">
                <a:latin typeface="Meiryo UI" panose="020B0604030504040204" pitchFamily="50" charset="-128"/>
                <a:ea typeface="Meiryo UI" panose="020B0604030504040204" pitchFamily="50" charset="-128"/>
              </a:rPr>
              <a:t>RPA</a:t>
            </a:r>
            <a:r>
              <a:rPr lang="ja-JP" altLang="en-US">
                <a:latin typeface="Meiryo UI" panose="020B0604030504040204" pitchFamily="50" charset="-128"/>
                <a:ea typeface="Meiryo UI" panose="020B0604030504040204" pitchFamily="50" charset="-128"/>
              </a:rPr>
              <a:t>業務のご質問（４ </a:t>
            </a:r>
            <a:r>
              <a:rPr lang="en-US" altLang="ja-JP">
                <a:latin typeface="Meiryo UI" panose="020B0604030504040204" pitchFamily="50" charset="-128"/>
                <a:ea typeface="Meiryo UI" panose="020B0604030504040204" pitchFamily="50" charset="-128"/>
              </a:rPr>
              <a:t>/ </a:t>
            </a:r>
            <a:r>
              <a:rPr lang="ja-JP" altLang="en-US">
                <a:latin typeface="Meiryo UI" panose="020B0604030504040204" pitchFamily="50" charset="-128"/>
                <a:ea typeface="Meiryo UI" panose="020B0604030504040204" pitchFamily="50" charset="-128"/>
              </a:rPr>
              <a:t>９）</a:t>
            </a:r>
            <a:endParaRPr kumimoji="1"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88DBB72D-A78B-3A36-5D2A-43AF5E23FE26}"/>
              </a:ext>
            </a:extLst>
          </p:cNvPr>
          <p:cNvSpPr>
            <a:spLocks noGrp="1"/>
          </p:cNvSpPr>
          <p:nvPr>
            <p:ph type="ftr" sz="quarter" idx="15"/>
          </p:nvPr>
        </p:nvSpPr>
        <p:spPr>
          <a:xfrm>
            <a:off x="4038600" y="635635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82D31B2F-5685-E3EF-53DA-78E7D4F4B603}"/>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en-US" altLang="ja-JP">
                <a:solidFill>
                  <a:schemeClr val="bg2">
                    <a:lumMod val="50000"/>
                  </a:schemeClr>
                </a:solidFill>
                <a:latin typeface="Meiryo UI" panose="020B0604030504040204" pitchFamily="50" charset="-128"/>
                <a:ea typeface="Meiryo UI" panose="020B0604030504040204" pitchFamily="50" charset="-128"/>
              </a:rPr>
              <a:t>04_RPA</a:t>
            </a:r>
            <a:r>
              <a:rPr lang="ja-JP" altLang="en-US">
                <a:solidFill>
                  <a:schemeClr val="bg2">
                    <a:lumMod val="50000"/>
                  </a:schemeClr>
                </a:solidFill>
                <a:latin typeface="Meiryo UI" panose="020B0604030504040204" pitchFamily="50" charset="-128"/>
                <a:ea typeface="Meiryo UI" panose="020B0604030504040204" pitchFamily="50" charset="-128"/>
              </a:rPr>
              <a:t>入力フォルダの画面録画 </a:t>
            </a:r>
            <a:r>
              <a:rPr lang="en-US" altLang="ja-JP">
                <a:solidFill>
                  <a:schemeClr val="bg2">
                    <a:lumMod val="50000"/>
                  </a:schemeClr>
                </a:solidFill>
                <a:latin typeface="Meiryo UI" panose="020B0604030504040204" pitchFamily="50" charset="-128"/>
                <a:ea typeface="Meiryo UI" panose="020B0604030504040204" pitchFamily="50" charset="-128"/>
              </a:rPr>
              <a:t>2025-09-29 111033</a:t>
            </a:r>
            <a:r>
              <a:rPr lang="ja-JP" altLang="en-US">
                <a:solidFill>
                  <a:schemeClr val="bg2">
                    <a:lumMod val="50000"/>
                  </a:schemeClr>
                </a:solidFill>
                <a:latin typeface="Meiryo UI" panose="020B0604030504040204" pitchFamily="50" charset="-128"/>
                <a:ea typeface="Meiryo UI" panose="020B0604030504040204" pitchFamily="50" charset="-128"/>
              </a:rPr>
              <a:t>（＆</a:t>
            </a:r>
            <a:r>
              <a:rPr lang="en-US" altLang="ja-JP">
                <a:solidFill>
                  <a:schemeClr val="bg2">
                    <a:lumMod val="50000"/>
                  </a:schemeClr>
                </a:solidFill>
                <a:latin typeface="Meiryo UI" panose="020B0604030504040204" pitchFamily="50" charset="-128"/>
                <a:ea typeface="Meiryo UI" panose="020B0604030504040204" pitchFamily="50" charset="-128"/>
              </a:rPr>
              <a:t>131253</a:t>
            </a:r>
            <a:r>
              <a:rPr lang="ja-JP" altLang="en-US">
                <a:solidFill>
                  <a:schemeClr val="bg2">
                    <a:lumMod val="50000"/>
                  </a:schemeClr>
                </a:solidFill>
                <a:latin typeface="Meiryo UI" panose="020B0604030504040204" pitchFamily="50" charset="-128"/>
                <a:ea typeface="Meiryo UI" panose="020B0604030504040204" pitchFamily="50" charset="-128"/>
              </a:rPr>
              <a:t>）</a:t>
            </a:r>
            <a:r>
              <a:rPr lang="en-US" altLang="ja-JP">
                <a:solidFill>
                  <a:schemeClr val="bg2">
                    <a:lumMod val="50000"/>
                  </a:schemeClr>
                </a:solidFill>
                <a:latin typeface="Meiryo UI" panose="020B0604030504040204" pitchFamily="50" charset="-128"/>
                <a:ea typeface="Meiryo UI" panose="020B0604030504040204" pitchFamily="50" charset="-128"/>
              </a:rPr>
              <a:t>.mp4</a:t>
            </a:r>
            <a:r>
              <a:rPr lang="ja-JP" altLang="en-US">
                <a:solidFill>
                  <a:schemeClr val="bg2">
                    <a:lumMod val="50000"/>
                  </a:schemeClr>
                </a:solidFill>
                <a:latin typeface="Meiryo UI" panose="020B0604030504040204" pitchFamily="50" charset="-128"/>
                <a:ea typeface="Meiryo UI" panose="020B0604030504040204" pitchFamily="50" charset="-128"/>
              </a:rPr>
              <a:t>より抜粋した業務の流れは以下の通り。</a:t>
            </a:r>
            <a:endParaRPr lang="en-US" altLang="ja-JP">
              <a:solidFill>
                <a:schemeClr val="bg2">
                  <a:lumMod val="50000"/>
                </a:schemeClr>
              </a:solidFill>
              <a:latin typeface="Meiryo UI" panose="020B0604030504040204" pitchFamily="50" charset="-128"/>
              <a:ea typeface="Meiryo UI" panose="020B0604030504040204" pitchFamily="50" charset="-128"/>
            </a:endParaRPr>
          </a:p>
        </p:txBody>
      </p:sp>
      <p:grpSp>
        <p:nvGrpSpPr>
          <p:cNvPr id="18" name="グループ化 17">
            <a:extLst>
              <a:ext uri="{FF2B5EF4-FFF2-40B4-BE49-F238E27FC236}">
                <a16:creationId xmlns:a16="http://schemas.microsoft.com/office/drawing/2014/main" id="{D0769A99-CB35-0C21-E69B-C8A7472C8CBC}"/>
              </a:ext>
            </a:extLst>
          </p:cNvPr>
          <p:cNvGrpSpPr/>
          <p:nvPr/>
        </p:nvGrpSpPr>
        <p:grpSpPr>
          <a:xfrm>
            <a:off x="361429" y="3636218"/>
            <a:ext cx="11436474" cy="907947"/>
            <a:chOff x="361429" y="3843891"/>
            <a:chExt cx="11436474" cy="907947"/>
          </a:xfrm>
        </p:grpSpPr>
        <p:sp>
          <p:nvSpPr>
            <p:cNvPr id="38" name="正方形/長方形 37">
              <a:extLst>
                <a:ext uri="{FF2B5EF4-FFF2-40B4-BE49-F238E27FC236}">
                  <a16:creationId xmlns:a16="http://schemas.microsoft.com/office/drawing/2014/main" id="{3566DDAF-FB1D-0043-6798-49907BCA07C0}"/>
                </a:ext>
              </a:extLst>
            </p:cNvPr>
            <p:cNvSpPr/>
            <p:nvPr/>
          </p:nvSpPr>
          <p:spPr>
            <a:xfrm>
              <a:off x="361429" y="3843892"/>
              <a:ext cx="434563" cy="907945"/>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tab pos="542925" algn="l"/>
                </a:tabLst>
              </a:pPr>
              <a:r>
                <a:rPr kumimoji="0" lang="ja-JP" altLang="en-US" sz="1100">
                  <a:solidFill>
                    <a:schemeClr val="bg1"/>
                  </a:solidFill>
                  <a:latin typeface="Meiryo UI" panose="020B0604030504040204" pitchFamily="50" charset="-128"/>
                  <a:ea typeface="Meiryo UI" panose="020B0604030504040204" pitchFamily="50" charset="-128"/>
                  <a:sym typeface="ヒラギノ角ゴ ProN W3"/>
                </a:rPr>
                <a:t>作業内容</a:t>
              </a:r>
              <a:endParaRPr kumimoji="0" lang="ja-JP" altLang="en-US" sz="11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sp>
          <p:nvSpPr>
            <p:cNvPr id="43" name="正方形/長方形 42">
              <a:extLst>
                <a:ext uri="{FF2B5EF4-FFF2-40B4-BE49-F238E27FC236}">
                  <a16:creationId xmlns:a16="http://schemas.microsoft.com/office/drawing/2014/main" id="{D0941E9D-F014-01E8-32A5-44D4399BAF63}"/>
                </a:ext>
              </a:extLst>
            </p:cNvPr>
            <p:cNvSpPr/>
            <p:nvPr/>
          </p:nvSpPr>
          <p:spPr>
            <a:xfrm>
              <a:off x="921026" y="3843893"/>
              <a:ext cx="3533997" cy="907945"/>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RPA</a:t>
              </a:r>
              <a:r>
                <a:rPr lang="ja-JP" altLang="en-US" sz="1050">
                  <a:solidFill>
                    <a:schemeClr val="bg2">
                      <a:lumMod val="50000"/>
                    </a:schemeClr>
                  </a:solidFill>
                  <a:latin typeface="Meiryo UI" panose="020B0604030504040204" pitchFamily="50" charset="-128"/>
                  <a:ea typeface="Meiryo UI" panose="020B0604030504040204" pitchFamily="50" charset="-128"/>
                </a:rPr>
                <a:t>実行ファイルの登録者情報シートに、</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panose="020B0604030504040204" pitchFamily="50" charset="-128"/>
                  <a:ea typeface="Meiryo UI" panose="020B0604030504040204" pitchFamily="50" charset="-128"/>
                </a:rPr>
                <a:t>RPA</a:t>
              </a:r>
              <a:r>
                <a:rPr lang="ja-JP" altLang="en-US" sz="1050">
                  <a:solidFill>
                    <a:schemeClr val="bg2">
                      <a:lumMod val="50000"/>
                    </a:schemeClr>
                  </a:solidFill>
                  <a:latin typeface="Meiryo UI" panose="020B0604030504040204" pitchFamily="50" charset="-128"/>
                  <a:ea typeface="Meiryo UI" panose="020B0604030504040204" pitchFamily="50" charset="-128"/>
                </a:rPr>
                <a:t>ファイルの実行先（共有フォルダ）のパスを入力する</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sp>
          <p:nvSpPr>
            <p:cNvPr id="47" name="正方形/長方形 46">
              <a:extLst>
                <a:ext uri="{FF2B5EF4-FFF2-40B4-BE49-F238E27FC236}">
                  <a16:creationId xmlns:a16="http://schemas.microsoft.com/office/drawing/2014/main" id="{25F0A3D4-104A-CAC2-AC15-64CBD1C787A5}"/>
                </a:ext>
              </a:extLst>
            </p:cNvPr>
            <p:cNvSpPr/>
            <p:nvPr/>
          </p:nvSpPr>
          <p:spPr>
            <a:xfrm>
              <a:off x="4595892" y="3843892"/>
              <a:ext cx="3533997" cy="907945"/>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検索用ツールのフォルダパスも同様に、</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panose="020B0604030504040204" pitchFamily="50" charset="-128"/>
                  <a:ea typeface="Meiryo UI" panose="020B0604030504040204" pitchFamily="50" charset="-128"/>
                </a:rPr>
                <a:t>RPA</a:t>
              </a:r>
              <a:r>
                <a:rPr lang="ja-JP" altLang="en-US" sz="1050">
                  <a:solidFill>
                    <a:schemeClr val="bg2">
                      <a:lumMod val="50000"/>
                    </a:schemeClr>
                  </a:solidFill>
                  <a:latin typeface="Meiryo UI" panose="020B0604030504040204" pitchFamily="50" charset="-128"/>
                  <a:ea typeface="Meiryo UI" panose="020B0604030504040204" pitchFamily="50" charset="-128"/>
                </a:rPr>
                <a:t>ファイルの実行先（共有フォルダ）のパスを入力する</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sp>
          <p:nvSpPr>
            <p:cNvPr id="50" name="正方形/長方形 49">
              <a:extLst>
                <a:ext uri="{FF2B5EF4-FFF2-40B4-BE49-F238E27FC236}">
                  <a16:creationId xmlns:a16="http://schemas.microsoft.com/office/drawing/2014/main" id="{3EF9FC2A-D454-7CDD-0CEE-5783A46B96B9}"/>
                </a:ext>
              </a:extLst>
            </p:cNvPr>
            <p:cNvSpPr/>
            <p:nvPr/>
          </p:nvSpPr>
          <p:spPr>
            <a:xfrm>
              <a:off x="8263906" y="3843891"/>
              <a:ext cx="3533997" cy="907945"/>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RPA</a:t>
              </a:r>
              <a:r>
                <a:rPr lang="ja-JP" altLang="en-US" sz="1050">
                  <a:solidFill>
                    <a:schemeClr val="bg2">
                      <a:lumMod val="50000"/>
                    </a:schemeClr>
                  </a:solidFill>
                  <a:latin typeface="Meiryo UI" panose="020B0604030504040204" pitchFamily="50" charset="-128"/>
                  <a:ea typeface="Meiryo UI" panose="020B0604030504040204" pitchFamily="50" charset="-128"/>
                </a:rPr>
                <a:t>実行ファイルのファイルアップロードボタンより、</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監視先フォルダにファイルをコピーする</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15" name="グループ化 14">
            <a:extLst>
              <a:ext uri="{FF2B5EF4-FFF2-40B4-BE49-F238E27FC236}">
                <a16:creationId xmlns:a16="http://schemas.microsoft.com/office/drawing/2014/main" id="{0A5D1DFA-70C2-C51F-4D8B-8AAD93278C29}"/>
              </a:ext>
            </a:extLst>
          </p:cNvPr>
          <p:cNvGrpSpPr/>
          <p:nvPr/>
        </p:nvGrpSpPr>
        <p:grpSpPr>
          <a:xfrm>
            <a:off x="361429" y="4751832"/>
            <a:ext cx="11436474" cy="1744666"/>
            <a:chOff x="361429" y="5167179"/>
            <a:chExt cx="11436474" cy="1329324"/>
          </a:xfrm>
        </p:grpSpPr>
        <p:sp>
          <p:nvSpPr>
            <p:cNvPr id="44" name="正方形/長方形 43">
              <a:extLst>
                <a:ext uri="{FF2B5EF4-FFF2-40B4-BE49-F238E27FC236}">
                  <a16:creationId xmlns:a16="http://schemas.microsoft.com/office/drawing/2014/main" id="{BA3AAC38-B564-1D36-4C81-82BCD57C7968}"/>
                </a:ext>
              </a:extLst>
            </p:cNvPr>
            <p:cNvSpPr/>
            <p:nvPr/>
          </p:nvSpPr>
          <p:spPr>
            <a:xfrm>
              <a:off x="361429" y="5167180"/>
              <a:ext cx="434563" cy="1329322"/>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altLang="ja-JP" sz="1100">
                  <a:solidFill>
                    <a:schemeClr val="bg1"/>
                  </a:solidFill>
                  <a:latin typeface="Meiryo UI" panose="020B0604030504040204" pitchFamily="50" charset="-128"/>
                  <a:ea typeface="Meiryo UI" panose="020B0604030504040204" pitchFamily="50" charset="-128"/>
                  <a:sym typeface="ヒラギノ角ゴ ProN W3"/>
                </a:rPr>
                <a:t>QA</a:t>
              </a:r>
              <a:endParaRPr kumimoji="0" lang="ja-JP" altLang="en-US" sz="11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sp>
          <p:nvSpPr>
            <p:cNvPr id="45" name="正方形/長方形 44">
              <a:extLst>
                <a:ext uri="{FF2B5EF4-FFF2-40B4-BE49-F238E27FC236}">
                  <a16:creationId xmlns:a16="http://schemas.microsoft.com/office/drawing/2014/main" id="{7799C7F9-E703-CB09-A7EA-6F890E5BBCB8}"/>
                </a:ext>
              </a:extLst>
            </p:cNvPr>
            <p:cNvSpPr/>
            <p:nvPr/>
          </p:nvSpPr>
          <p:spPr>
            <a:xfrm>
              <a:off x="921026" y="5167181"/>
              <a:ext cx="3533997" cy="132932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a:solidFill>
                    <a:schemeClr val="bg2">
                      <a:lumMod val="50000"/>
                    </a:schemeClr>
                  </a:solidFill>
                  <a:latin typeface="Meiryo UI" panose="020B0604030504040204" pitchFamily="50" charset="-128"/>
                  <a:ea typeface="Meiryo UI" panose="020B0604030504040204" pitchFamily="50" charset="-128"/>
                </a:rPr>
                <a:t>ー</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sp>
          <p:nvSpPr>
            <p:cNvPr id="48" name="正方形/長方形 47">
              <a:extLst>
                <a:ext uri="{FF2B5EF4-FFF2-40B4-BE49-F238E27FC236}">
                  <a16:creationId xmlns:a16="http://schemas.microsoft.com/office/drawing/2014/main" id="{88F8D3FF-F246-C85D-C4B4-39D9C23457B2}"/>
                </a:ext>
              </a:extLst>
            </p:cNvPr>
            <p:cNvSpPr/>
            <p:nvPr/>
          </p:nvSpPr>
          <p:spPr>
            <a:xfrm>
              <a:off x="4595892" y="5167180"/>
              <a:ext cx="3533997" cy="132932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a:solidFill>
                    <a:schemeClr val="bg2">
                      <a:lumMod val="50000"/>
                    </a:schemeClr>
                  </a:solidFill>
                  <a:latin typeface="Meiryo UI" panose="020B0604030504040204" pitchFamily="50" charset="-128"/>
                  <a:ea typeface="Meiryo UI" panose="020B0604030504040204" pitchFamily="50" charset="-128"/>
                </a:rPr>
                <a:t>ー</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sp>
          <p:nvSpPr>
            <p:cNvPr id="55" name="正方形/長方形 54">
              <a:extLst>
                <a:ext uri="{FF2B5EF4-FFF2-40B4-BE49-F238E27FC236}">
                  <a16:creationId xmlns:a16="http://schemas.microsoft.com/office/drawing/2014/main" id="{6DB65A30-DAB2-02C7-39FD-839117608709}"/>
                </a:ext>
              </a:extLst>
            </p:cNvPr>
            <p:cNvSpPr/>
            <p:nvPr/>
          </p:nvSpPr>
          <p:spPr>
            <a:xfrm>
              <a:off x="8263906" y="5167179"/>
              <a:ext cx="3533997" cy="132932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Q:</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請求書と関連書類のフォルダパスをそれぞれ指定して、</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監視先フォルダにアップロードするという理解で合っていますか。</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a:p>
              <a:r>
                <a:rPr lang="ja-JP" altLang="en-US" sz="1050">
                  <a:solidFill>
                    <a:schemeClr val="bg2">
                      <a:lumMod val="50000"/>
                    </a:schemeClr>
                  </a:solidFill>
                  <a:latin typeface="Meiryo UI" panose="020B0604030504040204" pitchFamily="50" charset="-128"/>
                  <a:ea typeface="Meiryo UI" panose="020B0604030504040204" pitchFamily="50" charset="-128"/>
                </a:rPr>
                <a:t>また、アップロードの選択肢が</a:t>
              </a:r>
              <a:r>
                <a:rPr lang="en-US" altLang="ja-JP" sz="1050">
                  <a:solidFill>
                    <a:schemeClr val="bg2">
                      <a:lumMod val="50000"/>
                    </a:schemeClr>
                  </a:solidFill>
                  <a:latin typeface="Meiryo UI" panose="020B0604030504040204" pitchFamily="50" charset="-128"/>
                  <a:ea typeface="Meiryo UI" panose="020B0604030504040204" pitchFamily="50" charset="-128"/>
                </a:rPr>
                <a:t>A,B,C</a:t>
              </a:r>
              <a:r>
                <a:rPr lang="ja-JP" altLang="en-US" sz="1050">
                  <a:solidFill>
                    <a:schemeClr val="bg2">
                      <a:lumMod val="50000"/>
                    </a:schemeClr>
                  </a:solidFill>
                  <a:latin typeface="Meiryo UI" panose="020B0604030504040204" pitchFamily="50" charset="-128"/>
                  <a:ea typeface="Meiryo UI" panose="020B0604030504040204" pitchFamily="50" charset="-128"/>
                </a:rPr>
                <a:t>とあり、今回は</a:t>
              </a:r>
              <a:r>
                <a:rPr lang="en-US" altLang="ja-JP" sz="1050">
                  <a:solidFill>
                    <a:schemeClr val="bg2">
                      <a:lumMod val="50000"/>
                    </a:schemeClr>
                  </a:solidFill>
                  <a:latin typeface="Meiryo UI" panose="020B0604030504040204" pitchFamily="50" charset="-128"/>
                  <a:ea typeface="Meiryo UI" panose="020B0604030504040204" pitchFamily="50" charset="-128"/>
                </a:rPr>
                <a:t>C</a:t>
              </a:r>
              <a:r>
                <a:rPr lang="ja-JP" altLang="en-US" sz="1050">
                  <a:solidFill>
                    <a:schemeClr val="bg2">
                      <a:lumMod val="50000"/>
                    </a:schemeClr>
                  </a:solidFill>
                  <a:latin typeface="Meiryo UI" panose="020B0604030504040204" pitchFamily="50" charset="-128"/>
                  <a:ea typeface="Meiryo UI" panose="020B0604030504040204" pitchFamily="50" charset="-128"/>
                </a:rPr>
                <a:t>を選択していますが、</a:t>
              </a:r>
              <a:r>
                <a:rPr lang="en-US" altLang="ja-JP" sz="1050">
                  <a:solidFill>
                    <a:schemeClr val="bg2">
                      <a:lumMod val="50000"/>
                    </a:schemeClr>
                  </a:solidFill>
                  <a:latin typeface="Meiryo UI" panose="020B0604030504040204" pitchFamily="50" charset="-128"/>
                  <a:ea typeface="Meiryo UI" panose="020B0604030504040204" pitchFamily="50" charset="-128"/>
                </a:rPr>
                <a:t>A</a:t>
              </a:r>
              <a:r>
                <a:rPr lang="ja-JP" altLang="en-US" sz="1050">
                  <a:solidFill>
                    <a:schemeClr val="bg2">
                      <a:lumMod val="50000"/>
                    </a:schemeClr>
                  </a:solidFill>
                  <a:latin typeface="Meiryo UI" panose="020B0604030504040204" pitchFamily="50" charset="-128"/>
                  <a:ea typeface="Meiryo UI" panose="020B0604030504040204" pitchFamily="50" charset="-128"/>
                </a:rPr>
                <a:t>と</a:t>
              </a:r>
              <a:r>
                <a:rPr lang="en-US" altLang="ja-JP" sz="1050">
                  <a:solidFill>
                    <a:schemeClr val="bg2">
                      <a:lumMod val="50000"/>
                    </a:schemeClr>
                  </a:solidFill>
                  <a:latin typeface="Meiryo UI" panose="020B0604030504040204" pitchFamily="50" charset="-128"/>
                  <a:ea typeface="Meiryo UI" panose="020B0604030504040204" pitchFamily="50" charset="-128"/>
                </a:rPr>
                <a:t>B</a:t>
              </a:r>
              <a:r>
                <a:rPr lang="ja-JP" altLang="en-US" sz="1050">
                  <a:solidFill>
                    <a:schemeClr val="bg2">
                      <a:lumMod val="50000"/>
                    </a:schemeClr>
                  </a:solidFill>
                  <a:latin typeface="Meiryo UI" panose="020B0604030504040204" pitchFamily="50" charset="-128"/>
                  <a:ea typeface="Meiryo UI" panose="020B0604030504040204" pitchFamily="50" charset="-128"/>
                </a:rPr>
                <a:t>に関しても選択するケースがあるのでしょうか</a:t>
              </a:r>
              <a:br>
                <a:rPr lang="en-US" altLang="ja-JP" sz="1050">
                  <a:solidFill>
                    <a:schemeClr val="bg2">
                      <a:lumMod val="50000"/>
                    </a:schemeClr>
                  </a:solidFill>
                  <a:latin typeface="Meiryo UI" panose="020B0604030504040204" pitchFamily="50" charset="-128"/>
                  <a:ea typeface="Meiryo UI" panose="020B0604030504040204" pitchFamily="50" charset="-128"/>
                </a:rPr>
              </a:b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panose="020B0604030504040204" pitchFamily="50" charset="-128"/>
                  <a:ea typeface="Meiryo UI" panose="020B0604030504040204" pitchFamily="50" charset="-128"/>
                </a:rPr>
                <a:t>A:</a:t>
              </a:r>
              <a:r>
                <a:rPr lang="ja-JP" altLang="en-US" sz="1050">
                  <a:solidFill>
                    <a:schemeClr val="bg2">
                      <a:lumMod val="50000"/>
                    </a:schemeClr>
                  </a:solidFill>
                  <a:latin typeface="Meiryo UI" panose="020B0604030504040204" pitchFamily="50" charset="-128"/>
                  <a:ea typeface="Meiryo UI" panose="020B0604030504040204" pitchFamily="50" charset="-128"/>
                </a:rPr>
                <a:t>いずれの場合もアップロードするだけ。好きに選んでいる。</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16" name="グループ化 15">
            <a:extLst>
              <a:ext uri="{FF2B5EF4-FFF2-40B4-BE49-F238E27FC236}">
                <a16:creationId xmlns:a16="http://schemas.microsoft.com/office/drawing/2014/main" id="{AB908665-3CED-DEE2-3C53-E9B9969ADA5F}"/>
              </a:ext>
            </a:extLst>
          </p:cNvPr>
          <p:cNvGrpSpPr/>
          <p:nvPr/>
        </p:nvGrpSpPr>
        <p:grpSpPr>
          <a:xfrm>
            <a:off x="361429" y="1486842"/>
            <a:ext cx="11478103" cy="1941705"/>
            <a:chOff x="361429" y="1486842"/>
            <a:chExt cx="11478103" cy="1941705"/>
          </a:xfrm>
        </p:grpSpPr>
        <p:sp>
          <p:nvSpPr>
            <p:cNvPr id="39" name="正方形/長方形 38">
              <a:extLst>
                <a:ext uri="{FF2B5EF4-FFF2-40B4-BE49-F238E27FC236}">
                  <a16:creationId xmlns:a16="http://schemas.microsoft.com/office/drawing/2014/main" id="{2FC5C5BA-19B5-FE99-4CC5-A02F72032F4A}"/>
                </a:ext>
              </a:extLst>
            </p:cNvPr>
            <p:cNvSpPr/>
            <p:nvPr/>
          </p:nvSpPr>
          <p:spPr>
            <a:xfrm>
              <a:off x="361429" y="1486842"/>
              <a:ext cx="434563" cy="1941705"/>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100">
                  <a:solidFill>
                    <a:schemeClr val="bg1"/>
                  </a:solidFill>
                  <a:latin typeface="Meiryo UI" panose="020B0604030504040204" pitchFamily="50" charset="-128"/>
                  <a:ea typeface="Meiryo UI" panose="020B0604030504040204" pitchFamily="50" charset="-128"/>
                  <a:sym typeface="ヒラギノ角ゴ ProN W3"/>
                </a:rPr>
                <a:t>画面</a:t>
              </a:r>
              <a:r>
                <a:rPr kumimoji="0" lang="ja-JP" altLang="en-US" sz="11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rPr>
                <a:t>イメージ</a:t>
              </a:r>
            </a:p>
          </p:txBody>
        </p:sp>
        <p:pic>
          <p:nvPicPr>
            <p:cNvPr id="5" name="図 4">
              <a:extLst>
                <a:ext uri="{FF2B5EF4-FFF2-40B4-BE49-F238E27FC236}">
                  <a16:creationId xmlns:a16="http://schemas.microsoft.com/office/drawing/2014/main" id="{3ED70CBC-D738-BF79-4294-7A0291C17667}"/>
                </a:ext>
              </a:extLst>
            </p:cNvPr>
            <p:cNvPicPr>
              <a:picLocks noChangeAspect="1"/>
            </p:cNvPicPr>
            <p:nvPr/>
          </p:nvPicPr>
          <p:blipFill>
            <a:blip r:embed="rId2"/>
            <a:stretch>
              <a:fillRect/>
            </a:stretch>
          </p:blipFill>
          <p:spPr>
            <a:xfrm>
              <a:off x="921026" y="1486843"/>
              <a:ext cx="3531879" cy="1940400"/>
            </a:xfrm>
            <a:prstGeom prst="rect">
              <a:avLst/>
            </a:prstGeom>
          </p:spPr>
        </p:pic>
        <p:pic>
          <p:nvPicPr>
            <p:cNvPr id="8" name="図 7">
              <a:extLst>
                <a:ext uri="{FF2B5EF4-FFF2-40B4-BE49-F238E27FC236}">
                  <a16:creationId xmlns:a16="http://schemas.microsoft.com/office/drawing/2014/main" id="{7F502CC9-549F-2D27-2137-1858729F4A35}"/>
                </a:ext>
              </a:extLst>
            </p:cNvPr>
            <p:cNvPicPr>
              <a:picLocks noChangeAspect="1"/>
            </p:cNvPicPr>
            <p:nvPr/>
          </p:nvPicPr>
          <p:blipFill>
            <a:blip r:embed="rId3"/>
            <a:stretch>
              <a:fillRect/>
            </a:stretch>
          </p:blipFill>
          <p:spPr>
            <a:xfrm>
              <a:off x="4595892" y="1486843"/>
              <a:ext cx="3589106" cy="1940400"/>
            </a:xfrm>
            <a:prstGeom prst="rect">
              <a:avLst/>
            </a:prstGeom>
          </p:spPr>
        </p:pic>
        <p:pic>
          <p:nvPicPr>
            <p:cNvPr id="10" name="図 9">
              <a:extLst>
                <a:ext uri="{FF2B5EF4-FFF2-40B4-BE49-F238E27FC236}">
                  <a16:creationId xmlns:a16="http://schemas.microsoft.com/office/drawing/2014/main" id="{6D394151-836C-AB0F-796A-9BF634F68958}"/>
                </a:ext>
              </a:extLst>
            </p:cNvPr>
            <p:cNvPicPr>
              <a:picLocks noChangeAspect="1"/>
            </p:cNvPicPr>
            <p:nvPr/>
          </p:nvPicPr>
          <p:blipFill>
            <a:blip r:embed="rId4"/>
            <a:stretch>
              <a:fillRect/>
            </a:stretch>
          </p:blipFill>
          <p:spPr>
            <a:xfrm>
              <a:off x="8277494" y="1486843"/>
              <a:ext cx="3562038" cy="1940400"/>
            </a:xfrm>
            <a:prstGeom prst="rect">
              <a:avLst/>
            </a:prstGeom>
          </p:spPr>
        </p:pic>
        <p:pic>
          <p:nvPicPr>
            <p:cNvPr id="13" name="図 12">
              <a:extLst>
                <a:ext uri="{FF2B5EF4-FFF2-40B4-BE49-F238E27FC236}">
                  <a16:creationId xmlns:a16="http://schemas.microsoft.com/office/drawing/2014/main" id="{831C91EA-469E-7A5A-8A6A-5EE977F4894E}"/>
                </a:ext>
              </a:extLst>
            </p:cNvPr>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9108962" y="2559050"/>
              <a:ext cx="2721609" cy="868193"/>
            </a:xfrm>
            <a:prstGeom prst="rect">
              <a:avLst/>
            </a:prstGeom>
          </p:spPr>
        </p:pic>
      </p:grpSp>
    </p:spTree>
    <p:extLst>
      <p:ext uri="{BB962C8B-B14F-4D97-AF65-F5344CB8AC3E}">
        <p14:creationId xmlns:p14="http://schemas.microsoft.com/office/powerpoint/2010/main" val="2074114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91B6F-B6B3-DAEA-370F-F58FF7D9F9C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1D31D17-DA6D-78DE-1451-44C23B4AE7F5}"/>
              </a:ext>
            </a:extLst>
          </p:cNvPr>
          <p:cNvSpPr>
            <a:spLocks noGrp="1"/>
          </p:cNvSpPr>
          <p:nvPr>
            <p:ph type="title"/>
          </p:nvPr>
        </p:nvSpPr>
        <p:spPr/>
        <p:txBody>
          <a:bodyPr anchor="ctr"/>
          <a:lstStyle/>
          <a:p>
            <a:r>
              <a:rPr lang="en-US" altLang="ja-JP">
                <a:latin typeface="Meiryo UI" panose="020B0604030504040204" pitchFamily="50" charset="-128"/>
                <a:ea typeface="Meiryo UI" panose="020B0604030504040204" pitchFamily="50" charset="-128"/>
              </a:rPr>
              <a:t>RPA</a:t>
            </a:r>
            <a:r>
              <a:rPr lang="ja-JP" altLang="en-US">
                <a:latin typeface="Meiryo UI" panose="020B0604030504040204" pitchFamily="50" charset="-128"/>
                <a:ea typeface="Meiryo UI" panose="020B0604030504040204" pitchFamily="50" charset="-128"/>
              </a:rPr>
              <a:t>業務のご質問（５ </a:t>
            </a:r>
            <a:r>
              <a:rPr lang="en-US" altLang="ja-JP">
                <a:latin typeface="Meiryo UI" panose="020B0604030504040204" pitchFamily="50" charset="-128"/>
                <a:ea typeface="Meiryo UI" panose="020B0604030504040204" pitchFamily="50" charset="-128"/>
              </a:rPr>
              <a:t>/ </a:t>
            </a:r>
            <a:r>
              <a:rPr lang="ja-JP" altLang="en-US">
                <a:latin typeface="Meiryo UI" panose="020B0604030504040204" pitchFamily="50" charset="-128"/>
                <a:ea typeface="Meiryo UI" panose="020B0604030504040204" pitchFamily="50" charset="-128"/>
              </a:rPr>
              <a:t>９）</a:t>
            </a:r>
            <a:endParaRPr kumimoji="1"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367FF81A-583C-6E98-0021-9C9E53748460}"/>
              </a:ext>
            </a:extLst>
          </p:cNvPr>
          <p:cNvSpPr>
            <a:spLocks noGrp="1"/>
          </p:cNvSpPr>
          <p:nvPr>
            <p:ph type="ftr" sz="quarter" idx="15"/>
          </p:nvPr>
        </p:nvSpPr>
        <p:spPr>
          <a:xfrm>
            <a:off x="4038600" y="635635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EA563C5F-F4D3-FF03-AED4-20EB49A49DE0}"/>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en-US" altLang="ja-JP">
                <a:solidFill>
                  <a:schemeClr val="bg2">
                    <a:lumMod val="50000"/>
                  </a:schemeClr>
                </a:solidFill>
                <a:latin typeface="Meiryo UI" panose="020B0604030504040204" pitchFamily="50" charset="-128"/>
                <a:ea typeface="Meiryo UI" panose="020B0604030504040204" pitchFamily="50" charset="-128"/>
              </a:rPr>
              <a:t>04_RPA</a:t>
            </a:r>
            <a:r>
              <a:rPr lang="ja-JP" altLang="en-US">
                <a:solidFill>
                  <a:schemeClr val="bg2">
                    <a:lumMod val="50000"/>
                  </a:schemeClr>
                </a:solidFill>
                <a:latin typeface="Meiryo UI" panose="020B0604030504040204" pitchFamily="50" charset="-128"/>
                <a:ea typeface="Meiryo UI" panose="020B0604030504040204" pitchFamily="50" charset="-128"/>
              </a:rPr>
              <a:t>入力フォルダの画面録画 </a:t>
            </a:r>
            <a:r>
              <a:rPr lang="en-US" altLang="ja-JP">
                <a:solidFill>
                  <a:schemeClr val="bg2">
                    <a:lumMod val="50000"/>
                  </a:schemeClr>
                </a:solidFill>
                <a:latin typeface="Meiryo UI" panose="020B0604030504040204" pitchFamily="50" charset="-128"/>
                <a:ea typeface="Meiryo UI" panose="020B0604030504040204" pitchFamily="50" charset="-128"/>
              </a:rPr>
              <a:t>2025-09-29 111033</a:t>
            </a:r>
            <a:r>
              <a:rPr lang="ja-JP" altLang="en-US">
                <a:solidFill>
                  <a:schemeClr val="bg2">
                    <a:lumMod val="50000"/>
                  </a:schemeClr>
                </a:solidFill>
                <a:latin typeface="Meiryo UI" panose="020B0604030504040204" pitchFamily="50" charset="-128"/>
                <a:ea typeface="Meiryo UI" panose="020B0604030504040204" pitchFamily="50" charset="-128"/>
              </a:rPr>
              <a:t>（＆</a:t>
            </a:r>
            <a:r>
              <a:rPr lang="en-US" altLang="ja-JP">
                <a:solidFill>
                  <a:schemeClr val="bg2">
                    <a:lumMod val="50000"/>
                  </a:schemeClr>
                </a:solidFill>
                <a:latin typeface="Meiryo UI" panose="020B0604030504040204" pitchFamily="50" charset="-128"/>
                <a:ea typeface="Meiryo UI" panose="020B0604030504040204" pitchFamily="50" charset="-128"/>
              </a:rPr>
              <a:t>131253</a:t>
            </a:r>
            <a:r>
              <a:rPr lang="ja-JP" altLang="en-US">
                <a:solidFill>
                  <a:schemeClr val="bg2">
                    <a:lumMod val="50000"/>
                  </a:schemeClr>
                </a:solidFill>
                <a:latin typeface="Meiryo UI" panose="020B0604030504040204" pitchFamily="50" charset="-128"/>
                <a:ea typeface="Meiryo UI" panose="020B0604030504040204" pitchFamily="50" charset="-128"/>
              </a:rPr>
              <a:t>）</a:t>
            </a:r>
            <a:r>
              <a:rPr lang="en-US" altLang="ja-JP">
                <a:solidFill>
                  <a:schemeClr val="bg2">
                    <a:lumMod val="50000"/>
                  </a:schemeClr>
                </a:solidFill>
                <a:latin typeface="Meiryo UI" panose="020B0604030504040204" pitchFamily="50" charset="-128"/>
                <a:ea typeface="Meiryo UI" panose="020B0604030504040204" pitchFamily="50" charset="-128"/>
              </a:rPr>
              <a:t>.mp4</a:t>
            </a:r>
            <a:r>
              <a:rPr lang="ja-JP" altLang="en-US">
                <a:solidFill>
                  <a:schemeClr val="bg2">
                    <a:lumMod val="50000"/>
                  </a:schemeClr>
                </a:solidFill>
                <a:latin typeface="Meiryo UI" panose="020B0604030504040204" pitchFamily="50" charset="-128"/>
                <a:ea typeface="Meiryo UI" panose="020B0604030504040204" pitchFamily="50" charset="-128"/>
              </a:rPr>
              <a:t>より抜粋した業務の流れは以下の通り。</a:t>
            </a:r>
            <a:endParaRPr lang="en-US" altLang="ja-JP">
              <a:solidFill>
                <a:schemeClr val="bg2">
                  <a:lumMod val="50000"/>
                </a:schemeClr>
              </a:solidFill>
              <a:latin typeface="Meiryo UI" panose="020B0604030504040204" pitchFamily="50" charset="-128"/>
              <a:ea typeface="Meiryo UI" panose="020B0604030504040204" pitchFamily="50" charset="-128"/>
            </a:endParaRPr>
          </a:p>
        </p:txBody>
      </p:sp>
      <p:grpSp>
        <p:nvGrpSpPr>
          <p:cNvPr id="7" name="グループ化 6">
            <a:extLst>
              <a:ext uri="{FF2B5EF4-FFF2-40B4-BE49-F238E27FC236}">
                <a16:creationId xmlns:a16="http://schemas.microsoft.com/office/drawing/2014/main" id="{06D386E2-2553-61D1-E0D5-7839FF95C214}"/>
              </a:ext>
            </a:extLst>
          </p:cNvPr>
          <p:cNvGrpSpPr/>
          <p:nvPr/>
        </p:nvGrpSpPr>
        <p:grpSpPr>
          <a:xfrm>
            <a:off x="361429" y="3636218"/>
            <a:ext cx="11436474" cy="907947"/>
            <a:chOff x="361429" y="3843891"/>
            <a:chExt cx="11436474" cy="907947"/>
          </a:xfrm>
        </p:grpSpPr>
        <p:sp>
          <p:nvSpPr>
            <p:cNvPr id="38" name="正方形/長方形 37">
              <a:extLst>
                <a:ext uri="{FF2B5EF4-FFF2-40B4-BE49-F238E27FC236}">
                  <a16:creationId xmlns:a16="http://schemas.microsoft.com/office/drawing/2014/main" id="{B8EF98CC-21FF-63B0-2572-4CEC1F5A68CC}"/>
                </a:ext>
              </a:extLst>
            </p:cNvPr>
            <p:cNvSpPr/>
            <p:nvPr/>
          </p:nvSpPr>
          <p:spPr>
            <a:xfrm>
              <a:off x="361429" y="3843892"/>
              <a:ext cx="434563" cy="907945"/>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tab pos="542925" algn="l"/>
                </a:tabLst>
              </a:pPr>
              <a:r>
                <a:rPr kumimoji="0" lang="ja-JP" altLang="en-US" sz="1100">
                  <a:solidFill>
                    <a:schemeClr val="bg1"/>
                  </a:solidFill>
                  <a:latin typeface="Meiryo UI" panose="020B0604030504040204" pitchFamily="50" charset="-128"/>
                  <a:ea typeface="Meiryo UI" panose="020B0604030504040204" pitchFamily="50" charset="-128"/>
                  <a:sym typeface="ヒラギノ角ゴ ProN W3"/>
                </a:rPr>
                <a:t>作業内容</a:t>
              </a:r>
              <a:endParaRPr kumimoji="0" lang="ja-JP" altLang="en-US" sz="11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sp>
          <p:nvSpPr>
            <p:cNvPr id="43" name="正方形/長方形 42">
              <a:extLst>
                <a:ext uri="{FF2B5EF4-FFF2-40B4-BE49-F238E27FC236}">
                  <a16:creationId xmlns:a16="http://schemas.microsoft.com/office/drawing/2014/main" id="{0C775CF0-6206-54F4-3F70-BAE1B0CA9E35}"/>
                </a:ext>
              </a:extLst>
            </p:cNvPr>
            <p:cNvSpPr/>
            <p:nvPr/>
          </p:nvSpPr>
          <p:spPr>
            <a:xfrm>
              <a:off x="921026" y="3843893"/>
              <a:ext cx="3533997" cy="907945"/>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RPA</a:t>
              </a:r>
              <a:r>
                <a:rPr lang="ja-JP" altLang="en-US" sz="1050">
                  <a:solidFill>
                    <a:schemeClr val="bg2">
                      <a:lumMod val="50000"/>
                    </a:schemeClr>
                  </a:solidFill>
                  <a:latin typeface="Meiryo UI" panose="020B0604030504040204" pitchFamily="50" charset="-128"/>
                  <a:ea typeface="Meiryo UI" panose="020B0604030504040204" pitchFamily="50" charset="-128"/>
                </a:rPr>
                <a:t>実行ファイルの支払先コード取得ボタンを押下し、</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取引先の適格請求書の発行事業者の番号を取得する</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sp>
          <p:nvSpPr>
            <p:cNvPr id="47" name="正方形/長方形 46">
              <a:extLst>
                <a:ext uri="{FF2B5EF4-FFF2-40B4-BE49-F238E27FC236}">
                  <a16:creationId xmlns:a16="http://schemas.microsoft.com/office/drawing/2014/main" id="{58EFCC8F-0EC5-4719-5568-D8C5DF62B585}"/>
                </a:ext>
              </a:extLst>
            </p:cNvPr>
            <p:cNvSpPr/>
            <p:nvPr/>
          </p:nvSpPr>
          <p:spPr>
            <a:xfrm>
              <a:off x="4595892" y="3843892"/>
              <a:ext cx="3533997" cy="907945"/>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RPA</a:t>
              </a:r>
              <a:r>
                <a:rPr lang="ja-JP" altLang="en-US" sz="1050">
                  <a:solidFill>
                    <a:schemeClr val="bg2">
                      <a:lumMod val="50000"/>
                    </a:schemeClr>
                  </a:solidFill>
                  <a:latin typeface="Meiryo UI" panose="020B0604030504040204" pitchFamily="50" charset="-128"/>
                  <a:ea typeface="Meiryo UI" panose="020B0604030504040204" pitchFamily="50" charset="-128"/>
                </a:rPr>
                <a:t>実行ファイルの伝票キー転記ボタンを押下し、</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ヘッダ情報シートに転記する</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sp>
          <p:nvSpPr>
            <p:cNvPr id="50" name="正方形/長方形 49">
              <a:extLst>
                <a:ext uri="{FF2B5EF4-FFF2-40B4-BE49-F238E27FC236}">
                  <a16:creationId xmlns:a16="http://schemas.microsoft.com/office/drawing/2014/main" id="{3E2C2ECD-DF7C-5329-A21F-4CFC35719B91}"/>
                </a:ext>
              </a:extLst>
            </p:cNvPr>
            <p:cNvSpPr/>
            <p:nvPr/>
          </p:nvSpPr>
          <p:spPr>
            <a:xfrm>
              <a:off x="8263906" y="3843891"/>
              <a:ext cx="3533997" cy="907945"/>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RPA</a:t>
              </a:r>
              <a:r>
                <a:rPr lang="ja-JP" altLang="en-US" sz="1050">
                  <a:solidFill>
                    <a:schemeClr val="bg2">
                      <a:lumMod val="50000"/>
                    </a:schemeClr>
                  </a:solidFill>
                  <a:latin typeface="Meiryo UI" panose="020B0604030504040204" pitchFamily="50" charset="-128"/>
                  <a:ea typeface="Meiryo UI" panose="020B0604030504040204" pitchFamily="50" charset="-128"/>
                </a:rPr>
                <a:t>実行ファイルの明細情報シートを確認し、</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誤っている箇所（日付情報など？）の修正を行う</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3" name="グループ化 2">
            <a:extLst>
              <a:ext uri="{FF2B5EF4-FFF2-40B4-BE49-F238E27FC236}">
                <a16:creationId xmlns:a16="http://schemas.microsoft.com/office/drawing/2014/main" id="{7CD99C17-4174-65D4-D8A4-0CC3F01F5862}"/>
              </a:ext>
            </a:extLst>
          </p:cNvPr>
          <p:cNvGrpSpPr/>
          <p:nvPr/>
        </p:nvGrpSpPr>
        <p:grpSpPr>
          <a:xfrm>
            <a:off x="361429" y="4751832"/>
            <a:ext cx="11436474" cy="1744666"/>
            <a:chOff x="361429" y="5167179"/>
            <a:chExt cx="11436474" cy="1329324"/>
          </a:xfrm>
        </p:grpSpPr>
        <p:sp>
          <p:nvSpPr>
            <p:cNvPr id="44" name="正方形/長方形 43">
              <a:extLst>
                <a:ext uri="{FF2B5EF4-FFF2-40B4-BE49-F238E27FC236}">
                  <a16:creationId xmlns:a16="http://schemas.microsoft.com/office/drawing/2014/main" id="{7F3A570C-1494-01D7-BE60-FC53C739F114}"/>
                </a:ext>
              </a:extLst>
            </p:cNvPr>
            <p:cNvSpPr/>
            <p:nvPr/>
          </p:nvSpPr>
          <p:spPr>
            <a:xfrm>
              <a:off x="361429" y="5167180"/>
              <a:ext cx="434563" cy="1329322"/>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altLang="ja-JP" sz="1100">
                  <a:solidFill>
                    <a:schemeClr val="bg1"/>
                  </a:solidFill>
                  <a:latin typeface="Meiryo UI" panose="020B0604030504040204" pitchFamily="50" charset="-128"/>
                  <a:ea typeface="Meiryo UI" panose="020B0604030504040204" pitchFamily="50" charset="-128"/>
                  <a:sym typeface="ヒラギノ角ゴ ProN W3"/>
                </a:rPr>
                <a:t>QA</a:t>
              </a:r>
              <a:endParaRPr kumimoji="0" lang="ja-JP" altLang="en-US" sz="11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sp>
          <p:nvSpPr>
            <p:cNvPr id="45" name="正方形/長方形 44">
              <a:extLst>
                <a:ext uri="{FF2B5EF4-FFF2-40B4-BE49-F238E27FC236}">
                  <a16:creationId xmlns:a16="http://schemas.microsoft.com/office/drawing/2014/main" id="{09EBA794-7A5E-A47A-728B-FB1EFE84D8AE}"/>
                </a:ext>
              </a:extLst>
            </p:cNvPr>
            <p:cNvSpPr/>
            <p:nvPr/>
          </p:nvSpPr>
          <p:spPr>
            <a:xfrm>
              <a:off x="921026" y="5167181"/>
              <a:ext cx="3533997" cy="132932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Q:</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適格請求書の情報をどこで使用するかやどのファイルから番号を取得しているかなど、目的や機能について教えてください</a:t>
              </a:r>
              <a:br>
                <a:rPr lang="en-US" altLang="ja-JP" sz="1050">
                  <a:solidFill>
                    <a:schemeClr val="bg2">
                      <a:lumMod val="50000"/>
                    </a:schemeClr>
                  </a:solidFill>
                  <a:latin typeface="Meiryo UI" panose="020B0604030504040204" pitchFamily="50" charset="-128"/>
                  <a:ea typeface="Meiryo UI" panose="020B0604030504040204" pitchFamily="50" charset="-128"/>
                </a:rPr>
              </a:b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panose="020B0604030504040204" pitchFamily="50" charset="-128"/>
                  <a:ea typeface="Meiryo UI" panose="020B0604030504040204" pitchFamily="50" charset="-128"/>
                </a:rPr>
                <a:t>A:RPA</a:t>
              </a:r>
              <a:r>
                <a:rPr lang="ja-JP" altLang="en-US" sz="1050">
                  <a:solidFill>
                    <a:schemeClr val="bg2">
                      <a:lumMod val="50000"/>
                    </a:schemeClr>
                  </a:solidFill>
                  <a:latin typeface="Meiryo UI" panose="020B0604030504040204" pitchFamily="50" charset="-128"/>
                  <a:ea typeface="Meiryo UI" panose="020B0604030504040204" pitchFamily="50" charset="-128"/>
                </a:rPr>
                <a:t>フォーマットの仕様。手順化されている。</a:t>
              </a:r>
              <a:br>
                <a:rPr lang="en-US" altLang="ja-JP" sz="1050">
                  <a:solidFill>
                    <a:schemeClr val="bg2">
                      <a:lumMod val="50000"/>
                    </a:schemeClr>
                  </a:solidFill>
                  <a:latin typeface="Meiryo UI" panose="020B0604030504040204" pitchFamily="50" charset="-128"/>
                  <a:ea typeface="Meiryo UI" panose="020B0604030504040204" pitchFamily="50" charset="-128"/>
                </a:rPr>
              </a:b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sp>
          <p:nvSpPr>
            <p:cNvPr id="48" name="正方形/長方形 47">
              <a:extLst>
                <a:ext uri="{FF2B5EF4-FFF2-40B4-BE49-F238E27FC236}">
                  <a16:creationId xmlns:a16="http://schemas.microsoft.com/office/drawing/2014/main" id="{F1EA4C1B-0798-46BB-54AF-B3767089EB63}"/>
                </a:ext>
              </a:extLst>
            </p:cNvPr>
            <p:cNvSpPr/>
            <p:nvPr/>
          </p:nvSpPr>
          <p:spPr>
            <a:xfrm>
              <a:off x="4595892" y="5167180"/>
              <a:ext cx="3533997" cy="132932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Q:</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panose="020B0604030504040204" pitchFamily="50" charset="-128"/>
                  <a:ea typeface="Meiryo UI" panose="020B0604030504040204" pitchFamily="50" charset="-128"/>
                </a:rPr>
                <a:t>Concur</a:t>
              </a:r>
              <a:r>
                <a:rPr lang="ja-JP" altLang="en-US" sz="1050">
                  <a:solidFill>
                    <a:schemeClr val="bg2">
                      <a:lumMod val="50000"/>
                    </a:schemeClr>
                  </a:solidFill>
                  <a:latin typeface="Meiryo UI" panose="020B0604030504040204" pitchFamily="50" charset="-128"/>
                  <a:ea typeface="Meiryo UI" panose="020B0604030504040204" pitchFamily="50" charset="-128"/>
                </a:rPr>
                <a:t>には登録しないとのことですが、</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按分などの情報に紐づけに必要？など、目的を教えてください</a:t>
              </a:r>
              <a:br>
                <a:rPr lang="en-US" altLang="ja-JP" sz="1050">
                  <a:solidFill>
                    <a:schemeClr val="bg2">
                      <a:lumMod val="50000"/>
                    </a:schemeClr>
                  </a:solidFill>
                  <a:latin typeface="Meiryo UI" panose="020B0604030504040204" pitchFamily="50" charset="-128"/>
                  <a:ea typeface="Meiryo UI" panose="020B0604030504040204" pitchFamily="50" charset="-128"/>
                </a:rPr>
              </a:b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panose="020B0604030504040204" pitchFamily="50" charset="-128"/>
                  <a:ea typeface="Meiryo UI" panose="020B0604030504040204" pitchFamily="50" charset="-128"/>
                </a:rPr>
                <a:t>A:RPA</a:t>
              </a:r>
              <a:r>
                <a:rPr lang="ja-JP" altLang="en-US" sz="1050">
                  <a:solidFill>
                    <a:schemeClr val="bg2">
                      <a:lumMod val="50000"/>
                    </a:schemeClr>
                  </a:solidFill>
                  <a:latin typeface="Meiryo UI" panose="020B0604030504040204" pitchFamily="50" charset="-128"/>
                  <a:ea typeface="Meiryo UI" panose="020B0604030504040204" pitchFamily="50" charset="-128"/>
                </a:rPr>
                <a:t>で処理がし易いように転記している</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 </a:t>
              </a:r>
              <a:r>
                <a:rPr lang="en-US" altLang="ja-JP" sz="1050">
                  <a:solidFill>
                    <a:schemeClr val="bg2">
                      <a:lumMod val="50000"/>
                    </a:schemeClr>
                  </a:solidFill>
                  <a:latin typeface="Meiryo UI" panose="020B0604030504040204" pitchFamily="50" charset="-128"/>
                  <a:ea typeface="Meiryo UI" panose="020B0604030504040204" pitchFamily="50" charset="-128"/>
                </a:rPr>
                <a:t>※RPA</a:t>
              </a:r>
              <a:r>
                <a:rPr lang="ja-JP" altLang="en-US" sz="1050">
                  <a:solidFill>
                    <a:schemeClr val="bg2">
                      <a:lumMod val="50000"/>
                    </a:schemeClr>
                  </a:solidFill>
                  <a:latin typeface="Meiryo UI" panose="020B0604030504040204" pitchFamily="50" charset="-128"/>
                  <a:ea typeface="Meiryo UI" panose="020B0604030504040204" pitchFamily="50" charset="-128"/>
                </a:rPr>
                <a:t>部隊に確認</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sp>
          <p:nvSpPr>
            <p:cNvPr id="55" name="正方形/長方形 54">
              <a:extLst>
                <a:ext uri="{FF2B5EF4-FFF2-40B4-BE49-F238E27FC236}">
                  <a16:creationId xmlns:a16="http://schemas.microsoft.com/office/drawing/2014/main" id="{6D809CA4-F564-0BE3-01A2-C90AF0BF4480}"/>
                </a:ext>
              </a:extLst>
            </p:cNvPr>
            <p:cNvSpPr/>
            <p:nvPr/>
          </p:nvSpPr>
          <p:spPr>
            <a:xfrm>
              <a:off x="8263906" y="5167179"/>
              <a:ext cx="3533997" cy="132932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Q:</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本業務の内容を教えてください</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他にもヘッダ情報の銀行欄が空白になっている箇所も確認されていたと思います</a:t>
              </a:r>
              <a:br>
                <a:rPr lang="en-US" altLang="ja-JP" sz="1050">
                  <a:solidFill>
                    <a:schemeClr val="bg2">
                      <a:lumMod val="50000"/>
                    </a:schemeClr>
                  </a:solidFill>
                  <a:latin typeface="Meiryo UI" panose="020B0604030504040204" pitchFamily="50" charset="-128"/>
                  <a:ea typeface="Meiryo UI" panose="020B0604030504040204" pitchFamily="50" charset="-128"/>
                </a:rPr>
              </a:b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panose="020B0604030504040204" pitchFamily="50" charset="-128"/>
                  <a:ea typeface="Meiryo UI" panose="020B0604030504040204" pitchFamily="50" charset="-128"/>
                </a:rPr>
                <a:t>A:RPA</a:t>
              </a:r>
              <a:r>
                <a:rPr lang="ja-JP" altLang="en-US" sz="1050">
                  <a:solidFill>
                    <a:schemeClr val="bg2">
                      <a:lumMod val="50000"/>
                    </a:schemeClr>
                  </a:solidFill>
                  <a:latin typeface="Meiryo UI" panose="020B0604030504040204" pitchFamily="50" charset="-128"/>
                  <a:ea typeface="Meiryo UI" panose="020B0604030504040204" pitchFamily="50" charset="-128"/>
                </a:rPr>
                <a:t>で処理がし易い</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panose="020B0604030504040204" pitchFamily="50" charset="-128"/>
                  <a:ea typeface="Meiryo UI" panose="020B0604030504040204" pitchFamily="50" charset="-128"/>
                </a:rPr>
                <a:t>※</a:t>
              </a:r>
              <a:r>
                <a:rPr lang="ja-JP" altLang="en-US" sz="1050">
                  <a:solidFill>
                    <a:schemeClr val="bg2">
                      <a:lumMod val="50000"/>
                    </a:schemeClr>
                  </a:solidFill>
                  <a:latin typeface="Meiryo UI" panose="020B0604030504040204" pitchFamily="50" charset="-128"/>
                  <a:ea typeface="Meiryo UI" panose="020B0604030504040204" pitchFamily="50" charset="-128"/>
                </a:rPr>
                <a:t>銀行欄の書き込み？について</a:t>
              </a:r>
              <a:r>
                <a:rPr lang="en-US" altLang="ja-JP" sz="1050">
                  <a:solidFill>
                    <a:schemeClr val="bg2">
                      <a:lumMod val="50000"/>
                    </a:schemeClr>
                  </a:solidFill>
                  <a:latin typeface="Meiryo UI" panose="020B0604030504040204" pitchFamily="50" charset="-128"/>
                  <a:ea typeface="Meiryo UI" panose="020B0604030504040204" pitchFamily="50" charset="-128"/>
                </a:rPr>
                <a:t>RPA</a:t>
              </a:r>
              <a:r>
                <a:rPr lang="ja-JP" altLang="en-US" sz="1050">
                  <a:solidFill>
                    <a:schemeClr val="bg2">
                      <a:lumMod val="50000"/>
                    </a:schemeClr>
                  </a:solidFill>
                  <a:latin typeface="Meiryo UI" panose="020B0604030504040204" pitchFamily="50" charset="-128"/>
                  <a:ea typeface="Meiryo UI" panose="020B0604030504040204" pitchFamily="50" charset="-128"/>
                </a:rPr>
                <a:t>部隊に確認</a:t>
              </a:r>
              <a:br>
                <a:rPr lang="en-US" altLang="ja-JP" sz="1050">
                  <a:solidFill>
                    <a:schemeClr val="bg2">
                      <a:lumMod val="50000"/>
                    </a:schemeClr>
                  </a:solidFill>
                  <a:latin typeface="Meiryo UI" panose="020B0604030504040204" pitchFamily="50" charset="-128"/>
                  <a:ea typeface="Meiryo UI" panose="020B0604030504040204" pitchFamily="50" charset="-128"/>
                </a:rPr>
              </a:b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5" name="グループ化 4">
            <a:extLst>
              <a:ext uri="{FF2B5EF4-FFF2-40B4-BE49-F238E27FC236}">
                <a16:creationId xmlns:a16="http://schemas.microsoft.com/office/drawing/2014/main" id="{54BDCAEB-9AFD-98D9-711C-E161FB0AB86E}"/>
              </a:ext>
            </a:extLst>
          </p:cNvPr>
          <p:cNvGrpSpPr/>
          <p:nvPr/>
        </p:nvGrpSpPr>
        <p:grpSpPr>
          <a:xfrm>
            <a:off x="361429" y="1486842"/>
            <a:ext cx="11514905" cy="1941705"/>
            <a:chOff x="361429" y="1486842"/>
            <a:chExt cx="11514905" cy="1941705"/>
          </a:xfrm>
        </p:grpSpPr>
        <p:sp>
          <p:nvSpPr>
            <p:cNvPr id="39" name="正方形/長方形 38">
              <a:extLst>
                <a:ext uri="{FF2B5EF4-FFF2-40B4-BE49-F238E27FC236}">
                  <a16:creationId xmlns:a16="http://schemas.microsoft.com/office/drawing/2014/main" id="{E2E4999C-A817-081C-0FD9-14AF5C47DFDA}"/>
                </a:ext>
              </a:extLst>
            </p:cNvPr>
            <p:cNvSpPr/>
            <p:nvPr/>
          </p:nvSpPr>
          <p:spPr>
            <a:xfrm>
              <a:off x="361429" y="1486842"/>
              <a:ext cx="434563" cy="1941705"/>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100">
                  <a:solidFill>
                    <a:schemeClr val="bg1"/>
                  </a:solidFill>
                  <a:latin typeface="Meiryo UI" panose="020B0604030504040204" pitchFamily="50" charset="-128"/>
                  <a:ea typeface="Meiryo UI" panose="020B0604030504040204" pitchFamily="50" charset="-128"/>
                  <a:sym typeface="ヒラギノ角ゴ ProN W3"/>
                </a:rPr>
                <a:t>画面</a:t>
              </a:r>
              <a:r>
                <a:rPr kumimoji="0" lang="ja-JP" altLang="en-US" sz="11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rPr>
                <a:t>イメージ</a:t>
              </a:r>
            </a:p>
          </p:txBody>
        </p:sp>
        <p:pic>
          <p:nvPicPr>
            <p:cNvPr id="6" name="図 5">
              <a:extLst>
                <a:ext uri="{FF2B5EF4-FFF2-40B4-BE49-F238E27FC236}">
                  <a16:creationId xmlns:a16="http://schemas.microsoft.com/office/drawing/2014/main" id="{755A26C6-8972-5C54-A0D8-B3C828D8E3F4}"/>
                </a:ext>
              </a:extLst>
            </p:cNvPr>
            <p:cNvPicPr>
              <a:picLocks noChangeAspect="1"/>
            </p:cNvPicPr>
            <p:nvPr/>
          </p:nvPicPr>
          <p:blipFill>
            <a:blip r:embed="rId3"/>
            <a:stretch>
              <a:fillRect/>
            </a:stretch>
          </p:blipFill>
          <p:spPr>
            <a:xfrm>
              <a:off x="921026" y="1486843"/>
              <a:ext cx="3609451" cy="1940400"/>
            </a:xfrm>
            <a:prstGeom prst="rect">
              <a:avLst/>
            </a:prstGeom>
          </p:spPr>
        </p:pic>
        <p:pic>
          <p:nvPicPr>
            <p:cNvPr id="9" name="図 8">
              <a:extLst>
                <a:ext uri="{FF2B5EF4-FFF2-40B4-BE49-F238E27FC236}">
                  <a16:creationId xmlns:a16="http://schemas.microsoft.com/office/drawing/2014/main" id="{F1ED6718-3EAA-5507-24EB-5A47FE432802}"/>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2970211" y="1486842"/>
              <a:ext cx="1562101" cy="1940400"/>
            </a:xfrm>
            <a:prstGeom prst="rect">
              <a:avLst/>
            </a:prstGeom>
          </p:spPr>
        </p:pic>
        <p:pic>
          <p:nvPicPr>
            <p:cNvPr id="12" name="図 11">
              <a:extLst>
                <a:ext uri="{FF2B5EF4-FFF2-40B4-BE49-F238E27FC236}">
                  <a16:creationId xmlns:a16="http://schemas.microsoft.com/office/drawing/2014/main" id="{01D5A98D-4FE0-B193-DC06-8B41A2499274}"/>
                </a:ext>
              </a:extLst>
            </p:cNvPr>
            <p:cNvPicPr>
              <a:picLocks noChangeAspect="1"/>
            </p:cNvPicPr>
            <p:nvPr/>
          </p:nvPicPr>
          <p:blipFill>
            <a:blip r:embed="rId5"/>
            <a:stretch>
              <a:fillRect/>
            </a:stretch>
          </p:blipFill>
          <p:spPr>
            <a:xfrm>
              <a:off x="4595892" y="1486843"/>
              <a:ext cx="3538524" cy="1940400"/>
            </a:xfrm>
            <a:prstGeom prst="rect">
              <a:avLst/>
            </a:prstGeom>
          </p:spPr>
        </p:pic>
        <p:pic>
          <p:nvPicPr>
            <p:cNvPr id="15" name="図 14">
              <a:extLst>
                <a:ext uri="{FF2B5EF4-FFF2-40B4-BE49-F238E27FC236}">
                  <a16:creationId xmlns:a16="http://schemas.microsoft.com/office/drawing/2014/main" id="{AA265A54-D5ED-5E98-6FF5-FAB0DD0AAFE1}"/>
                </a:ext>
              </a:extLst>
            </p:cNvPr>
            <p:cNvPicPr>
              <a:picLocks noChangeAspect="1"/>
            </p:cNvPicPr>
            <p:nvPr/>
          </p:nvPicPr>
          <p:blipFill>
            <a:blip r:embed="rId6" cstate="hqprint">
              <a:extLst>
                <a:ext uri="{28A0092B-C50C-407E-A947-70E740481C1C}">
                  <a14:useLocalDpi xmlns:a14="http://schemas.microsoft.com/office/drawing/2010/main"/>
                </a:ext>
              </a:extLst>
            </a:blip>
            <a:srcRect/>
            <a:stretch>
              <a:fillRect/>
            </a:stretch>
          </p:blipFill>
          <p:spPr>
            <a:xfrm>
              <a:off x="6529327" y="1486842"/>
              <a:ext cx="1600563" cy="919808"/>
            </a:xfrm>
            <a:prstGeom prst="rect">
              <a:avLst/>
            </a:prstGeom>
          </p:spPr>
        </p:pic>
        <p:pic>
          <p:nvPicPr>
            <p:cNvPr id="17" name="図 16">
              <a:extLst>
                <a:ext uri="{FF2B5EF4-FFF2-40B4-BE49-F238E27FC236}">
                  <a16:creationId xmlns:a16="http://schemas.microsoft.com/office/drawing/2014/main" id="{7B1B404E-8BA9-CEB6-1B0F-DC2F51EE040D}"/>
                </a:ext>
              </a:extLst>
            </p:cNvPr>
            <p:cNvPicPr>
              <a:picLocks noChangeAspect="1"/>
            </p:cNvPicPr>
            <p:nvPr/>
          </p:nvPicPr>
          <p:blipFill>
            <a:blip r:embed="rId7"/>
            <a:stretch>
              <a:fillRect/>
            </a:stretch>
          </p:blipFill>
          <p:spPr>
            <a:xfrm>
              <a:off x="8277494" y="1486843"/>
              <a:ext cx="3598840" cy="1940400"/>
            </a:xfrm>
            <a:prstGeom prst="rect">
              <a:avLst/>
            </a:prstGeom>
          </p:spPr>
        </p:pic>
        <p:pic>
          <p:nvPicPr>
            <p:cNvPr id="19" name="図 18">
              <a:extLst>
                <a:ext uri="{FF2B5EF4-FFF2-40B4-BE49-F238E27FC236}">
                  <a16:creationId xmlns:a16="http://schemas.microsoft.com/office/drawing/2014/main" id="{FC3FC675-628C-D9B2-5F72-544D6E2622D7}"/>
                </a:ext>
              </a:extLst>
            </p:cNvPr>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9944100" y="2778106"/>
              <a:ext cx="1932234" cy="649135"/>
            </a:xfrm>
            <a:prstGeom prst="rect">
              <a:avLst/>
            </a:prstGeom>
          </p:spPr>
        </p:pic>
      </p:grpSp>
    </p:spTree>
    <p:extLst>
      <p:ext uri="{BB962C8B-B14F-4D97-AF65-F5344CB8AC3E}">
        <p14:creationId xmlns:p14="http://schemas.microsoft.com/office/powerpoint/2010/main" val="2947631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17BAE-12A9-8253-9AEC-99386C3646B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7530807-2D56-8029-EDCC-3B29C131FBD7}"/>
              </a:ext>
            </a:extLst>
          </p:cNvPr>
          <p:cNvSpPr>
            <a:spLocks noGrp="1"/>
          </p:cNvSpPr>
          <p:nvPr>
            <p:ph type="title"/>
          </p:nvPr>
        </p:nvSpPr>
        <p:spPr/>
        <p:txBody>
          <a:bodyPr anchor="ctr"/>
          <a:lstStyle/>
          <a:p>
            <a:r>
              <a:rPr lang="en-US" altLang="ja-JP">
                <a:latin typeface="Meiryo UI" panose="020B0604030504040204" pitchFamily="50" charset="-128"/>
                <a:ea typeface="Meiryo UI" panose="020B0604030504040204" pitchFamily="50" charset="-128"/>
              </a:rPr>
              <a:t>RPA</a:t>
            </a:r>
            <a:r>
              <a:rPr lang="ja-JP" altLang="en-US">
                <a:latin typeface="Meiryo UI" panose="020B0604030504040204" pitchFamily="50" charset="-128"/>
                <a:ea typeface="Meiryo UI" panose="020B0604030504040204" pitchFamily="50" charset="-128"/>
              </a:rPr>
              <a:t>業務のご質問（６ </a:t>
            </a:r>
            <a:r>
              <a:rPr lang="en-US" altLang="ja-JP">
                <a:latin typeface="Meiryo UI" panose="020B0604030504040204" pitchFamily="50" charset="-128"/>
                <a:ea typeface="Meiryo UI" panose="020B0604030504040204" pitchFamily="50" charset="-128"/>
              </a:rPr>
              <a:t>/ </a:t>
            </a:r>
            <a:r>
              <a:rPr lang="ja-JP" altLang="en-US">
                <a:latin typeface="Meiryo UI" panose="020B0604030504040204" pitchFamily="50" charset="-128"/>
                <a:ea typeface="Meiryo UI" panose="020B0604030504040204" pitchFamily="50" charset="-128"/>
              </a:rPr>
              <a:t>９）</a:t>
            </a:r>
            <a:endParaRPr kumimoji="1"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4B9FD4D7-EC19-076D-298B-EA6399EA4563}"/>
              </a:ext>
            </a:extLst>
          </p:cNvPr>
          <p:cNvSpPr>
            <a:spLocks noGrp="1"/>
          </p:cNvSpPr>
          <p:nvPr>
            <p:ph type="ftr" sz="quarter" idx="15"/>
          </p:nvPr>
        </p:nvSpPr>
        <p:spPr>
          <a:xfrm>
            <a:off x="4038600" y="635635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3A4344B8-D99C-66D9-C938-661B9293F648}"/>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en-US" altLang="ja-JP">
                <a:solidFill>
                  <a:schemeClr val="bg2">
                    <a:lumMod val="50000"/>
                  </a:schemeClr>
                </a:solidFill>
                <a:latin typeface="Meiryo UI" panose="020B0604030504040204" pitchFamily="50" charset="-128"/>
                <a:ea typeface="Meiryo UI" panose="020B0604030504040204" pitchFamily="50" charset="-128"/>
              </a:rPr>
              <a:t>04_RPA</a:t>
            </a:r>
            <a:r>
              <a:rPr lang="ja-JP" altLang="en-US">
                <a:solidFill>
                  <a:schemeClr val="bg2">
                    <a:lumMod val="50000"/>
                  </a:schemeClr>
                </a:solidFill>
                <a:latin typeface="Meiryo UI" panose="020B0604030504040204" pitchFamily="50" charset="-128"/>
                <a:ea typeface="Meiryo UI" panose="020B0604030504040204" pitchFamily="50" charset="-128"/>
              </a:rPr>
              <a:t>入力フォルダの画面録画 </a:t>
            </a:r>
            <a:r>
              <a:rPr lang="en-US" altLang="ja-JP">
                <a:solidFill>
                  <a:schemeClr val="bg2">
                    <a:lumMod val="50000"/>
                  </a:schemeClr>
                </a:solidFill>
                <a:latin typeface="Meiryo UI" panose="020B0604030504040204" pitchFamily="50" charset="-128"/>
                <a:ea typeface="Meiryo UI" panose="020B0604030504040204" pitchFamily="50" charset="-128"/>
              </a:rPr>
              <a:t>2025-09-29 111033</a:t>
            </a:r>
            <a:r>
              <a:rPr lang="ja-JP" altLang="en-US">
                <a:solidFill>
                  <a:schemeClr val="bg2">
                    <a:lumMod val="50000"/>
                  </a:schemeClr>
                </a:solidFill>
                <a:latin typeface="Meiryo UI" panose="020B0604030504040204" pitchFamily="50" charset="-128"/>
                <a:ea typeface="Meiryo UI" panose="020B0604030504040204" pitchFamily="50" charset="-128"/>
              </a:rPr>
              <a:t>（＆</a:t>
            </a:r>
            <a:r>
              <a:rPr lang="en-US" altLang="ja-JP">
                <a:solidFill>
                  <a:schemeClr val="bg2">
                    <a:lumMod val="50000"/>
                  </a:schemeClr>
                </a:solidFill>
                <a:latin typeface="Meiryo UI" panose="020B0604030504040204" pitchFamily="50" charset="-128"/>
                <a:ea typeface="Meiryo UI" panose="020B0604030504040204" pitchFamily="50" charset="-128"/>
              </a:rPr>
              <a:t>131253</a:t>
            </a:r>
            <a:r>
              <a:rPr lang="ja-JP" altLang="en-US">
                <a:solidFill>
                  <a:schemeClr val="bg2">
                    <a:lumMod val="50000"/>
                  </a:schemeClr>
                </a:solidFill>
                <a:latin typeface="Meiryo UI" panose="020B0604030504040204" pitchFamily="50" charset="-128"/>
                <a:ea typeface="Meiryo UI" panose="020B0604030504040204" pitchFamily="50" charset="-128"/>
              </a:rPr>
              <a:t>）</a:t>
            </a:r>
            <a:r>
              <a:rPr lang="en-US" altLang="ja-JP">
                <a:solidFill>
                  <a:schemeClr val="bg2">
                    <a:lumMod val="50000"/>
                  </a:schemeClr>
                </a:solidFill>
                <a:latin typeface="Meiryo UI" panose="020B0604030504040204" pitchFamily="50" charset="-128"/>
                <a:ea typeface="Meiryo UI" panose="020B0604030504040204" pitchFamily="50" charset="-128"/>
              </a:rPr>
              <a:t>.mp4</a:t>
            </a:r>
            <a:r>
              <a:rPr lang="ja-JP" altLang="en-US">
                <a:solidFill>
                  <a:schemeClr val="bg2">
                    <a:lumMod val="50000"/>
                  </a:schemeClr>
                </a:solidFill>
                <a:latin typeface="Meiryo UI" panose="020B0604030504040204" pitchFamily="50" charset="-128"/>
                <a:ea typeface="Meiryo UI" panose="020B0604030504040204" pitchFamily="50" charset="-128"/>
              </a:rPr>
              <a:t>より抜粋した業務の流れは以下の通り。</a:t>
            </a:r>
            <a:endParaRPr lang="en-US" altLang="ja-JP">
              <a:solidFill>
                <a:schemeClr val="bg2">
                  <a:lumMod val="50000"/>
                </a:schemeClr>
              </a:solidFill>
              <a:latin typeface="Meiryo UI" panose="020B0604030504040204" pitchFamily="50" charset="-128"/>
              <a:ea typeface="Meiryo UI" panose="020B0604030504040204" pitchFamily="50" charset="-128"/>
            </a:endParaRPr>
          </a:p>
        </p:txBody>
      </p:sp>
      <p:grpSp>
        <p:nvGrpSpPr>
          <p:cNvPr id="31" name="グループ化 30">
            <a:extLst>
              <a:ext uri="{FF2B5EF4-FFF2-40B4-BE49-F238E27FC236}">
                <a16:creationId xmlns:a16="http://schemas.microsoft.com/office/drawing/2014/main" id="{0E22DEB4-37AE-BD62-5C62-F1D8CA33F463}"/>
              </a:ext>
            </a:extLst>
          </p:cNvPr>
          <p:cNvGrpSpPr/>
          <p:nvPr/>
        </p:nvGrpSpPr>
        <p:grpSpPr>
          <a:xfrm>
            <a:off x="361429" y="3636218"/>
            <a:ext cx="11436474" cy="907947"/>
            <a:chOff x="361429" y="3843891"/>
            <a:chExt cx="11436474" cy="907947"/>
          </a:xfrm>
        </p:grpSpPr>
        <p:sp>
          <p:nvSpPr>
            <p:cNvPr id="38" name="正方形/長方形 37">
              <a:extLst>
                <a:ext uri="{FF2B5EF4-FFF2-40B4-BE49-F238E27FC236}">
                  <a16:creationId xmlns:a16="http://schemas.microsoft.com/office/drawing/2014/main" id="{80BD16DD-3FE2-D087-4B6C-BEDF98A49FAD}"/>
                </a:ext>
              </a:extLst>
            </p:cNvPr>
            <p:cNvSpPr/>
            <p:nvPr/>
          </p:nvSpPr>
          <p:spPr>
            <a:xfrm>
              <a:off x="361429" y="3843892"/>
              <a:ext cx="434563" cy="907945"/>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tab pos="542925" algn="l"/>
                </a:tabLst>
              </a:pPr>
              <a:r>
                <a:rPr kumimoji="0" lang="ja-JP" altLang="en-US" sz="1100">
                  <a:solidFill>
                    <a:schemeClr val="bg1"/>
                  </a:solidFill>
                  <a:latin typeface="Meiryo UI" panose="020B0604030504040204" pitchFamily="50" charset="-128"/>
                  <a:ea typeface="Meiryo UI" panose="020B0604030504040204" pitchFamily="50" charset="-128"/>
                  <a:sym typeface="ヒラギノ角ゴ ProN W3"/>
                </a:rPr>
                <a:t>作業内容</a:t>
              </a:r>
              <a:endParaRPr kumimoji="0" lang="ja-JP" altLang="en-US" sz="11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sp>
          <p:nvSpPr>
            <p:cNvPr id="43" name="正方形/長方形 42">
              <a:extLst>
                <a:ext uri="{FF2B5EF4-FFF2-40B4-BE49-F238E27FC236}">
                  <a16:creationId xmlns:a16="http://schemas.microsoft.com/office/drawing/2014/main" id="{36BE3580-DF49-41D9-8F62-E0D64C5492D8}"/>
                </a:ext>
              </a:extLst>
            </p:cNvPr>
            <p:cNvSpPr/>
            <p:nvPr/>
          </p:nvSpPr>
          <p:spPr>
            <a:xfrm>
              <a:off x="921026" y="3843893"/>
              <a:ext cx="3533997" cy="907945"/>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RPA</a:t>
              </a:r>
              <a:r>
                <a:rPr lang="ja-JP" altLang="en-US" sz="1050">
                  <a:solidFill>
                    <a:schemeClr val="bg2">
                      <a:lumMod val="50000"/>
                    </a:schemeClr>
                  </a:solidFill>
                  <a:latin typeface="Meiryo UI" panose="020B0604030504040204" pitchFamily="50" charset="-128"/>
                  <a:ea typeface="Meiryo UI" panose="020B0604030504040204" pitchFamily="50" charset="-128"/>
                </a:rPr>
                <a:t>実行ファイルを共有フォルダに保存する</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sp>
          <p:nvSpPr>
            <p:cNvPr id="47" name="正方形/長方形 46">
              <a:extLst>
                <a:ext uri="{FF2B5EF4-FFF2-40B4-BE49-F238E27FC236}">
                  <a16:creationId xmlns:a16="http://schemas.microsoft.com/office/drawing/2014/main" id="{7D63654F-6E63-D55D-73F8-AC9734FFC15A}"/>
                </a:ext>
              </a:extLst>
            </p:cNvPr>
            <p:cNvSpPr/>
            <p:nvPr/>
          </p:nvSpPr>
          <p:spPr>
            <a:xfrm>
              <a:off x="4595892" y="3843892"/>
              <a:ext cx="3533997" cy="907945"/>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RPA</a:t>
              </a:r>
              <a:r>
                <a:rPr lang="ja-JP" altLang="en-US" sz="1050">
                  <a:solidFill>
                    <a:schemeClr val="bg2">
                      <a:lumMod val="50000"/>
                    </a:schemeClr>
                  </a:solidFill>
                  <a:latin typeface="Meiryo UI" panose="020B0604030504040204" pitchFamily="50" charset="-128"/>
                  <a:ea typeface="Meiryo UI" panose="020B0604030504040204" pitchFamily="50" charset="-128"/>
                </a:rPr>
                <a:t>（</a:t>
              </a:r>
              <a:r>
                <a:rPr lang="en-US" altLang="ja-JP" sz="1050">
                  <a:solidFill>
                    <a:schemeClr val="bg2">
                      <a:lumMod val="50000"/>
                    </a:schemeClr>
                  </a:solidFill>
                  <a:latin typeface="Meiryo UI" panose="020B0604030504040204" pitchFamily="50" charset="-128"/>
                  <a:ea typeface="Meiryo UI" panose="020B0604030504040204" pitchFamily="50" charset="-128"/>
                </a:rPr>
                <a:t>UiPath</a:t>
              </a:r>
              <a:r>
                <a:rPr lang="ja-JP" altLang="en-US" sz="1050">
                  <a:solidFill>
                    <a:schemeClr val="bg2">
                      <a:lumMod val="50000"/>
                    </a:schemeClr>
                  </a:solidFill>
                  <a:latin typeface="Meiryo UI" panose="020B0604030504040204" pitchFamily="50" charset="-128"/>
                  <a:ea typeface="Meiryo UI" panose="020B0604030504040204" pitchFamily="50" charset="-128"/>
                </a:rPr>
                <a:t>）実行後、</a:t>
              </a:r>
              <a:r>
                <a:rPr lang="en-US" altLang="ja-JP" sz="1050">
                  <a:solidFill>
                    <a:schemeClr val="bg2">
                      <a:lumMod val="50000"/>
                    </a:schemeClr>
                  </a:solidFill>
                  <a:latin typeface="Meiryo UI" panose="020B0604030504040204" pitchFamily="50" charset="-128"/>
                  <a:ea typeface="Meiryo UI" panose="020B0604030504040204" pitchFamily="50" charset="-128"/>
                </a:rPr>
                <a:t>Teams</a:t>
              </a:r>
              <a:r>
                <a:rPr lang="ja-JP" altLang="en-US" sz="1050">
                  <a:solidFill>
                    <a:schemeClr val="bg2">
                      <a:lumMod val="50000"/>
                    </a:schemeClr>
                  </a:solidFill>
                  <a:latin typeface="Meiryo UI" panose="020B0604030504040204" pitchFamily="50" charset="-128"/>
                  <a:ea typeface="Meiryo UI" panose="020B0604030504040204" pitchFamily="50" charset="-128"/>
                </a:rPr>
                <a:t>に通知が来る</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sp>
          <p:nvSpPr>
            <p:cNvPr id="50" name="正方形/長方形 49">
              <a:extLst>
                <a:ext uri="{FF2B5EF4-FFF2-40B4-BE49-F238E27FC236}">
                  <a16:creationId xmlns:a16="http://schemas.microsoft.com/office/drawing/2014/main" id="{FD5982F2-86D0-4B51-C224-32B3A2A941B3}"/>
                </a:ext>
              </a:extLst>
            </p:cNvPr>
            <p:cNvSpPr/>
            <p:nvPr/>
          </p:nvSpPr>
          <p:spPr>
            <a:xfrm>
              <a:off x="8263906" y="3843891"/>
              <a:ext cx="3533997" cy="907945"/>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処理結果フォルダに格納されている</a:t>
              </a:r>
              <a:r>
                <a:rPr lang="en-US" altLang="ja-JP" sz="1050">
                  <a:solidFill>
                    <a:schemeClr val="bg2">
                      <a:lumMod val="50000"/>
                    </a:schemeClr>
                  </a:solidFill>
                  <a:latin typeface="Meiryo UI" panose="020B0604030504040204" pitchFamily="50" charset="-128"/>
                  <a:ea typeface="Meiryo UI" panose="020B0604030504040204" pitchFamily="50" charset="-128"/>
                </a:rPr>
                <a:t>RPA</a:t>
              </a:r>
              <a:r>
                <a:rPr lang="ja-JP" altLang="en-US" sz="1050">
                  <a:solidFill>
                    <a:schemeClr val="bg2">
                      <a:lumMod val="50000"/>
                    </a:schemeClr>
                  </a:solidFill>
                  <a:latin typeface="Meiryo UI" panose="020B0604030504040204" pitchFamily="50" charset="-128"/>
                  <a:ea typeface="Meiryo UI" panose="020B0604030504040204" pitchFamily="50" charset="-128"/>
                </a:rPr>
                <a:t>実行ファイルを開く</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29" name="グループ化 28">
            <a:extLst>
              <a:ext uri="{FF2B5EF4-FFF2-40B4-BE49-F238E27FC236}">
                <a16:creationId xmlns:a16="http://schemas.microsoft.com/office/drawing/2014/main" id="{F88CB2D2-411B-B379-681F-E41E385B9DDC}"/>
              </a:ext>
            </a:extLst>
          </p:cNvPr>
          <p:cNvGrpSpPr/>
          <p:nvPr/>
        </p:nvGrpSpPr>
        <p:grpSpPr>
          <a:xfrm>
            <a:off x="361429" y="4751836"/>
            <a:ext cx="11436474" cy="1744667"/>
            <a:chOff x="361429" y="5167179"/>
            <a:chExt cx="11436474" cy="1329324"/>
          </a:xfrm>
        </p:grpSpPr>
        <p:sp>
          <p:nvSpPr>
            <p:cNvPr id="44" name="正方形/長方形 43">
              <a:extLst>
                <a:ext uri="{FF2B5EF4-FFF2-40B4-BE49-F238E27FC236}">
                  <a16:creationId xmlns:a16="http://schemas.microsoft.com/office/drawing/2014/main" id="{624D5205-3F45-4735-0D1D-87D4E80612F7}"/>
                </a:ext>
              </a:extLst>
            </p:cNvPr>
            <p:cNvSpPr/>
            <p:nvPr/>
          </p:nvSpPr>
          <p:spPr>
            <a:xfrm>
              <a:off x="361429" y="5167180"/>
              <a:ext cx="434563" cy="1329322"/>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altLang="ja-JP" sz="1100">
                  <a:solidFill>
                    <a:schemeClr val="bg1"/>
                  </a:solidFill>
                  <a:latin typeface="Meiryo UI" panose="020B0604030504040204" pitchFamily="50" charset="-128"/>
                  <a:ea typeface="Meiryo UI" panose="020B0604030504040204" pitchFamily="50" charset="-128"/>
                  <a:sym typeface="ヒラギノ角ゴ ProN W3"/>
                </a:rPr>
                <a:t>QA</a:t>
              </a:r>
              <a:endParaRPr kumimoji="0" lang="ja-JP" altLang="en-US" sz="11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sp>
          <p:nvSpPr>
            <p:cNvPr id="45" name="正方形/長方形 44">
              <a:extLst>
                <a:ext uri="{FF2B5EF4-FFF2-40B4-BE49-F238E27FC236}">
                  <a16:creationId xmlns:a16="http://schemas.microsoft.com/office/drawing/2014/main" id="{D76970C4-49BC-3099-DF61-65838A1AB868}"/>
                </a:ext>
              </a:extLst>
            </p:cNvPr>
            <p:cNvSpPr/>
            <p:nvPr/>
          </p:nvSpPr>
          <p:spPr>
            <a:xfrm>
              <a:off x="921026" y="5167181"/>
              <a:ext cx="3533997" cy="132932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a:solidFill>
                    <a:schemeClr val="bg2">
                      <a:lumMod val="50000"/>
                    </a:schemeClr>
                  </a:solidFill>
                  <a:latin typeface="Meiryo UI" panose="020B0604030504040204" pitchFamily="50" charset="-128"/>
                  <a:ea typeface="Meiryo UI" panose="020B0604030504040204" pitchFamily="50" charset="-128"/>
                </a:rPr>
                <a:t>ー</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sp>
          <p:nvSpPr>
            <p:cNvPr id="48" name="正方形/長方形 47">
              <a:extLst>
                <a:ext uri="{FF2B5EF4-FFF2-40B4-BE49-F238E27FC236}">
                  <a16:creationId xmlns:a16="http://schemas.microsoft.com/office/drawing/2014/main" id="{4E91630C-6C57-C82A-421F-54B712119F47}"/>
                </a:ext>
              </a:extLst>
            </p:cNvPr>
            <p:cNvSpPr/>
            <p:nvPr/>
          </p:nvSpPr>
          <p:spPr>
            <a:xfrm>
              <a:off x="4595892" y="5167180"/>
              <a:ext cx="3533997" cy="132932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Q:</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panose="020B0604030504040204" pitchFamily="50" charset="-128"/>
                  <a:ea typeface="Meiryo UI" panose="020B0604030504040204" pitchFamily="50" charset="-128"/>
                </a:rPr>
                <a:t>BPS</a:t>
              </a:r>
              <a:r>
                <a:rPr lang="ja-JP" altLang="en-US" sz="1050">
                  <a:solidFill>
                    <a:schemeClr val="bg2">
                      <a:lumMod val="50000"/>
                    </a:schemeClr>
                  </a:solidFill>
                  <a:latin typeface="Meiryo UI" panose="020B0604030504040204" pitchFamily="50" charset="-128"/>
                  <a:ea typeface="Meiryo UI" panose="020B0604030504040204" pitchFamily="50" charset="-128"/>
                </a:rPr>
                <a:t>の</a:t>
              </a:r>
              <a:r>
                <a:rPr lang="en-US" altLang="ja-JP" sz="1050">
                  <a:solidFill>
                    <a:schemeClr val="bg2">
                      <a:lumMod val="50000"/>
                    </a:schemeClr>
                  </a:solidFill>
                  <a:latin typeface="Meiryo UI" panose="020B0604030504040204" pitchFamily="50" charset="-128"/>
                  <a:ea typeface="Meiryo UI" panose="020B0604030504040204" pitchFamily="50" charset="-128"/>
                </a:rPr>
                <a:t>Teams</a:t>
              </a:r>
              <a:r>
                <a:rPr lang="ja-JP" altLang="en-US" sz="1050">
                  <a:solidFill>
                    <a:schemeClr val="bg2">
                      <a:lumMod val="50000"/>
                    </a:schemeClr>
                  </a:solidFill>
                  <a:latin typeface="Meiryo UI" panose="020B0604030504040204" pitchFamily="50" charset="-128"/>
                  <a:ea typeface="Meiryo UI" panose="020B0604030504040204" pitchFamily="50" charset="-128"/>
                </a:rPr>
                <a:t>チャットに終了通知が来て、</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それを見て担当者が対応するという流れで合っていますか</a:t>
              </a:r>
              <a:br>
                <a:rPr lang="en-US" altLang="ja-JP" sz="1050">
                  <a:solidFill>
                    <a:schemeClr val="bg2">
                      <a:lumMod val="50000"/>
                    </a:schemeClr>
                  </a:solidFill>
                  <a:latin typeface="Meiryo UI" panose="020B0604030504040204" pitchFamily="50" charset="-128"/>
                  <a:ea typeface="Meiryo UI" panose="020B0604030504040204" pitchFamily="50" charset="-128"/>
                </a:rPr>
              </a:b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panose="020B0604030504040204" pitchFamily="50" charset="-128"/>
                  <a:ea typeface="Meiryo UI" panose="020B0604030504040204" pitchFamily="50" charset="-128"/>
                </a:rPr>
                <a:t>A:</a:t>
              </a:r>
              <a:r>
                <a:rPr lang="ja-JP" altLang="en-US" sz="1050">
                  <a:solidFill>
                    <a:schemeClr val="bg2">
                      <a:lumMod val="50000"/>
                    </a:schemeClr>
                  </a:solidFill>
                  <a:latin typeface="Meiryo UI" panose="020B0604030504040204" pitchFamily="50" charset="-128"/>
                  <a:ea typeface="Meiryo UI" panose="020B0604030504040204" pitchFamily="50" charset="-128"/>
                </a:rPr>
                <a:t>あっている。</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sp>
          <p:nvSpPr>
            <p:cNvPr id="55" name="正方形/長方形 54">
              <a:extLst>
                <a:ext uri="{FF2B5EF4-FFF2-40B4-BE49-F238E27FC236}">
                  <a16:creationId xmlns:a16="http://schemas.microsoft.com/office/drawing/2014/main" id="{E0850633-8018-2BAB-94FC-CCCAD9267BBC}"/>
                </a:ext>
              </a:extLst>
            </p:cNvPr>
            <p:cNvSpPr/>
            <p:nvPr/>
          </p:nvSpPr>
          <p:spPr>
            <a:xfrm>
              <a:off x="8263906" y="5167179"/>
              <a:ext cx="3533997" cy="132932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a:solidFill>
                    <a:schemeClr val="bg2">
                      <a:lumMod val="50000"/>
                    </a:schemeClr>
                  </a:solidFill>
                  <a:latin typeface="Meiryo UI" panose="020B0604030504040204" pitchFamily="50" charset="-128"/>
                  <a:ea typeface="Meiryo UI" panose="020B0604030504040204" pitchFamily="50" charset="-128"/>
                </a:rPr>
                <a:t>ー</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30" name="グループ化 29">
            <a:extLst>
              <a:ext uri="{FF2B5EF4-FFF2-40B4-BE49-F238E27FC236}">
                <a16:creationId xmlns:a16="http://schemas.microsoft.com/office/drawing/2014/main" id="{BA2367FC-3CEC-754E-402B-CEF02355D33F}"/>
              </a:ext>
            </a:extLst>
          </p:cNvPr>
          <p:cNvGrpSpPr/>
          <p:nvPr/>
        </p:nvGrpSpPr>
        <p:grpSpPr>
          <a:xfrm>
            <a:off x="361429" y="1486842"/>
            <a:ext cx="11487010" cy="1941705"/>
            <a:chOff x="361429" y="1486842"/>
            <a:chExt cx="11487010" cy="1941705"/>
          </a:xfrm>
        </p:grpSpPr>
        <p:sp>
          <p:nvSpPr>
            <p:cNvPr id="39" name="正方形/長方形 38">
              <a:extLst>
                <a:ext uri="{FF2B5EF4-FFF2-40B4-BE49-F238E27FC236}">
                  <a16:creationId xmlns:a16="http://schemas.microsoft.com/office/drawing/2014/main" id="{98494039-DF23-80B0-DD3B-17EA2E1BB7E8}"/>
                </a:ext>
              </a:extLst>
            </p:cNvPr>
            <p:cNvSpPr/>
            <p:nvPr/>
          </p:nvSpPr>
          <p:spPr>
            <a:xfrm>
              <a:off x="361429" y="1486842"/>
              <a:ext cx="434563" cy="1941705"/>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100">
                  <a:solidFill>
                    <a:schemeClr val="bg1"/>
                  </a:solidFill>
                  <a:latin typeface="Meiryo UI" panose="020B0604030504040204" pitchFamily="50" charset="-128"/>
                  <a:ea typeface="Meiryo UI" panose="020B0604030504040204" pitchFamily="50" charset="-128"/>
                  <a:sym typeface="ヒラギノ角ゴ ProN W3"/>
                </a:rPr>
                <a:t>画面</a:t>
              </a:r>
              <a:r>
                <a:rPr kumimoji="0" lang="ja-JP" altLang="en-US" sz="11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rPr>
                <a:t>イメージ</a:t>
              </a:r>
            </a:p>
          </p:txBody>
        </p:sp>
        <p:pic>
          <p:nvPicPr>
            <p:cNvPr id="21" name="図 20">
              <a:extLst>
                <a:ext uri="{FF2B5EF4-FFF2-40B4-BE49-F238E27FC236}">
                  <a16:creationId xmlns:a16="http://schemas.microsoft.com/office/drawing/2014/main" id="{4F770A47-B06C-7CAD-A13A-5C65DF67FA08}"/>
                </a:ext>
              </a:extLst>
            </p:cNvPr>
            <p:cNvPicPr>
              <a:picLocks noChangeAspect="1"/>
            </p:cNvPicPr>
            <p:nvPr/>
          </p:nvPicPr>
          <p:blipFill>
            <a:blip r:embed="rId3"/>
            <a:stretch>
              <a:fillRect/>
            </a:stretch>
          </p:blipFill>
          <p:spPr>
            <a:xfrm>
              <a:off x="921026" y="1486843"/>
              <a:ext cx="3543995" cy="1940400"/>
            </a:xfrm>
            <a:prstGeom prst="rect">
              <a:avLst/>
            </a:prstGeom>
          </p:spPr>
        </p:pic>
        <p:pic>
          <p:nvPicPr>
            <p:cNvPr id="23" name="図 22">
              <a:extLst>
                <a:ext uri="{FF2B5EF4-FFF2-40B4-BE49-F238E27FC236}">
                  <a16:creationId xmlns:a16="http://schemas.microsoft.com/office/drawing/2014/main" id="{0C8534C7-6054-826B-F19F-44103148857D}"/>
                </a:ext>
              </a:extLst>
            </p:cNvPr>
            <p:cNvPicPr>
              <a:picLocks noChangeAspect="1"/>
            </p:cNvPicPr>
            <p:nvPr/>
          </p:nvPicPr>
          <p:blipFill>
            <a:blip r:embed="rId4"/>
            <a:stretch>
              <a:fillRect/>
            </a:stretch>
          </p:blipFill>
          <p:spPr>
            <a:xfrm>
              <a:off x="3012141" y="2546886"/>
              <a:ext cx="1449734" cy="881211"/>
            </a:xfrm>
            <a:prstGeom prst="rect">
              <a:avLst/>
            </a:prstGeom>
          </p:spPr>
        </p:pic>
        <p:pic>
          <p:nvPicPr>
            <p:cNvPr id="25" name="図 24">
              <a:extLst>
                <a:ext uri="{FF2B5EF4-FFF2-40B4-BE49-F238E27FC236}">
                  <a16:creationId xmlns:a16="http://schemas.microsoft.com/office/drawing/2014/main" id="{7A0D2200-379D-A258-7F03-1B731618D2BC}"/>
                </a:ext>
              </a:extLst>
            </p:cNvPr>
            <p:cNvPicPr>
              <a:picLocks noChangeAspect="1"/>
            </p:cNvPicPr>
            <p:nvPr/>
          </p:nvPicPr>
          <p:blipFill>
            <a:blip r:embed="rId5"/>
            <a:stretch>
              <a:fillRect/>
            </a:stretch>
          </p:blipFill>
          <p:spPr>
            <a:xfrm>
              <a:off x="4595892" y="1486843"/>
              <a:ext cx="3592294" cy="1940400"/>
            </a:xfrm>
            <a:prstGeom prst="rect">
              <a:avLst/>
            </a:prstGeom>
          </p:spPr>
        </p:pic>
        <p:pic>
          <p:nvPicPr>
            <p:cNvPr id="28" name="図 27">
              <a:extLst>
                <a:ext uri="{FF2B5EF4-FFF2-40B4-BE49-F238E27FC236}">
                  <a16:creationId xmlns:a16="http://schemas.microsoft.com/office/drawing/2014/main" id="{99FAB9BC-2788-AE3F-2076-49314F0C2F8F}"/>
                </a:ext>
              </a:extLst>
            </p:cNvPr>
            <p:cNvPicPr>
              <a:picLocks noChangeAspect="1"/>
            </p:cNvPicPr>
            <p:nvPr/>
          </p:nvPicPr>
          <p:blipFill>
            <a:blip r:embed="rId6"/>
            <a:stretch>
              <a:fillRect/>
            </a:stretch>
          </p:blipFill>
          <p:spPr>
            <a:xfrm>
              <a:off x="8277494" y="1486843"/>
              <a:ext cx="3570945" cy="1940400"/>
            </a:xfrm>
            <a:prstGeom prst="rect">
              <a:avLst/>
            </a:prstGeom>
          </p:spPr>
        </p:pic>
      </p:grpSp>
    </p:spTree>
    <p:extLst>
      <p:ext uri="{BB962C8B-B14F-4D97-AF65-F5344CB8AC3E}">
        <p14:creationId xmlns:p14="http://schemas.microsoft.com/office/powerpoint/2010/main" val="3214671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738BF-421B-30A3-C58B-79CC3714C22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2E62A38-8359-00C9-2F2D-9661A971450B}"/>
              </a:ext>
            </a:extLst>
          </p:cNvPr>
          <p:cNvSpPr>
            <a:spLocks noGrp="1"/>
          </p:cNvSpPr>
          <p:nvPr>
            <p:ph type="title"/>
          </p:nvPr>
        </p:nvSpPr>
        <p:spPr/>
        <p:txBody>
          <a:bodyPr anchor="ctr"/>
          <a:lstStyle/>
          <a:p>
            <a:r>
              <a:rPr lang="en-US" altLang="ja-JP">
                <a:latin typeface="Meiryo UI" panose="020B0604030504040204" pitchFamily="50" charset="-128"/>
                <a:ea typeface="Meiryo UI" panose="020B0604030504040204" pitchFamily="50" charset="-128"/>
              </a:rPr>
              <a:t>RPA</a:t>
            </a:r>
            <a:r>
              <a:rPr lang="ja-JP" altLang="en-US">
                <a:latin typeface="Meiryo UI" panose="020B0604030504040204" pitchFamily="50" charset="-128"/>
                <a:ea typeface="Meiryo UI" panose="020B0604030504040204" pitchFamily="50" charset="-128"/>
              </a:rPr>
              <a:t>業務のご質問（７ </a:t>
            </a:r>
            <a:r>
              <a:rPr lang="en-US" altLang="ja-JP">
                <a:latin typeface="Meiryo UI" panose="020B0604030504040204" pitchFamily="50" charset="-128"/>
                <a:ea typeface="Meiryo UI" panose="020B0604030504040204" pitchFamily="50" charset="-128"/>
              </a:rPr>
              <a:t>/ </a:t>
            </a:r>
            <a:r>
              <a:rPr lang="ja-JP" altLang="en-US">
                <a:latin typeface="Meiryo UI" panose="020B0604030504040204" pitchFamily="50" charset="-128"/>
                <a:ea typeface="Meiryo UI" panose="020B0604030504040204" pitchFamily="50" charset="-128"/>
              </a:rPr>
              <a:t>９）</a:t>
            </a:r>
            <a:endParaRPr kumimoji="1"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AD6C5FFB-B0B2-54D5-628B-17E81175493D}"/>
              </a:ext>
            </a:extLst>
          </p:cNvPr>
          <p:cNvSpPr>
            <a:spLocks noGrp="1"/>
          </p:cNvSpPr>
          <p:nvPr>
            <p:ph type="ftr" sz="quarter" idx="15"/>
          </p:nvPr>
        </p:nvSpPr>
        <p:spPr>
          <a:xfrm>
            <a:off x="4038600" y="635635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01E472B5-231C-BEB9-DABD-97154C95845D}"/>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fontAlgn="base">
              <a:spcBef>
                <a:spcPct val="0"/>
              </a:spcBef>
              <a:spcAft>
                <a:spcPct val="0"/>
              </a:spcAft>
              <a:defRPr/>
            </a:pPr>
            <a:r>
              <a:rPr lang="en-US" altLang="ja-JP">
                <a:solidFill>
                  <a:schemeClr val="bg2">
                    <a:lumMod val="50000"/>
                  </a:schemeClr>
                </a:solidFill>
                <a:latin typeface="Meiryo UI" panose="020B0604030504040204" pitchFamily="50" charset="-128"/>
                <a:ea typeface="Meiryo UI" panose="020B0604030504040204" pitchFamily="50" charset="-128"/>
              </a:rPr>
              <a:t>04_RPA</a:t>
            </a:r>
            <a:r>
              <a:rPr lang="ja-JP" altLang="en-US">
                <a:solidFill>
                  <a:schemeClr val="bg2">
                    <a:lumMod val="50000"/>
                  </a:schemeClr>
                </a:solidFill>
                <a:latin typeface="Meiryo UI" panose="020B0604030504040204" pitchFamily="50" charset="-128"/>
                <a:ea typeface="Meiryo UI" panose="020B0604030504040204" pitchFamily="50" charset="-128"/>
              </a:rPr>
              <a:t>入力フォルダの画面録画 </a:t>
            </a:r>
            <a:r>
              <a:rPr lang="en-US" altLang="ja-JP">
                <a:solidFill>
                  <a:schemeClr val="bg2">
                    <a:lumMod val="50000"/>
                  </a:schemeClr>
                </a:solidFill>
                <a:latin typeface="Meiryo UI" panose="020B0604030504040204" pitchFamily="50" charset="-128"/>
                <a:ea typeface="Meiryo UI" panose="020B0604030504040204" pitchFamily="50" charset="-128"/>
              </a:rPr>
              <a:t>2025-09-29 111033</a:t>
            </a:r>
            <a:r>
              <a:rPr lang="ja-JP" altLang="en-US">
                <a:solidFill>
                  <a:schemeClr val="bg2">
                    <a:lumMod val="50000"/>
                  </a:schemeClr>
                </a:solidFill>
                <a:latin typeface="Meiryo UI" panose="020B0604030504040204" pitchFamily="50" charset="-128"/>
                <a:ea typeface="Meiryo UI" panose="020B0604030504040204" pitchFamily="50" charset="-128"/>
              </a:rPr>
              <a:t>（＆</a:t>
            </a:r>
            <a:r>
              <a:rPr lang="en-US" altLang="ja-JP">
                <a:solidFill>
                  <a:schemeClr val="bg2">
                    <a:lumMod val="50000"/>
                  </a:schemeClr>
                </a:solidFill>
                <a:latin typeface="Meiryo UI" panose="020B0604030504040204" pitchFamily="50" charset="-128"/>
                <a:ea typeface="Meiryo UI" panose="020B0604030504040204" pitchFamily="50" charset="-128"/>
              </a:rPr>
              <a:t>131253</a:t>
            </a:r>
            <a:r>
              <a:rPr lang="ja-JP" altLang="en-US">
                <a:solidFill>
                  <a:schemeClr val="bg2">
                    <a:lumMod val="50000"/>
                  </a:schemeClr>
                </a:solidFill>
                <a:latin typeface="Meiryo UI" panose="020B0604030504040204" pitchFamily="50" charset="-128"/>
                <a:ea typeface="Meiryo UI" panose="020B0604030504040204" pitchFamily="50" charset="-128"/>
              </a:rPr>
              <a:t>）</a:t>
            </a:r>
            <a:r>
              <a:rPr lang="en-US" altLang="ja-JP">
                <a:solidFill>
                  <a:schemeClr val="bg2">
                    <a:lumMod val="50000"/>
                  </a:schemeClr>
                </a:solidFill>
                <a:latin typeface="Meiryo UI" panose="020B0604030504040204" pitchFamily="50" charset="-128"/>
                <a:ea typeface="Meiryo UI" panose="020B0604030504040204" pitchFamily="50" charset="-128"/>
              </a:rPr>
              <a:t>.mp4</a:t>
            </a:r>
            <a:r>
              <a:rPr lang="ja-JP" altLang="en-US">
                <a:solidFill>
                  <a:schemeClr val="bg2">
                    <a:lumMod val="50000"/>
                  </a:schemeClr>
                </a:solidFill>
                <a:latin typeface="Meiryo UI" panose="020B0604030504040204" pitchFamily="50" charset="-128"/>
                <a:ea typeface="Meiryo UI" panose="020B0604030504040204" pitchFamily="50" charset="-128"/>
              </a:rPr>
              <a:t>より抜粋した業務の流れは以下の通り。</a:t>
            </a:r>
            <a:endParaRPr lang="en-US" altLang="ja-JP">
              <a:solidFill>
                <a:schemeClr val="bg2">
                  <a:lumMod val="50000"/>
                </a:schemeClr>
              </a:solidFill>
              <a:latin typeface="Meiryo UI" panose="020B0604030504040204" pitchFamily="50" charset="-128"/>
              <a:ea typeface="Meiryo UI" panose="020B0604030504040204" pitchFamily="50" charset="-128"/>
            </a:endParaRPr>
          </a:p>
          <a:p>
            <a:pPr lvl="0" fontAlgn="base">
              <a:spcBef>
                <a:spcPct val="0"/>
              </a:spcBef>
              <a:spcAft>
                <a:spcPct val="0"/>
              </a:spcAft>
              <a:defRPr/>
            </a:pPr>
            <a:endParaRPr lang="en-US" altLang="ja-JP">
              <a:solidFill>
                <a:schemeClr val="bg2">
                  <a:lumMod val="50000"/>
                </a:schemeClr>
              </a:solidFill>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64AEFF02-12D5-A691-2E27-117493A3A33D}"/>
              </a:ext>
            </a:extLst>
          </p:cNvPr>
          <p:cNvGrpSpPr/>
          <p:nvPr/>
        </p:nvGrpSpPr>
        <p:grpSpPr>
          <a:xfrm>
            <a:off x="361429" y="3636218"/>
            <a:ext cx="11436474" cy="907947"/>
            <a:chOff x="361429" y="3843891"/>
            <a:chExt cx="11436474" cy="907947"/>
          </a:xfrm>
        </p:grpSpPr>
        <p:sp>
          <p:nvSpPr>
            <p:cNvPr id="38" name="正方形/長方形 37">
              <a:extLst>
                <a:ext uri="{FF2B5EF4-FFF2-40B4-BE49-F238E27FC236}">
                  <a16:creationId xmlns:a16="http://schemas.microsoft.com/office/drawing/2014/main" id="{0042E184-222B-ABD0-F3F5-787D74D9C133}"/>
                </a:ext>
              </a:extLst>
            </p:cNvPr>
            <p:cNvSpPr/>
            <p:nvPr/>
          </p:nvSpPr>
          <p:spPr>
            <a:xfrm>
              <a:off x="361429" y="3843892"/>
              <a:ext cx="434563" cy="907945"/>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tab pos="542925" algn="l"/>
                </a:tabLst>
              </a:pPr>
              <a:r>
                <a:rPr kumimoji="0" lang="ja-JP" altLang="en-US" sz="1100">
                  <a:solidFill>
                    <a:schemeClr val="bg1"/>
                  </a:solidFill>
                  <a:latin typeface="Meiryo UI" panose="020B0604030504040204" pitchFamily="50" charset="-128"/>
                  <a:ea typeface="Meiryo UI" panose="020B0604030504040204" pitchFamily="50" charset="-128"/>
                  <a:sym typeface="ヒラギノ角ゴ ProN W3"/>
                </a:rPr>
                <a:t>作業内容</a:t>
              </a:r>
              <a:endParaRPr kumimoji="0" lang="ja-JP" altLang="en-US" sz="11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sp>
          <p:nvSpPr>
            <p:cNvPr id="43" name="正方形/長方形 42">
              <a:extLst>
                <a:ext uri="{FF2B5EF4-FFF2-40B4-BE49-F238E27FC236}">
                  <a16:creationId xmlns:a16="http://schemas.microsoft.com/office/drawing/2014/main" id="{5286F63A-2134-BB3B-A027-497C52896720}"/>
                </a:ext>
              </a:extLst>
            </p:cNvPr>
            <p:cNvSpPr/>
            <p:nvPr/>
          </p:nvSpPr>
          <p:spPr>
            <a:xfrm>
              <a:off x="921026" y="3843893"/>
              <a:ext cx="3533997" cy="907945"/>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計測ツールの停止ボタン？を押下する</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sp>
          <p:nvSpPr>
            <p:cNvPr id="47" name="正方形/長方形 46">
              <a:extLst>
                <a:ext uri="{FF2B5EF4-FFF2-40B4-BE49-F238E27FC236}">
                  <a16:creationId xmlns:a16="http://schemas.microsoft.com/office/drawing/2014/main" id="{EECAC7AD-A05D-70B1-94BE-3B91C3807794}"/>
                </a:ext>
              </a:extLst>
            </p:cNvPr>
            <p:cNvSpPr/>
            <p:nvPr/>
          </p:nvSpPr>
          <p:spPr>
            <a:xfrm>
              <a:off x="4595892" y="3843892"/>
              <a:ext cx="3533997" cy="907945"/>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RPA</a:t>
              </a:r>
              <a:r>
                <a:rPr lang="ja-JP" altLang="en-US" sz="1050">
                  <a:solidFill>
                    <a:schemeClr val="bg2">
                      <a:lumMod val="50000"/>
                    </a:schemeClr>
                  </a:solidFill>
                  <a:latin typeface="Meiryo UI" panose="020B0604030504040204" pitchFamily="50" charset="-128"/>
                  <a:ea typeface="Meiryo UI" panose="020B0604030504040204" pitchFamily="50" charset="-128"/>
                </a:rPr>
                <a:t>実行ファイルの</a:t>
              </a:r>
              <a:r>
                <a:rPr lang="en-US" altLang="ja-JP" sz="1050">
                  <a:solidFill>
                    <a:schemeClr val="bg2">
                      <a:lumMod val="50000"/>
                    </a:schemeClr>
                  </a:solidFill>
                  <a:latin typeface="Meiryo UI" panose="020B0604030504040204" pitchFamily="50" charset="-128"/>
                  <a:ea typeface="Meiryo UI" panose="020B0604030504040204" pitchFamily="50" charset="-128"/>
                </a:rPr>
                <a:t>PPA</a:t>
              </a:r>
              <a:r>
                <a:rPr lang="ja-JP" altLang="en-US" sz="1050">
                  <a:solidFill>
                    <a:schemeClr val="bg2">
                      <a:lumMod val="50000"/>
                    </a:schemeClr>
                  </a:solidFill>
                  <a:latin typeface="Meiryo UI" panose="020B0604030504040204" pitchFamily="50" charset="-128"/>
                  <a:ea typeface="Meiryo UI" panose="020B0604030504040204" pitchFamily="50" charset="-128"/>
                </a:rPr>
                <a:t>エラー確認シートの内容を確認する</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sp>
          <p:nvSpPr>
            <p:cNvPr id="50" name="正方形/長方形 49">
              <a:extLst>
                <a:ext uri="{FF2B5EF4-FFF2-40B4-BE49-F238E27FC236}">
                  <a16:creationId xmlns:a16="http://schemas.microsoft.com/office/drawing/2014/main" id="{A36733C8-034B-34B2-8A74-C8D681C35E57}"/>
                </a:ext>
              </a:extLst>
            </p:cNvPr>
            <p:cNvSpPr/>
            <p:nvPr/>
          </p:nvSpPr>
          <p:spPr>
            <a:xfrm>
              <a:off x="8263906" y="3843891"/>
              <a:ext cx="3533997" cy="907945"/>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RPA</a:t>
              </a:r>
              <a:r>
                <a:rPr lang="ja-JP" altLang="en-US" sz="1050">
                  <a:solidFill>
                    <a:schemeClr val="bg2">
                      <a:lumMod val="50000"/>
                    </a:schemeClr>
                  </a:solidFill>
                  <a:latin typeface="Meiryo UI" panose="020B0604030504040204" pitchFamily="50" charset="-128"/>
                  <a:ea typeface="Meiryo UI" panose="020B0604030504040204" pitchFamily="50" charset="-128"/>
                </a:rPr>
                <a:t>実行ファイルの</a:t>
              </a:r>
              <a:r>
                <a:rPr lang="en-US" altLang="ja-JP" sz="1050">
                  <a:solidFill>
                    <a:schemeClr val="bg2">
                      <a:lumMod val="50000"/>
                    </a:schemeClr>
                  </a:solidFill>
                  <a:latin typeface="Meiryo UI" panose="020B0604030504040204" pitchFamily="50" charset="-128"/>
                  <a:ea typeface="Meiryo UI" panose="020B0604030504040204" pitchFamily="50" charset="-128"/>
                </a:rPr>
                <a:t>(RPA</a:t>
              </a:r>
              <a:r>
                <a:rPr lang="ja-JP" altLang="en-US" sz="1050">
                  <a:solidFill>
                    <a:schemeClr val="bg2">
                      <a:lumMod val="50000"/>
                    </a:schemeClr>
                  </a:solidFill>
                  <a:latin typeface="Meiryo UI" panose="020B0604030504040204" pitchFamily="50" charset="-128"/>
                  <a:ea typeface="Meiryo UI" panose="020B0604030504040204" pitchFamily="50" charset="-128"/>
                </a:rPr>
                <a:t>作業用</a:t>
              </a:r>
              <a:r>
                <a:rPr lang="en-US" altLang="ja-JP" sz="1050">
                  <a:solidFill>
                    <a:schemeClr val="bg2">
                      <a:lumMod val="50000"/>
                    </a:schemeClr>
                  </a:solidFill>
                  <a:latin typeface="Meiryo UI" panose="020B0604030504040204" pitchFamily="50" charset="-128"/>
                  <a:ea typeface="Meiryo UI" panose="020B0604030504040204" pitchFamily="50" charset="-128"/>
                </a:rPr>
                <a:t>)</a:t>
              </a:r>
              <a:r>
                <a:rPr lang="ja-JP" altLang="en-US" sz="1050">
                  <a:solidFill>
                    <a:schemeClr val="bg2">
                      <a:lumMod val="50000"/>
                    </a:schemeClr>
                  </a:solidFill>
                  <a:latin typeface="Meiryo UI" panose="020B0604030504040204" pitchFamily="50" charset="-128"/>
                  <a:ea typeface="Meiryo UI" panose="020B0604030504040204" pitchFamily="50" charset="-128"/>
                </a:rPr>
                <a:t>ヘッダ情報シートの請求書</a:t>
              </a:r>
              <a:r>
                <a:rPr lang="en-US" altLang="ja-JP" sz="1050">
                  <a:solidFill>
                    <a:schemeClr val="bg2">
                      <a:lumMod val="50000"/>
                    </a:schemeClr>
                  </a:solidFill>
                  <a:latin typeface="Meiryo UI" panose="020B0604030504040204" pitchFamily="50" charset="-128"/>
                  <a:ea typeface="Meiryo UI" panose="020B0604030504040204" pitchFamily="50" charset="-128"/>
                </a:rPr>
                <a:t>ID</a:t>
              </a:r>
              <a:r>
                <a:rPr lang="ja-JP" altLang="en-US" sz="1050">
                  <a:solidFill>
                    <a:schemeClr val="bg2">
                      <a:lumMod val="50000"/>
                    </a:schemeClr>
                  </a:solidFill>
                  <a:latin typeface="Meiryo UI" panose="020B0604030504040204" pitchFamily="50" charset="-128"/>
                  <a:ea typeface="Meiryo UI" panose="020B0604030504040204" pitchFamily="50" charset="-128"/>
                </a:rPr>
                <a:t>をコピー後、請求書</a:t>
              </a:r>
              <a:r>
                <a:rPr lang="en-US" altLang="ja-JP" sz="1050">
                  <a:solidFill>
                    <a:schemeClr val="bg2">
                      <a:lumMod val="50000"/>
                    </a:schemeClr>
                  </a:solidFill>
                  <a:latin typeface="Meiryo UI" panose="020B0604030504040204" pitchFamily="50" charset="-128"/>
                  <a:ea typeface="Meiryo UI" panose="020B0604030504040204" pitchFamily="50" charset="-128"/>
                </a:rPr>
                <a:t>ID</a:t>
              </a:r>
              <a:r>
                <a:rPr lang="ja-JP" altLang="en-US" sz="1050">
                  <a:solidFill>
                    <a:schemeClr val="bg2">
                      <a:lumMod val="50000"/>
                    </a:schemeClr>
                  </a:solidFill>
                  <a:latin typeface="Meiryo UI" panose="020B0604030504040204" pitchFamily="50" charset="-128"/>
                  <a:ea typeface="Meiryo UI" panose="020B0604030504040204" pitchFamily="50" charset="-128"/>
                </a:rPr>
                <a:t>検索ツールのシートにコピーする</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13" name="グループ化 12">
            <a:extLst>
              <a:ext uri="{FF2B5EF4-FFF2-40B4-BE49-F238E27FC236}">
                <a16:creationId xmlns:a16="http://schemas.microsoft.com/office/drawing/2014/main" id="{9A7CC0AC-86B2-39A2-4A08-AC12097C9C46}"/>
              </a:ext>
            </a:extLst>
          </p:cNvPr>
          <p:cNvGrpSpPr/>
          <p:nvPr/>
        </p:nvGrpSpPr>
        <p:grpSpPr>
          <a:xfrm>
            <a:off x="361429" y="4751836"/>
            <a:ext cx="11436474" cy="1744667"/>
            <a:chOff x="361429" y="5167179"/>
            <a:chExt cx="11436474" cy="1329324"/>
          </a:xfrm>
        </p:grpSpPr>
        <p:sp>
          <p:nvSpPr>
            <p:cNvPr id="44" name="正方形/長方形 43">
              <a:extLst>
                <a:ext uri="{FF2B5EF4-FFF2-40B4-BE49-F238E27FC236}">
                  <a16:creationId xmlns:a16="http://schemas.microsoft.com/office/drawing/2014/main" id="{1C21B52E-F854-F994-44D7-D82797FFF6F7}"/>
                </a:ext>
              </a:extLst>
            </p:cNvPr>
            <p:cNvSpPr/>
            <p:nvPr/>
          </p:nvSpPr>
          <p:spPr>
            <a:xfrm>
              <a:off x="361429" y="5167180"/>
              <a:ext cx="434563" cy="1329322"/>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altLang="ja-JP" sz="1100">
                  <a:solidFill>
                    <a:schemeClr val="bg1"/>
                  </a:solidFill>
                  <a:latin typeface="Meiryo UI" panose="020B0604030504040204" pitchFamily="50" charset="-128"/>
                  <a:ea typeface="Meiryo UI" panose="020B0604030504040204" pitchFamily="50" charset="-128"/>
                  <a:sym typeface="ヒラギノ角ゴ ProN W3"/>
                </a:rPr>
                <a:t>QA</a:t>
              </a:r>
              <a:endParaRPr kumimoji="0" lang="ja-JP" altLang="en-US" sz="11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sp>
          <p:nvSpPr>
            <p:cNvPr id="45" name="正方形/長方形 44">
              <a:extLst>
                <a:ext uri="{FF2B5EF4-FFF2-40B4-BE49-F238E27FC236}">
                  <a16:creationId xmlns:a16="http://schemas.microsoft.com/office/drawing/2014/main" id="{0893538F-EDF3-8A8C-0227-9D438B840D44}"/>
                </a:ext>
              </a:extLst>
            </p:cNvPr>
            <p:cNvSpPr/>
            <p:nvPr/>
          </p:nvSpPr>
          <p:spPr>
            <a:xfrm>
              <a:off x="921026" y="5167181"/>
              <a:ext cx="3533997" cy="132932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Q:</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処理内容（目的）を教えてください</a:t>
              </a:r>
              <a:br>
                <a:rPr lang="en-US" altLang="ja-JP" sz="1050">
                  <a:solidFill>
                    <a:schemeClr val="bg2">
                      <a:lumMod val="50000"/>
                    </a:schemeClr>
                  </a:solidFill>
                  <a:latin typeface="Meiryo UI" panose="020B0604030504040204" pitchFamily="50" charset="-128"/>
                  <a:ea typeface="Meiryo UI" panose="020B0604030504040204" pitchFamily="50" charset="-128"/>
                </a:rPr>
              </a:b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panose="020B0604030504040204" pitchFamily="50" charset="-128"/>
                  <a:ea typeface="Meiryo UI" panose="020B0604030504040204" pitchFamily="50" charset="-128"/>
                </a:rPr>
                <a:t>A:</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計測処理で使っているだけ。</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sp>
          <p:nvSpPr>
            <p:cNvPr id="48" name="正方形/長方形 47">
              <a:extLst>
                <a:ext uri="{FF2B5EF4-FFF2-40B4-BE49-F238E27FC236}">
                  <a16:creationId xmlns:a16="http://schemas.microsoft.com/office/drawing/2014/main" id="{82C999B8-F888-4B63-6CEA-A248B36388BC}"/>
                </a:ext>
              </a:extLst>
            </p:cNvPr>
            <p:cNvSpPr/>
            <p:nvPr/>
          </p:nvSpPr>
          <p:spPr>
            <a:xfrm>
              <a:off x="4595892" y="5167180"/>
              <a:ext cx="3533997" cy="132932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Q:</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エラーがあるケースは多いのでしょうか</a:t>
              </a:r>
              <a:br>
                <a:rPr lang="en-US" altLang="ja-JP" sz="1050">
                  <a:solidFill>
                    <a:schemeClr val="bg2">
                      <a:lumMod val="50000"/>
                    </a:schemeClr>
                  </a:solidFill>
                  <a:latin typeface="Meiryo UI" panose="020B0604030504040204" pitchFamily="50" charset="-128"/>
                  <a:ea typeface="Meiryo UI" panose="020B0604030504040204" pitchFamily="50" charset="-128"/>
                </a:rPr>
              </a:b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panose="020B0604030504040204" pitchFamily="50" charset="-128"/>
                  <a:ea typeface="Meiryo UI" panose="020B0604030504040204" pitchFamily="50" charset="-128"/>
                </a:rPr>
                <a:t>A:</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たまに活文にアップロードできないなどがある。</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データ作成ミスもある。</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panose="020B0604030504040204" pitchFamily="50" charset="-128"/>
                  <a:ea typeface="Meiryo UI" panose="020B0604030504040204" pitchFamily="50" charset="-128"/>
                </a:rPr>
                <a:t>※</a:t>
              </a:r>
              <a:r>
                <a:rPr lang="ja-JP" altLang="en-US" sz="1050">
                  <a:solidFill>
                    <a:schemeClr val="bg2">
                      <a:lumMod val="50000"/>
                    </a:schemeClr>
                  </a:solidFill>
                  <a:latin typeface="Meiryo UI" panose="020B0604030504040204" pitchFamily="50" charset="-128"/>
                  <a:ea typeface="Meiryo UI" panose="020B0604030504040204" pitchFamily="50" charset="-128"/>
                </a:rPr>
                <a:t>エラーは年に</a:t>
              </a:r>
              <a:r>
                <a:rPr lang="en-US" altLang="ja-JP" sz="1050">
                  <a:solidFill>
                    <a:schemeClr val="bg2">
                      <a:lumMod val="50000"/>
                    </a:schemeClr>
                  </a:solidFill>
                  <a:latin typeface="Meiryo UI" panose="020B0604030504040204" pitchFamily="50" charset="-128"/>
                  <a:ea typeface="Meiryo UI" panose="020B0604030504040204" pitchFamily="50" charset="-128"/>
                </a:rPr>
                <a:t>2,3</a:t>
              </a:r>
              <a:r>
                <a:rPr lang="ja-JP" altLang="en-US" sz="1050">
                  <a:solidFill>
                    <a:schemeClr val="bg2">
                      <a:lumMod val="50000"/>
                    </a:schemeClr>
                  </a:solidFill>
                  <a:latin typeface="Meiryo UI" panose="020B0604030504040204" pitchFamily="50" charset="-128"/>
                  <a:ea typeface="Meiryo UI" panose="020B0604030504040204" pitchFamily="50" charset="-128"/>
                </a:rPr>
                <a:t>件程度？（月ずれが起こる。繁忙期（</a:t>
              </a:r>
              <a:r>
                <a:rPr lang="en-US" altLang="ja-JP" sz="1050">
                  <a:solidFill>
                    <a:schemeClr val="bg2">
                      <a:lumMod val="50000"/>
                    </a:schemeClr>
                  </a:solidFill>
                  <a:latin typeface="Meiryo UI" panose="020B0604030504040204" pitchFamily="50" charset="-128"/>
                  <a:ea typeface="Meiryo UI" panose="020B0604030504040204" pitchFamily="50" charset="-128"/>
                </a:rPr>
                <a:t>3,9</a:t>
              </a:r>
              <a:r>
                <a:rPr lang="ja-JP" altLang="en-US" sz="1050">
                  <a:solidFill>
                    <a:schemeClr val="bg2">
                      <a:lumMod val="50000"/>
                    </a:schemeClr>
                  </a:solidFill>
                  <a:latin typeface="Meiryo UI" panose="020B0604030504040204" pitchFamily="50" charset="-128"/>
                  <a:ea typeface="Meiryo UI" panose="020B0604030504040204" pitchFamily="50" charset="-128"/>
                </a:rPr>
                <a:t>月）に発生？）</a:t>
              </a:r>
              <a:r>
                <a:rPr lang="en-US" altLang="ja-JP" sz="1050">
                  <a:solidFill>
                    <a:schemeClr val="bg2">
                      <a:lumMod val="50000"/>
                    </a:schemeClr>
                  </a:solidFill>
                  <a:latin typeface="Meiryo UI" panose="020B0604030504040204" pitchFamily="50" charset="-128"/>
                  <a:ea typeface="Meiryo UI" panose="020B0604030504040204" pitchFamily="50" charset="-128"/>
                </a:rPr>
                <a:t>O.K.</a:t>
              </a:r>
              <a:r>
                <a:rPr lang="ja-JP" altLang="en-US" sz="1050">
                  <a:solidFill>
                    <a:schemeClr val="bg2">
                      <a:lumMod val="50000"/>
                    </a:schemeClr>
                  </a:solidFill>
                  <a:latin typeface="Meiryo UI" panose="020B0604030504040204" pitchFamily="50" charset="-128"/>
                  <a:ea typeface="Meiryo UI" panose="020B0604030504040204" pitchFamily="50" charset="-128"/>
                </a:rPr>
                <a:t>でも実はエラーのケースはある。</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sp>
          <p:nvSpPr>
            <p:cNvPr id="55" name="正方形/長方形 54">
              <a:extLst>
                <a:ext uri="{FF2B5EF4-FFF2-40B4-BE49-F238E27FC236}">
                  <a16:creationId xmlns:a16="http://schemas.microsoft.com/office/drawing/2014/main" id="{F740D60F-052F-3A56-6C20-E33041F3E093}"/>
                </a:ext>
              </a:extLst>
            </p:cNvPr>
            <p:cNvSpPr/>
            <p:nvPr/>
          </p:nvSpPr>
          <p:spPr>
            <a:xfrm>
              <a:off x="8263906" y="5167179"/>
              <a:ext cx="3533997" cy="132932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Q:</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請求書</a:t>
              </a:r>
              <a:r>
                <a:rPr lang="en-US" altLang="ja-JP" sz="1050">
                  <a:solidFill>
                    <a:schemeClr val="bg2">
                      <a:lumMod val="50000"/>
                    </a:schemeClr>
                  </a:solidFill>
                  <a:latin typeface="Meiryo UI" panose="020B0604030504040204" pitchFamily="50" charset="-128"/>
                  <a:ea typeface="Meiryo UI" panose="020B0604030504040204" pitchFamily="50" charset="-128"/>
                </a:rPr>
                <a:t>ID</a:t>
              </a:r>
              <a:r>
                <a:rPr lang="ja-JP" altLang="en-US" sz="1050">
                  <a:solidFill>
                    <a:schemeClr val="bg2">
                      <a:lumMod val="50000"/>
                    </a:schemeClr>
                  </a:solidFill>
                  <a:latin typeface="Meiryo UI" panose="020B0604030504040204" pitchFamily="50" charset="-128"/>
                  <a:ea typeface="Meiryo UI" panose="020B0604030504040204" pitchFamily="50" charset="-128"/>
                </a:rPr>
                <a:t>検索ツールは、支払依頼</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にデータを貼り付ける</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役割という理解で合っていますか</a:t>
              </a:r>
              <a:br>
                <a:rPr lang="en-US" altLang="ja-JP" sz="1050">
                  <a:solidFill>
                    <a:schemeClr val="bg2">
                      <a:lumMod val="50000"/>
                    </a:schemeClr>
                  </a:solidFill>
                  <a:latin typeface="Meiryo UI" panose="020B0604030504040204" pitchFamily="50" charset="-128"/>
                  <a:ea typeface="Meiryo UI" panose="020B0604030504040204" pitchFamily="50" charset="-128"/>
                </a:rPr>
              </a:b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panose="020B0604030504040204" pitchFamily="50" charset="-128"/>
                  <a:ea typeface="Meiryo UI" panose="020B0604030504040204" pitchFamily="50" charset="-128"/>
                </a:rPr>
                <a:t>A:</a:t>
              </a:r>
              <a:r>
                <a:rPr lang="ja-JP" altLang="en-US" sz="1050">
                  <a:solidFill>
                    <a:schemeClr val="bg2">
                      <a:lumMod val="50000"/>
                    </a:schemeClr>
                  </a:solidFill>
                  <a:latin typeface="Meiryo UI" panose="020B0604030504040204" pitchFamily="50" charset="-128"/>
                  <a:ea typeface="Meiryo UI" panose="020B0604030504040204" pitchFamily="50" charset="-128"/>
                </a:rPr>
                <a:t>あっている</a:t>
              </a:r>
              <a:br>
                <a:rPr lang="en-US" altLang="ja-JP" sz="1050">
                  <a:solidFill>
                    <a:schemeClr val="bg2">
                      <a:lumMod val="50000"/>
                    </a:schemeClr>
                  </a:solidFill>
                  <a:latin typeface="Meiryo UI" panose="020B0604030504040204" pitchFamily="50" charset="-128"/>
                  <a:ea typeface="Meiryo UI" panose="020B0604030504040204" pitchFamily="50" charset="-128"/>
                </a:rPr>
              </a:b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15" name="グループ化 14">
            <a:extLst>
              <a:ext uri="{FF2B5EF4-FFF2-40B4-BE49-F238E27FC236}">
                <a16:creationId xmlns:a16="http://schemas.microsoft.com/office/drawing/2014/main" id="{FBBB4C92-C838-0616-47AA-359D05E02D50}"/>
              </a:ext>
            </a:extLst>
          </p:cNvPr>
          <p:cNvGrpSpPr/>
          <p:nvPr/>
        </p:nvGrpSpPr>
        <p:grpSpPr>
          <a:xfrm>
            <a:off x="361429" y="1486842"/>
            <a:ext cx="11415715" cy="1941705"/>
            <a:chOff x="361429" y="1486842"/>
            <a:chExt cx="11415715" cy="1941705"/>
          </a:xfrm>
        </p:grpSpPr>
        <p:sp>
          <p:nvSpPr>
            <p:cNvPr id="39" name="正方形/長方形 38">
              <a:extLst>
                <a:ext uri="{FF2B5EF4-FFF2-40B4-BE49-F238E27FC236}">
                  <a16:creationId xmlns:a16="http://schemas.microsoft.com/office/drawing/2014/main" id="{22104E45-8777-641B-F79D-FD32ED23C418}"/>
                </a:ext>
              </a:extLst>
            </p:cNvPr>
            <p:cNvSpPr/>
            <p:nvPr/>
          </p:nvSpPr>
          <p:spPr>
            <a:xfrm>
              <a:off x="361429" y="1486842"/>
              <a:ext cx="434563" cy="1941705"/>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100">
                  <a:solidFill>
                    <a:schemeClr val="bg1"/>
                  </a:solidFill>
                  <a:latin typeface="Meiryo UI" panose="020B0604030504040204" pitchFamily="50" charset="-128"/>
                  <a:ea typeface="Meiryo UI" panose="020B0604030504040204" pitchFamily="50" charset="-128"/>
                  <a:sym typeface="ヒラギノ角ゴ ProN W3"/>
                </a:rPr>
                <a:t>画面</a:t>
              </a:r>
              <a:r>
                <a:rPr kumimoji="0" lang="ja-JP" altLang="en-US" sz="11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rPr>
                <a:t>イメージ</a:t>
              </a:r>
            </a:p>
          </p:txBody>
        </p:sp>
        <p:pic>
          <p:nvPicPr>
            <p:cNvPr id="6" name="図 5">
              <a:extLst>
                <a:ext uri="{FF2B5EF4-FFF2-40B4-BE49-F238E27FC236}">
                  <a16:creationId xmlns:a16="http://schemas.microsoft.com/office/drawing/2014/main" id="{83092E19-0541-2B5E-F299-E0FC020C8A68}"/>
                </a:ext>
              </a:extLst>
            </p:cNvPr>
            <p:cNvPicPr>
              <a:picLocks noChangeAspect="1"/>
            </p:cNvPicPr>
            <p:nvPr/>
          </p:nvPicPr>
          <p:blipFill>
            <a:blip r:embed="rId3"/>
            <a:stretch>
              <a:fillRect/>
            </a:stretch>
          </p:blipFill>
          <p:spPr>
            <a:xfrm>
              <a:off x="921026" y="1486843"/>
              <a:ext cx="3621223" cy="1940400"/>
            </a:xfrm>
            <a:prstGeom prst="rect">
              <a:avLst/>
            </a:prstGeom>
          </p:spPr>
        </p:pic>
        <p:pic>
          <p:nvPicPr>
            <p:cNvPr id="8" name="図 7">
              <a:extLst>
                <a:ext uri="{FF2B5EF4-FFF2-40B4-BE49-F238E27FC236}">
                  <a16:creationId xmlns:a16="http://schemas.microsoft.com/office/drawing/2014/main" id="{7875EEAF-A43B-EA7C-9F40-1206CCC0DFA7}"/>
                </a:ext>
              </a:extLst>
            </p:cNvPr>
            <p:cNvPicPr>
              <a:picLocks noChangeAspect="1"/>
            </p:cNvPicPr>
            <p:nvPr/>
          </p:nvPicPr>
          <p:blipFill>
            <a:blip r:embed="rId4"/>
            <a:stretch>
              <a:fillRect/>
            </a:stretch>
          </p:blipFill>
          <p:spPr>
            <a:xfrm>
              <a:off x="4595892" y="1486843"/>
              <a:ext cx="3527094" cy="1940400"/>
            </a:xfrm>
            <a:prstGeom prst="rect">
              <a:avLst/>
            </a:prstGeom>
          </p:spPr>
        </p:pic>
        <p:pic>
          <p:nvPicPr>
            <p:cNvPr id="10" name="図 9">
              <a:extLst>
                <a:ext uri="{FF2B5EF4-FFF2-40B4-BE49-F238E27FC236}">
                  <a16:creationId xmlns:a16="http://schemas.microsoft.com/office/drawing/2014/main" id="{04DFCCA6-190C-8C23-0379-C761508AB367}"/>
                </a:ext>
              </a:extLst>
            </p:cNvPr>
            <p:cNvPicPr>
              <a:picLocks noChangeAspect="1"/>
            </p:cNvPicPr>
            <p:nvPr/>
          </p:nvPicPr>
          <p:blipFill>
            <a:blip r:embed="rId5"/>
            <a:stretch>
              <a:fillRect/>
            </a:stretch>
          </p:blipFill>
          <p:spPr>
            <a:xfrm>
              <a:off x="8277494" y="1486843"/>
              <a:ext cx="3499650" cy="1940400"/>
            </a:xfrm>
            <a:prstGeom prst="rect">
              <a:avLst/>
            </a:prstGeom>
          </p:spPr>
        </p:pic>
        <p:pic>
          <p:nvPicPr>
            <p:cNvPr id="12" name="図 11">
              <a:extLst>
                <a:ext uri="{FF2B5EF4-FFF2-40B4-BE49-F238E27FC236}">
                  <a16:creationId xmlns:a16="http://schemas.microsoft.com/office/drawing/2014/main" id="{1C5DB257-8698-B76F-A933-11A022A4B1C4}"/>
                </a:ext>
              </a:extLst>
            </p:cNvPr>
            <p:cNvPicPr>
              <a:picLocks noChangeAspect="1"/>
            </p:cNvPicPr>
            <p:nvPr/>
          </p:nvPicPr>
          <p:blipFill>
            <a:blip r:embed="rId6"/>
            <a:stretch>
              <a:fillRect/>
            </a:stretch>
          </p:blipFill>
          <p:spPr>
            <a:xfrm>
              <a:off x="10414790" y="1486843"/>
              <a:ext cx="1362354" cy="1940400"/>
            </a:xfrm>
            <a:prstGeom prst="rect">
              <a:avLst/>
            </a:prstGeom>
          </p:spPr>
        </p:pic>
      </p:grpSp>
    </p:spTree>
    <p:extLst>
      <p:ext uri="{BB962C8B-B14F-4D97-AF65-F5344CB8AC3E}">
        <p14:creationId xmlns:p14="http://schemas.microsoft.com/office/powerpoint/2010/main" val="1961899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81A85-BD04-3161-5237-1921844F0E5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799131B-5F8A-2418-2208-F975DA8AF677}"/>
              </a:ext>
            </a:extLst>
          </p:cNvPr>
          <p:cNvSpPr>
            <a:spLocks noGrp="1"/>
          </p:cNvSpPr>
          <p:nvPr>
            <p:ph type="title"/>
          </p:nvPr>
        </p:nvSpPr>
        <p:spPr/>
        <p:txBody>
          <a:bodyPr anchor="ctr"/>
          <a:lstStyle/>
          <a:p>
            <a:r>
              <a:rPr lang="en-US" altLang="ja-JP">
                <a:latin typeface="Meiryo UI" panose="020B0604030504040204" pitchFamily="50" charset="-128"/>
                <a:ea typeface="Meiryo UI" panose="020B0604030504040204" pitchFamily="50" charset="-128"/>
              </a:rPr>
              <a:t>RPA</a:t>
            </a:r>
            <a:r>
              <a:rPr lang="ja-JP" altLang="en-US">
                <a:latin typeface="Meiryo UI" panose="020B0604030504040204" pitchFamily="50" charset="-128"/>
                <a:ea typeface="Meiryo UI" panose="020B0604030504040204" pitchFamily="50" charset="-128"/>
              </a:rPr>
              <a:t>業務のご質問（８ </a:t>
            </a:r>
            <a:r>
              <a:rPr lang="en-US" altLang="ja-JP">
                <a:latin typeface="Meiryo UI" panose="020B0604030504040204" pitchFamily="50" charset="-128"/>
                <a:ea typeface="Meiryo UI" panose="020B0604030504040204" pitchFamily="50" charset="-128"/>
              </a:rPr>
              <a:t>/ </a:t>
            </a:r>
            <a:r>
              <a:rPr lang="ja-JP" altLang="en-US">
                <a:latin typeface="Meiryo UI" panose="020B0604030504040204" pitchFamily="50" charset="-128"/>
                <a:ea typeface="Meiryo UI" panose="020B0604030504040204" pitchFamily="50" charset="-128"/>
              </a:rPr>
              <a:t>９）</a:t>
            </a:r>
            <a:endParaRPr kumimoji="1"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816FEC13-0EB7-B8D3-AE22-0100300FAA85}"/>
              </a:ext>
            </a:extLst>
          </p:cNvPr>
          <p:cNvSpPr>
            <a:spLocks noGrp="1"/>
          </p:cNvSpPr>
          <p:nvPr>
            <p:ph type="ftr" sz="quarter" idx="15"/>
          </p:nvPr>
        </p:nvSpPr>
        <p:spPr>
          <a:xfrm>
            <a:off x="4038600" y="635635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D53839CF-AFE4-370F-0624-6F8CCAA9F594}"/>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fontAlgn="base">
              <a:spcBef>
                <a:spcPct val="0"/>
              </a:spcBef>
              <a:spcAft>
                <a:spcPct val="0"/>
              </a:spcAft>
              <a:defRPr/>
            </a:pPr>
            <a:r>
              <a:rPr lang="en-US" altLang="ja-JP">
                <a:solidFill>
                  <a:schemeClr val="bg2">
                    <a:lumMod val="50000"/>
                  </a:schemeClr>
                </a:solidFill>
                <a:latin typeface="Meiryo UI" panose="020B0604030504040204" pitchFamily="50" charset="-128"/>
                <a:ea typeface="Meiryo UI" panose="020B0604030504040204" pitchFamily="50" charset="-128"/>
              </a:rPr>
              <a:t>04_RPA</a:t>
            </a:r>
            <a:r>
              <a:rPr lang="ja-JP" altLang="en-US">
                <a:solidFill>
                  <a:schemeClr val="bg2">
                    <a:lumMod val="50000"/>
                  </a:schemeClr>
                </a:solidFill>
                <a:latin typeface="Meiryo UI" panose="020B0604030504040204" pitchFamily="50" charset="-128"/>
                <a:ea typeface="Meiryo UI" panose="020B0604030504040204" pitchFamily="50" charset="-128"/>
              </a:rPr>
              <a:t>入力フォルダの画面録画 </a:t>
            </a:r>
            <a:r>
              <a:rPr lang="en-US" altLang="ja-JP">
                <a:solidFill>
                  <a:schemeClr val="bg2">
                    <a:lumMod val="50000"/>
                  </a:schemeClr>
                </a:solidFill>
                <a:latin typeface="Meiryo UI" panose="020B0604030504040204" pitchFamily="50" charset="-128"/>
                <a:ea typeface="Meiryo UI" panose="020B0604030504040204" pitchFamily="50" charset="-128"/>
              </a:rPr>
              <a:t>2025-09-29 111033</a:t>
            </a:r>
            <a:r>
              <a:rPr lang="ja-JP" altLang="en-US">
                <a:solidFill>
                  <a:schemeClr val="bg2">
                    <a:lumMod val="50000"/>
                  </a:schemeClr>
                </a:solidFill>
                <a:latin typeface="Meiryo UI" panose="020B0604030504040204" pitchFamily="50" charset="-128"/>
                <a:ea typeface="Meiryo UI" panose="020B0604030504040204" pitchFamily="50" charset="-128"/>
              </a:rPr>
              <a:t>（＆</a:t>
            </a:r>
            <a:r>
              <a:rPr lang="en-US" altLang="ja-JP">
                <a:solidFill>
                  <a:schemeClr val="bg2">
                    <a:lumMod val="50000"/>
                  </a:schemeClr>
                </a:solidFill>
                <a:latin typeface="Meiryo UI" panose="020B0604030504040204" pitchFamily="50" charset="-128"/>
                <a:ea typeface="Meiryo UI" panose="020B0604030504040204" pitchFamily="50" charset="-128"/>
              </a:rPr>
              <a:t>131253</a:t>
            </a:r>
            <a:r>
              <a:rPr lang="ja-JP" altLang="en-US">
                <a:solidFill>
                  <a:schemeClr val="bg2">
                    <a:lumMod val="50000"/>
                  </a:schemeClr>
                </a:solidFill>
                <a:latin typeface="Meiryo UI" panose="020B0604030504040204" pitchFamily="50" charset="-128"/>
                <a:ea typeface="Meiryo UI" panose="020B0604030504040204" pitchFamily="50" charset="-128"/>
              </a:rPr>
              <a:t>）</a:t>
            </a:r>
            <a:r>
              <a:rPr lang="en-US" altLang="ja-JP">
                <a:solidFill>
                  <a:schemeClr val="bg2">
                    <a:lumMod val="50000"/>
                  </a:schemeClr>
                </a:solidFill>
                <a:latin typeface="Meiryo UI" panose="020B0604030504040204" pitchFamily="50" charset="-128"/>
                <a:ea typeface="Meiryo UI" panose="020B0604030504040204" pitchFamily="50" charset="-128"/>
              </a:rPr>
              <a:t>.mp4</a:t>
            </a:r>
            <a:r>
              <a:rPr lang="ja-JP" altLang="en-US">
                <a:solidFill>
                  <a:schemeClr val="bg2">
                    <a:lumMod val="50000"/>
                  </a:schemeClr>
                </a:solidFill>
                <a:latin typeface="Meiryo UI" panose="020B0604030504040204" pitchFamily="50" charset="-128"/>
                <a:ea typeface="Meiryo UI" panose="020B0604030504040204" pitchFamily="50" charset="-128"/>
              </a:rPr>
              <a:t>より抜粋した業務の流れは以下の通り。</a:t>
            </a:r>
            <a:endParaRPr lang="en-US" altLang="ja-JP">
              <a:solidFill>
                <a:schemeClr val="bg2">
                  <a:lumMod val="50000"/>
                </a:schemeClr>
              </a:solidFill>
              <a:latin typeface="Meiryo UI" panose="020B0604030504040204" pitchFamily="50" charset="-128"/>
              <a:ea typeface="Meiryo UI" panose="020B0604030504040204" pitchFamily="50" charset="-128"/>
            </a:endParaRPr>
          </a:p>
          <a:p>
            <a:pPr lvl="0" fontAlgn="base">
              <a:spcBef>
                <a:spcPct val="0"/>
              </a:spcBef>
              <a:spcAft>
                <a:spcPct val="0"/>
              </a:spcAft>
              <a:defRPr/>
            </a:pPr>
            <a:endParaRPr lang="en-US" altLang="ja-JP">
              <a:solidFill>
                <a:schemeClr val="bg2">
                  <a:lumMod val="50000"/>
                </a:schemeClr>
              </a:solidFill>
              <a:latin typeface="Meiryo UI" panose="020B0604030504040204" pitchFamily="50" charset="-128"/>
              <a:ea typeface="Meiryo UI" panose="020B0604030504040204" pitchFamily="50" charset="-128"/>
            </a:endParaRPr>
          </a:p>
        </p:txBody>
      </p:sp>
      <p:grpSp>
        <p:nvGrpSpPr>
          <p:cNvPr id="19" name="グループ化 18">
            <a:extLst>
              <a:ext uri="{FF2B5EF4-FFF2-40B4-BE49-F238E27FC236}">
                <a16:creationId xmlns:a16="http://schemas.microsoft.com/office/drawing/2014/main" id="{47714CC5-32A2-8B1A-FE85-9EC8B29503CE}"/>
              </a:ext>
            </a:extLst>
          </p:cNvPr>
          <p:cNvGrpSpPr/>
          <p:nvPr/>
        </p:nvGrpSpPr>
        <p:grpSpPr>
          <a:xfrm>
            <a:off x="361429" y="3636218"/>
            <a:ext cx="11436474" cy="907947"/>
            <a:chOff x="361429" y="3843891"/>
            <a:chExt cx="11436474" cy="907947"/>
          </a:xfrm>
        </p:grpSpPr>
        <p:sp>
          <p:nvSpPr>
            <p:cNvPr id="38" name="正方形/長方形 37">
              <a:extLst>
                <a:ext uri="{FF2B5EF4-FFF2-40B4-BE49-F238E27FC236}">
                  <a16:creationId xmlns:a16="http://schemas.microsoft.com/office/drawing/2014/main" id="{C2F48061-7A9E-1242-045D-E32A62DC29F8}"/>
                </a:ext>
              </a:extLst>
            </p:cNvPr>
            <p:cNvSpPr/>
            <p:nvPr/>
          </p:nvSpPr>
          <p:spPr>
            <a:xfrm>
              <a:off x="361429" y="3843892"/>
              <a:ext cx="434563" cy="907945"/>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tab pos="542925" algn="l"/>
                </a:tabLst>
              </a:pPr>
              <a:r>
                <a:rPr kumimoji="0" lang="ja-JP" altLang="en-US" sz="1100">
                  <a:solidFill>
                    <a:schemeClr val="bg1"/>
                  </a:solidFill>
                  <a:latin typeface="Meiryo UI" panose="020B0604030504040204" pitchFamily="50" charset="-128"/>
                  <a:ea typeface="Meiryo UI" panose="020B0604030504040204" pitchFamily="50" charset="-128"/>
                  <a:sym typeface="ヒラギノ角ゴ ProN W3"/>
                </a:rPr>
                <a:t>作業内容</a:t>
              </a:r>
              <a:endParaRPr kumimoji="0" lang="ja-JP" altLang="en-US" sz="11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sp>
          <p:nvSpPr>
            <p:cNvPr id="43" name="正方形/長方形 42">
              <a:extLst>
                <a:ext uri="{FF2B5EF4-FFF2-40B4-BE49-F238E27FC236}">
                  <a16:creationId xmlns:a16="http://schemas.microsoft.com/office/drawing/2014/main" id="{B1E15669-AA4A-363C-09FE-181A996C1FC8}"/>
                </a:ext>
              </a:extLst>
            </p:cNvPr>
            <p:cNvSpPr/>
            <p:nvPr/>
          </p:nvSpPr>
          <p:spPr>
            <a:xfrm>
              <a:off x="921026" y="3843893"/>
              <a:ext cx="3533997" cy="907945"/>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請求書</a:t>
              </a:r>
              <a:r>
                <a:rPr lang="en-US" altLang="ja-JP" sz="1050">
                  <a:solidFill>
                    <a:schemeClr val="bg2">
                      <a:lumMod val="50000"/>
                    </a:schemeClr>
                  </a:solidFill>
                  <a:latin typeface="Meiryo UI" panose="020B0604030504040204" pitchFamily="50" charset="-128"/>
                  <a:ea typeface="Meiryo UI" panose="020B0604030504040204" pitchFamily="50" charset="-128"/>
                </a:rPr>
                <a:t>ID</a:t>
              </a:r>
              <a:r>
                <a:rPr lang="ja-JP" altLang="en-US" sz="1050">
                  <a:solidFill>
                    <a:schemeClr val="bg2">
                      <a:lumMod val="50000"/>
                    </a:schemeClr>
                  </a:solidFill>
                  <a:latin typeface="Meiryo UI" panose="020B0604030504040204" pitchFamily="50" charset="-128"/>
                  <a:ea typeface="Meiryo UI" panose="020B0604030504040204" pitchFamily="50" charset="-128"/>
                </a:rPr>
                <a:t>検索ツールの検索ボタンを押下し、</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panose="020B0604030504040204" pitchFamily="50" charset="-128"/>
                  <a:ea typeface="Meiryo UI" panose="020B0604030504040204" pitchFamily="50" charset="-128"/>
                </a:rPr>
                <a:t>Concur</a:t>
              </a:r>
              <a:r>
                <a:rPr lang="ja-JP" altLang="en-US" sz="1050">
                  <a:solidFill>
                    <a:schemeClr val="bg2">
                      <a:lumMod val="50000"/>
                    </a:schemeClr>
                  </a:solidFill>
                  <a:latin typeface="Meiryo UI" panose="020B0604030504040204" pitchFamily="50" charset="-128"/>
                  <a:ea typeface="Meiryo UI" panose="020B0604030504040204" pitchFamily="50" charset="-128"/>
                </a:rPr>
                <a:t>に登録されている請求書情報を抽出する</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sp>
          <p:nvSpPr>
            <p:cNvPr id="47" name="正方形/長方形 46">
              <a:extLst>
                <a:ext uri="{FF2B5EF4-FFF2-40B4-BE49-F238E27FC236}">
                  <a16:creationId xmlns:a16="http://schemas.microsoft.com/office/drawing/2014/main" id="{D047E5E2-E62D-EA9A-F947-58C19515CFD0}"/>
                </a:ext>
              </a:extLst>
            </p:cNvPr>
            <p:cNvSpPr/>
            <p:nvPr/>
          </p:nvSpPr>
          <p:spPr>
            <a:xfrm>
              <a:off x="4595892" y="3843892"/>
              <a:ext cx="3533997" cy="907945"/>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請求書</a:t>
              </a:r>
              <a:r>
                <a:rPr lang="en-US" altLang="ja-JP" sz="1050">
                  <a:solidFill>
                    <a:schemeClr val="bg2">
                      <a:lumMod val="50000"/>
                    </a:schemeClr>
                  </a:solidFill>
                  <a:latin typeface="Meiryo UI" panose="020B0604030504040204" pitchFamily="50" charset="-128"/>
                  <a:ea typeface="Meiryo UI" panose="020B0604030504040204" pitchFamily="50" charset="-128"/>
                </a:rPr>
                <a:t>ID</a:t>
              </a:r>
              <a:r>
                <a:rPr lang="ja-JP" altLang="en-US" sz="1050">
                  <a:solidFill>
                    <a:schemeClr val="bg2">
                      <a:lumMod val="50000"/>
                    </a:schemeClr>
                  </a:solidFill>
                  <a:latin typeface="Meiryo UI" panose="020B0604030504040204" pitchFamily="50" charset="-128"/>
                  <a:ea typeface="Meiryo UI" panose="020B0604030504040204" pitchFamily="50" charset="-128"/>
                </a:rPr>
                <a:t>検索ツールの伝票情報取得ボタンを押下し、</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抽出した請求書情報をもとに伝票情報を抽出する</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sp>
          <p:nvSpPr>
            <p:cNvPr id="50" name="正方形/長方形 49">
              <a:extLst>
                <a:ext uri="{FF2B5EF4-FFF2-40B4-BE49-F238E27FC236}">
                  <a16:creationId xmlns:a16="http://schemas.microsoft.com/office/drawing/2014/main" id="{436AF0B6-D607-56E0-C346-13000591EEF5}"/>
                </a:ext>
              </a:extLst>
            </p:cNvPr>
            <p:cNvSpPr/>
            <p:nvPr/>
          </p:nvSpPr>
          <p:spPr>
            <a:xfrm>
              <a:off x="8263906" y="3843891"/>
              <a:ext cx="3533997" cy="907945"/>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請求書</a:t>
              </a:r>
              <a:r>
                <a:rPr lang="en-US" altLang="ja-JP" sz="1050">
                  <a:solidFill>
                    <a:schemeClr val="bg2">
                      <a:lumMod val="50000"/>
                    </a:schemeClr>
                  </a:solidFill>
                  <a:latin typeface="Meiryo UI" panose="020B0604030504040204" pitchFamily="50" charset="-128"/>
                  <a:ea typeface="Meiryo UI" panose="020B0604030504040204" pitchFamily="50" charset="-128"/>
                </a:rPr>
                <a:t>ID</a:t>
              </a:r>
              <a:r>
                <a:rPr lang="ja-JP" altLang="en-US" sz="1050">
                  <a:solidFill>
                    <a:schemeClr val="bg2">
                      <a:lumMod val="50000"/>
                    </a:schemeClr>
                  </a:solidFill>
                  <a:latin typeface="Meiryo UI" panose="020B0604030504040204" pitchFamily="50" charset="-128"/>
                  <a:ea typeface="Meiryo UI" panose="020B0604030504040204" pitchFamily="50" charset="-128"/>
                </a:rPr>
                <a:t>検索ツールの抽出した伝票情報をコピー後、</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支払依頼</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の請求書</a:t>
              </a:r>
              <a:r>
                <a:rPr lang="en-US" altLang="ja-JP" sz="1050">
                  <a:solidFill>
                    <a:schemeClr val="bg2">
                      <a:lumMod val="50000"/>
                    </a:schemeClr>
                  </a:solidFill>
                  <a:latin typeface="Meiryo UI" panose="020B0604030504040204" pitchFamily="50" charset="-128"/>
                  <a:ea typeface="Meiryo UI" panose="020B0604030504040204" pitchFamily="50" charset="-128"/>
                </a:rPr>
                <a:t>ID</a:t>
              </a:r>
              <a:r>
                <a:rPr lang="ja-JP" altLang="en-US" sz="1050">
                  <a:solidFill>
                    <a:schemeClr val="bg2">
                      <a:lumMod val="50000"/>
                    </a:schemeClr>
                  </a:solidFill>
                  <a:latin typeface="Meiryo UI" panose="020B0604030504040204" pitchFamily="50" charset="-128"/>
                  <a:ea typeface="Meiryo UI" panose="020B0604030504040204" pitchFamily="50" charset="-128"/>
                </a:rPr>
                <a:t>貼付シートに貼り付ける</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18" name="グループ化 17">
            <a:extLst>
              <a:ext uri="{FF2B5EF4-FFF2-40B4-BE49-F238E27FC236}">
                <a16:creationId xmlns:a16="http://schemas.microsoft.com/office/drawing/2014/main" id="{0942FC83-E60A-8107-6D59-9AD4A4A8C57E}"/>
              </a:ext>
            </a:extLst>
          </p:cNvPr>
          <p:cNvGrpSpPr/>
          <p:nvPr/>
        </p:nvGrpSpPr>
        <p:grpSpPr>
          <a:xfrm>
            <a:off x="361429" y="4751836"/>
            <a:ext cx="11436474" cy="1744667"/>
            <a:chOff x="361429" y="5167179"/>
            <a:chExt cx="11436474" cy="1329324"/>
          </a:xfrm>
        </p:grpSpPr>
        <p:sp>
          <p:nvSpPr>
            <p:cNvPr id="44" name="正方形/長方形 43">
              <a:extLst>
                <a:ext uri="{FF2B5EF4-FFF2-40B4-BE49-F238E27FC236}">
                  <a16:creationId xmlns:a16="http://schemas.microsoft.com/office/drawing/2014/main" id="{8B46B63C-6F1C-17DC-7D8F-097B1CF61BFA}"/>
                </a:ext>
              </a:extLst>
            </p:cNvPr>
            <p:cNvSpPr/>
            <p:nvPr/>
          </p:nvSpPr>
          <p:spPr>
            <a:xfrm>
              <a:off x="361429" y="5167180"/>
              <a:ext cx="434563" cy="1329322"/>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altLang="ja-JP" sz="1100">
                  <a:solidFill>
                    <a:schemeClr val="bg1"/>
                  </a:solidFill>
                  <a:latin typeface="Meiryo UI" panose="020B0604030504040204" pitchFamily="50" charset="-128"/>
                  <a:ea typeface="Meiryo UI" panose="020B0604030504040204" pitchFamily="50" charset="-128"/>
                  <a:sym typeface="ヒラギノ角ゴ ProN W3"/>
                </a:rPr>
                <a:t>QA</a:t>
              </a:r>
              <a:endParaRPr kumimoji="0" lang="ja-JP" altLang="en-US" sz="11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sp>
          <p:nvSpPr>
            <p:cNvPr id="45" name="正方形/長方形 44">
              <a:extLst>
                <a:ext uri="{FF2B5EF4-FFF2-40B4-BE49-F238E27FC236}">
                  <a16:creationId xmlns:a16="http://schemas.microsoft.com/office/drawing/2014/main" id="{046205DD-F310-042F-3D92-F3555236461A}"/>
                </a:ext>
              </a:extLst>
            </p:cNvPr>
            <p:cNvSpPr/>
            <p:nvPr/>
          </p:nvSpPr>
          <p:spPr>
            <a:xfrm>
              <a:off x="921026" y="5167181"/>
              <a:ext cx="3533997" cy="132932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Q:</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どのファイルからデータを取得してきているか教えてください</a:t>
              </a:r>
              <a:br>
                <a:rPr lang="en-US" altLang="ja-JP" sz="1050">
                  <a:solidFill>
                    <a:schemeClr val="bg2">
                      <a:lumMod val="50000"/>
                    </a:schemeClr>
                  </a:solidFill>
                  <a:latin typeface="Meiryo UI" panose="020B0604030504040204" pitchFamily="50" charset="-128"/>
                  <a:ea typeface="Meiryo UI" panose="020B0604030504040204" pitchFamily="50" charset="-128"/>
                </a:rPr>
              </a:b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panose="020B0604030504040204" pitchFamily="50" charset="-128"/>
                  <a:ea typeface="Meiryo UI" panose="020B0604030504040204" pitchFamily="50" charset="-128"/>
                </a:rPr>
                <a:t>A:</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panose="020B0604030504040204" pitchFamily="50" charset="-128"/>
                  <a:ea typeface="Meiryo UI" panose="020B0604030504040204" pitchFamily="50" charset="-128"/>
                </a:rPr>
                <a:t>Concur</a:t>
              </a:r>
              <a:r>
                <a:rPr lang="ja-JP" altLang="en-US" sz="1050">
                  <a:solidFill>
                    <a:schemeClr val="bg2">
                      <a:lumMod val="50000"/>
                    </a:schemeClr>
                  </a:solidFill>
                  <a:latin typeface="Meiryo UI" panose="020B0604030504040204" pitchFamily="50" charset="-128"/>
                  <a:ea typeface="Meiryo UI" panose="020B0604030504040204" pitchFamily="50" charset="-128"/>
                </a:rPr>
                <a:t>からもってきているが、ファクトを収集して支払依頼</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に返すため。</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sp>
          <p:nvSpPr>
            <p:cNvPr id="48" name="正方形/長方形 47">
              <a:extLst>
                <a:ext uri="{FF2B5EF4-FFF2-40B4-BE49-F238E27FC236}">
                  <a16:creationId xmlns:a16="http://schemas.microsoft.com/office/drawing/2014/main" id="{7F0E36C5-6CE6-FC63-DD55-1D19558E0D6F}"/>
                </a:ext>
              </a:extLst>
            </p:cNvPr>
            <p:cNvSpPr/>
            <p:nvPr/>
          </p:nvSpPr>
          <p:spPr>
            <a:xfrm>
              <a:off x="4595892" y="5167180"/>
              <a:ext cx="3533997" cy="132932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Q:</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処理内容について教えてください。</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（同じシートの情報を更新している？）</a:t>
              </a:r>
              <a:br>
                <a:rPr lang="en-US" altLang="ja-JP" sz="1050">
                  <a:solidFill>
                    <a:schemeClr val="bg2">
                      <a:lumMod val="50000"/>
                    </a:schemeClr>
                  </a:solidFill>
                  <a:latin typeface="Meiryo UI" panose="020B0604030504040204" pitchFamily="50" charset="-128"/>
                  <a:ea typeface="Meiryo UI" panose="020B0604030504040204" pitchFamily="50" charset="-128"/>
                </a:rPr>
              </a:b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panose="020B0604030504040204" pitchFamily="50" charset="-128"/>
                  <a:ea typeface="Meiryo UI" panose="020B0604030504040204" pitchFamily="50" charset="-128"/>
                </a:rPr>
                <a:t>A:</a:t>
              </a:r>
            </a:p>
            <a:p>
              <a:r>
                <a:rPr lang="en-US" altLang="ja-JP" sz="1050">
                  <a:solidFill>
                    <a:schemeClr val="bg2">
                      <a:lumMod val="50000"/>
                    </a:schemeClr>
                  </a:solidFill>
                  <a:latin typeface="Meiryo UI" panose="020B0604030504040204" pitchFamily="50" charset="-128"/>
                  <a:ea typeface="Meiryo UI" panose="020B0604030504040204" pitchFamily="50" charset="-128"/>
                </a:rPr>
                <a:t>Concur</a:t>
              </a:r>
              <a:r>
                <a:rPr lang="ja-JP" altLang="en-US" sz="1050">
                  <a:solidFill>
                    <a:schemeClr val="bg2">
                      <a:lumMod val="50000"/>
                    </a:schemeClr>
                  </a:solidFill>
                  <a:latin typeface="Meiryo UI" panose="020B0604030504040204" pitchFamily="50" charset="-128"/>
                  <a:ea typeface="Meiryo UI" panose="020B0604030504040204" pitchFamily="50" charset="-128"/>
                </a:rPr>
                <a:t>からもってきているが、ファクトを収集して支払依頼</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に返すため。</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sp>
          <p:nvSpPr>
            <p:cNvPr id="55" name="正方形/長方形 54">
              <a:extLst>
                <a:ext uri="{FF2B5EF4-FFF2-40B4-BE49-F238E27FC236}">
                  <a16:creationId xmlns:a16="http://schemas.microsoft.com/office/drawing/2014/main" id="{35969E52-03CE-FD59-267B-8CA650FBAF16}"/>
                </a:ext>
              </a:extLst>
            </p:cNvPr>
            <p:cNvSpPr/>
            <p:nvPr/>
          </p:nvSpPr>
          <p:spPr>
            <a:xfrm>
              <a:off x="8263906" y="5167179"/>
              <a:ext cx="3533997" cy="132932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a:solidFill>
                    <a:schemeClr val="bg2">
                      <a:lumMod val="50000"/>
                    </a:schemeClr>
                  </a:solidFill>
                  <a:latin typeface="Meiryo UI" panose="020B0604030504040204" pitchFamily="50" charset="-128"/>
                  <a:ea typeface="Meiryo UI" panose="020B0604030504040204" pitchFamily="50" charset="-128"/>
                </a:rPr>
                <a:t>ー</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20" name="グループ化 19">
            <a:extLst>
              <a:ext uri="{FF2B5EF4-FFF2-40B4-BE49-F238E27FC236}">
                <a16:creationId xmlns:a16="http://schemas.microsoft.com/office/drawing/2014/main" id="{0332DE69-900B-A3FB-FCFD-49200AB6C470}"/>
              </a:ext>
            </a:extLst>
          </p:cNvPr>
          <p:cNvGrpSpPr/>
          <p:nvPr/>
        </p:nvGrpSpPr>
        <p:grpSpPr>
          <a:xfrm>
            <a:off x="361429" y="1486842"/>
            <a:ext cx="11523678" cy="1941705"/>
            <a:chOff x="361429" y="1486842"/>
            <a:chExt cx="11523678" cy="1941705"/>
          </a:xfrm>
        </p:grpSpPr>
        <p:sp>
          <p:nvSpPr>
            <p:cNvPr id="39" name="正方形/長方形 38">
              <a:extLst>
                <a:ext uri="{FF2B5EF4-FFF2-40B4-BE49-F238E27FC236}">
                  <a16:creationId xmlns:a16="http://schemas.microsoft.com/office/drawing/2014/main" id="{E7EA2EF6-D230-EADE-5C36-5DB5BE26FAD4}"/>
                </a:ext>
              </a:extLst>
            </p:cNvPr>
            <p:cNvSpPr/>
            <p:nvPr/>
          </p:nvSpPr>
          <p:spPr>
            <a:xfrm>
              <a:off x="361429" y="1486842"/>
              <a:ext cx="434563" cy="1941705"/>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100">
                  <a:solidFill>
                    <a:schemeClr val="bg1"/>
                  </a:solidFill>
                  <a:latin typeface="Meiryo UI" panose="020B0604030504040204" pitchFamily="50" charset="-128"/>
                  <a:ea typeface="Meiryo UI" panose="020B0604030504040204" pitchFamily="50" charset="-128"/>
                  <a:sym typeface="ヒラギノ角ゴ ProN W3"/>
                </a:rPr>
                <a:t>画面</a:t>
              </a:r>
              <a:r>
                <a:rPr kumimoji="0" lang="ja-JP" altLang="en-US" sz="11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rPr>
                <a:t>イメージ</a:t>
              </a:r>
            </a:p>
          </p:txBody>
        </p:sp>
        <p:pic>
          <p:nvPicPr>
            <p:cNvPr id="5" name="図 4">
              <a:extLst>
                <a:ext uri="{FF2B5EF4-FFF2-40B4-BE49-F238E27FC236}">
                  <a16:creationId xmlns:a16="http://schemas.microsoft.com/office/drawing/2014/main" id="{66A8B40F-EF70-4A67-72B1-31433332E75E}"/>
                </a:ext>
              </a:extLst>
            </p:cNvPr>
            <p:cNvPicPr>
              <a:picLocks noChangeAspect="1"/>
            </p:cNvPicPr>
            <p:nvPr/>
          </p:nvPicPr>
          <p:blipFill>
            <a:blip r:embed="rId3"/>
            <a:stretch>
              <a:fillRect/>
            </a:stretch>
          </p:blipFill>
          <p:spPr>
            <a:xfrm>
              <a:off x="921026" y="1486843"/>
              <a:ext cx="3585798" cy="1940400"/>
            </a:xfrm>
            <a:prstGeom prst="rect">
              <a:avLst/>
            </a:prstGeom>
          </p:spPr>
        </p:pic>
        <p:pic>
          <p:nvPicPr>
            <p:cNvPr id="9" name="図 8">
              <a:extLst>
                <a:ext uri="{FF2B5EF4-FFF2-40B4-BE49-F238E27FC236}">
                  <a16:creationId xmlns:a16="http://schemas.microsoft.com/office/drawing/2014/main" id="{9F8047E7-EF0B-E8EB-D590-AF7A0925C78F}"/>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3117850" y="1494987"/>
              <a:ext cx="1388974" cy="1920010"/>
            </a:xfrm>
            <a:prstGeom prst="rect">
              <a:avLst/>
            </a:prstGeom>
          </p:spPr>
        </p:pic>
        <p:pic>
          <p:nvPicPr>
            <p:cNvPr id="13" name="図 12">
              <a:extLst>
                <a:ext uri="{FF2B5EF4-FFF2-40B4-BE49-F238E27FC236}">
                  <a16:creationId xmlns:a16="http://schemas.microsoft.com/office/drawing/2014/main" id="{1069FDBB-1044-774D-9DD4-6564F23FEE8B}"/>
                </a:ext>
              </a:extLst>
            </p:cNvPr>
            <p:cNvPicPr>
              <a:picLocks noChangeAspect="1"/>
            </p:cNvPicPr>
            <p:nvPr/>
          </p:nvPicPr>
          <p:blipFill>
            <a:blip r:embed="rId5"/>
            <a:stretch>
              <a:fillRect/>
            </a:stretch>
          </p:blipFill>
          <p:spPr>
            <a:xfrm>
              <a:off x="4595892" y="1486843"/>
              <a:ext cx="3578169" cy="1940400"/>
            </a:xfrm>
            <a:prstGeom prst="rect">
              <a:avLst/>
            </a:prstGeom>
          </p:spPr>
        </p:pic>
        <p:pic>
          <p:nvPicPr>
            <p:cNvPr id="15" name="図 14">
              <a:extLst>
                <a:ext uri="{FF2B5EF4-FFF2-40B4-BE49-F238E27FC236}">
                  <a16:creationId xmlns:a16="http://schemas.microsoft.com/office/drawing/2014/main" id="{A96228D7-8282-855A-A296-E02C912A5AF9}"/>
                </a:ext>
              </a:extLst>
            </p:cNvPr>
            <p:cNvPicPr>
              <a:picLocks noChangeAspect="1"/>
            </p:cNvPicPr>
            <p:nvPr/>
          </p:nvPicPr>
          <p:blipFill>
            <a:blip r:embed="rId6"/>
            <a:stretch>
              <a:fillRect/>
            </a:stretch>
          </p:blipFill>
          <p:spPr>
            <a:xfrm>
              <a:off x="8277494" y="1486843"/>
              <a:ext cx="3607612" cy="1940400"/>
            </a:xfrm>
            <a:prstGeom prst="rect">
              <a:avLst/>
            </a:prstGeom>
          </p:spPr>
        </p:pic>
        <p:pic>
          <p:nvPicPr>
            <p:cNvPr id="17" name="図 16">
              <a:extLst>
                <a:ext uri="{FF2B5EF4-FFF2-40B4-BE49-F238E27FC236}">
                  <a16:creationId xmlns:a16="http://schemas.microsoft.com/office/drawing/2014/main" id="{CB35AABB-5305-2170-BEE0-897E66B0301F}"/>
                </a:ext>
              </a:extLst>
            </p:cNvPr>
            <p:cNvPicPr>
              <a:picLocks noChangeAspect="1"/>
            </p:cNvPicPr>
            <p:nvPr/>
          </p:nvPicPr>
          <p:blipFill>
            <a:blip r:embed="rId7" cstate="hqprint">
              <a:extLst>
                <a:ext uri="{28A0092B-C50C-407E-A947-70E740481C1C}">
                  <a14:useLocalDpi xmlns:a14="http://schemas.microsoft.com/office/drawing/2010/main"/>
                </a:ext>
              </a:extLst>
            </a:blip>
            <a:srcRect/>
            <a:stretch>
              <a:fillRect/>
            </a:stretch>
          </p:blipFill>
          <p:spPr>
            <a:xfrm>
              <a:off x="9950655" y="1486843"/>
              <a:ext cx="1934452" cy="1940400"/>
            </a:xfrm>
            <a:prstGeom prst="rect">
              <a:avLst/>
            </a:prstGeom>
          </p:spPr>
        </p:pic>
      </p:grpSp>
    </p:spTree>
    <p:extLst>
      <p:ext uri="{BB962C8B-B14F-4D97-AF65-F5344CB8AC3E}">
        <p14:creationId xmlns:p14="http://schemas.microsoft.com/office/powerpoint/2010/main" val="4060816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C31BB-E72F-6E08-CAAF-2042E0BE3D1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40D3D95-604F-7763-2693-A08FCE857D44}"/>
              </a:ext>
            </a:extLst>
          </p:cNvPr>
          <p:cNvSpPr>
            <a:spLocks noGrp="1"/>
          </p:cNvSpPr>
          <p:nvPr>
            <p:ph type="title"/>
          </p:nvPr>
        </p:nvSpPr>
        <p:spPr/>
        <p:txBody>
          <a:bodyPr anchor="ctr"/>
          <a:lstStyle/>
          <a:p>
            <a:r>
              <a:rPr lang="en-US" altLang="ja-JP" dirty="0">
                <a:latin typeface="Meiryo UI" panose="020B0604030504040204" pitchFamily="50" charset="-128"/>
                <a:ea typeface="Meiryo UI" panose="020B0604030504040204" pitchFamily="50" charset="-128"/>
              </a:rPr>
              <a:t>AI</a:t>
            </a:r>
            <a:r>
              <a:rPr lang="ja-JP" altLang="en-US" dirty="0">
                <a:latin typeface="Meiryo UI" panose="020B0604030504040204" pitchFamily="50" charset="-128"/>
                <a:ea typeface="Meiryo UI" panose="020B0604030504040204" pitchFamily="50" charset="-128"/>
              </a:rPr>
              <a:t>エージェント（</a:t>
            </a:r>
            <a:r>
              <a:rPr lang="en-US" altLang="ja-JP" dirty="0">
                <a:latin typeface="Meiryo UI" panose="020B0604030504040204" pitchFamily="50" charset="-128"/>
                <a:ea typeface="Meiryo UI" panose="020B0604030504040204" pitchFamily="50" charset="-128"/>
              </a:rPr>
              <a:t>n</a:t>
            </a:r>
            <a:r>
              <a:rPr kumimoji="1" lang="en-US" altLang="ja-JP" dirty="0">
                <a:latin typeface="Meiryo UI" panose="020B0604030504040204" pitchFamily="50" charset="-128"/>
                <a:ea typeface="Meiryo UI" panose="020B0604030504040204" pitchFamily="50" charset="-128"/>
              </a:rPr>
              <a:t>8n</a:t>
            </a:r>
            <a:r>
              <a:rPr kumimoji="1" lang="ja-JP" altLang="en-US" dirty="0">
                <a:latin typeface="Meiryo UI" panose="020B0604030504040204" pitchFamily="50" charset="-128"/>
                <a:ea typeface="Meiryo UI" panose="020B0604030504040204" pitchFamily="50" charset="-128"/>
              </a:rPr>
              <a:t>）の構築状況について</a:t>
            </a:r>
          </a:p>
        </p:txBody>
      </p:sp>
      <p:sp>
        <p:nvSpPr>
          <p:cNvPr id="4" name="フッター プレースホルダー 3">
            <a:extLst>
              <a:ext uri="{FF2B5EF4-FFF2-40B4-BE49-F238E27FC236}">
                <a16:creationId xmlns:a16="http://schemas.microsoft.com/office/drawing/2014/main" id="{8C668A03-A5E2-6B7D-24EC-84A388E79390}"/>
              </a:ext>
            </a:extLst>
          </p:cNvPr>
          <p:cNvSpPr>
            <a:spLocks noGrp="1"/>
          </p:cNvSpPr>
          <p:nvPr>
            <p:ph type="ftr" sz="quarter" idx="15"/>
          </p:nvPr>
        </p:nvSpPr>
        <p:spPr>
          <a:xfrm>
            <a:off x="4038600" y="635635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8BCC3ABA-ED18-3025-B1C6-01CA3A3BC1C0}"/>
              </a:ext>
            </a:extLst>
          </p:cNvPr>
          <p:cNvSpPr/>
          <p:nvPr/>
        </p:nvSpPr>
        <p:spPr>
          <a:xfrm>
            <a:off x="331822" y="631963"/>
            <a:ext cx="11860177"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ja-JP" altLang="en-US">
                <a:solidFill>
                  <a:schemeClr val="bg2">
                    <a:lumMod val="50000"/>
                  </a:schemeClr>
                </a:solidFill>
                <a:latin typeface="Meiryo UI" panose="020B0604030504040204" pitchFamily="50" charset="-128"/>
                <a:ea typeface="Meiryo UI" panose="020B0604030504040204" pitchFamily="50" charset="-128"/>
              </a:rPr>
              <a:t>以下の</a:t>
            </a:r>
            <a:r>
              <a:rPr lang="en-US" altLang="ja-JP">
                <a:solidFill>
                  <a:schemeClr val="bg2">
                    <a:lumMod val="50000"/>
                  </a:schemeClr>
                </a:solidFill>
                <a:latin typeface="Meiryo UI" panose="020B0604030504040204" pitchFamily="50" charset="-128"/>
                <a:ea typeface="Meiryo UI" panose="020B0604030504040204" pitchFamily="50" charset="-128"/>
              </a:rPr>
              <a:t>ASIS</a:t>
            </a:r>
            <a:r>
              <a:rPr lang="ja-JP" altLang="en-US">
                <a:solidFill>
                  <a:schemeClr val="bg2">
                    <a:lumMod val="50000"/>
                  </a:schemeClr>
                </a:solidFill>
                <a:latin typeface="Meiryo UI" panose="020B0604030504040204" pitchFamily="50" charset="-128"/>
                <a:ea typeface="Meiryo UI" panose="020B0604030504040204" pitchFamily="50" charset="-128"/>
              </a:rPr>
              <a:t>フローを</a:t>
            </a:r>
            <a:r>
              <a:rPr lang="en-US" altLang="ja-JP">
                <a:solidFill>
                  <a:schemeClr val="bg2">
                    <a:lumMod val="50000"/>
                  </a:schemeClr>
                </a:solidFill>
                <a:latin typeface="Meiryo UI" panose="020B0604030504040204" pitchFamily="50" charset="-128"/>
                <a:ea typeface="Meiryo UI" panose="020B0604030504040204" pitchFamily="50" charset="-128"/>
              </a:rPr>
              <a:t>TOBE</a:t>
            </a:r>
            <a:r>
              <a:rPr lang="ja-JP" altLang="en-US">
                <a:solidFill>
                  <a:schemeClr val="bg2">
                    <a:lumMod val="50000"/>
                  </a:schemeClr>
                </a:solidFill>
                <a:latin typeface="Meiryo UI" panose="020B0604030504040204" pitchFamily="50" charset="-128"/>
                <a:ea typeface="Meiryo UI" panose="020B0604030504040204" pitchFamily="50" charset="-128"/>
              </a:rPr>
              <a:t>に変更して、問題なく動くレベルまで確認できました。</a:t>
            </a:r>
            <a:endParaRPr lang="en-US" altLang="ja-JP">
              <a:solidFill>
                <a:schemeClr val="bg2">
                  <a:lumMod val="50000"/>
                </a:schemeClr>
              </a:solidFill>
              <a:latin typeface="Meiryo UI" panose="020B0604030504040204" pitchFamily="50" charset="-128"/>
              <a:ea typeface="Meiryo UI" panose="020B0604030504040204" pitchFamily="50" charset="-128"/>
            </a:endParaRPr>
          </a:p>
          <a:p>
            <a:pPr lvl="0" defTabSz="628650" fontAlgn="base">
              <a:spcBef>
                <a:spcPct val="0"/>
              </a:spcBef>
              <a:spcAft>
                <a:spcPct val="0"/>
              </a:spcAft>
              <a:tabLst>
                <a:tab pos="628650" algn="l"/>
              </a:tabLst>
              <a:defRPr/>
            </a:pPr>
            <a:r>
              <a:rPr lang="en-US" altLang="ja-JP">
                <a:solidFill>
                  <a:schemeClr val="bg2">
                    <a:lumMod val="50000"/>
                  </a:schemeClr>
                </a:solidFill>
                <a:latin typeface="Meiryo UI" panose="020B0604030504040204" pitchFamily="50" charset="-128"/>
                <a:ea typeface="Meiryo UI" panose="020B0604030504040204" pitchFamily="50" charset="-128"/>
              </a:rPr>
              <a:t>ASIS	</a:t>
            </a:r>
            <a:r>
              <a:rPr lang="ja-JP" altLang="en-US">
                <a:solidFill>
                  <a:schemeClr val="bg2">
                    <a:lumMod val="50000"/>
                  </a:schemeClr>
                </a:solidFill>
                <a:latin typeface="Meiryo UI" panose="020B0604030504040204" pitchFamily="50" charset="-128"/>
                <a:ea typeface="Meiryo UI" panose="020B0604030504040204" pitchFamily="50" charset="-128"/>
              </a:rPr>
              <a:t>：支払依頼</a:t>
            </a:r>
            <a:r>
              <a:rPr lang="en-US" altLang="ja-JP">
                <a:solidFill>
                  <a:schemeClr val="bg2">
                    <a:lumMod val="50000"/>
                  </a:schemeClr>
                </a:solidFill>
                <a:latin typeface="Meiryo UI" panose="020B0604030504040204" pitchFamily="50" charset="-128"/>
                <a:ea typeface="Meiryo UI" panose="020B0604030504040204" pitchFamily="50" charset="-128"/>
              </a:rPr>
              <a:t>WS</a:t>
            </a:r>
            <a:r>
              <a:rPr lang="ja-JP" altLang="en-US">
                <a:solidFill>
                  <a:schemeClr val="bg2">
                    <a:lumMod val="50000"/>
                  </a:schemeClr>
                </a:solidFill>
                <a:latin typeface="Meiryo UI" panose="020B0604030504040204" pitchFamily="50" charset="-128"/>
                <a:ea typeface="Meiryo UI" panose="020B0604030504040204" pitchFamily="50" charset="-128"/>
              </a:rPr>
              <a:t>→</a:t>
            </a:r>
            <a:r>
              <a:rPr lang="en-US" altLang="ja-JP">
                <a:solidFill>
                  <a:schemeClr val="bg2">
                    <a:lumMod val="50000"/>
                  </a:schemeClr>
                </a:solidFill>
                <a:latin typeface="Meiryo UI" panose="020B0604030504040204" pitchFamily="50" charset="-128"/>
                <a:ea typeface="Meiryo UI" panose="020B0604030504040204" pitchFamily="50" charset="-128"/>
              </a:rPr>
              <a:t>GAS</a:t>
            </a:r>
            <a:r>
              <a:rPr lang="ja-JP" altLang="en-US">
                <a:solidFill>
                  <a:schemeClr val="bg2">
                    <a:lumMod val="50000"/>
                  </a:schemeClr>
                </a:solidFill>
                <a:latin typeface="Meiryo UI" panose="020B0604030504040204" pitchFamily="50" charset="-128"/>
                <a:ea typeface="Meiryo UI" panose="020B0604030504040204" pitchFamily="50" charset="-128"/>
              </a:rPr>
              <a:t>→</a:t>
            </a:r>
            <a:r>
              <a:rPr lang="en-US" altLang="ja-JP" err="1">
                <a:solidFill>
                  <a:schemeClr val="bg2">
                    <a:lumMod val="50000"/>
                  </a:schemeClr>
                </a:solidFill>
                <a:latin typeface="Meiryo UI" panose="020B0604030504040204" pitchFamily="50" charset="-128"/>
                <a:ea typeface="Meiryo UI" panose="020B0604030504040204" pitchFamily="50" charset="-128"/>
              </a:rPr>
              <a:t>ExcelVBA</a:t>
            </a:r>
            <a:r>
              <a:rPr lang="ja-JP" altLang="en-US">
                <a:solidFill>
                  <a:schemeClr val="bg2">
                    <a:lumMod val="50000"/>
                  </a:schemeClr>
                </a:solidFill>
                <a:latin typeface="Meiryo UI" panose="020B0604030504040204" pitchFamily="50" charset="-128"/>
                <a:ea typeface="Meiryo UI" panose="020B0604030504040204" pitchFamily="50" charset="-128"/>
              </a:rPr>
              <a:t>処理準備→</a:t>
            </a:r>
            <a:r>
              <a:rPr lang="en-US" altLang="ja-JP">
                <a:solidFill>
                  <a:schemeClr val="bg2">
                    <a:lumMod val="50000"/>
                  </a:schemeClr>
                </a:solidFill>
                <a:latin typeface="Meiryo UI" panose="020B0604030504040204" pitchFamily="50" charset="-128"/>
                <a:ea typeface="Meiryo UI" panose="020B0604030504040204" pitchFamily="50" charset="-128"/>
              </a:rPr>
              <a:t>UiPath</a:t>
            </a:r>
            <a:r>
              <a:rPr lang="ja-JP" altLang="en-US">
                <a:solidFill>
                  <a:schemeClr val="bg2">
                    <a:lumMod val="50000"/>
                  </a:schemeClr>
                </a:solidFill>
                <a:latin typeface="Meiryo UI" panose="020B0604030504040204" pitchFamily="50" charset="-128"/>
                <a:ea typeface="Meiryo UI" panose="020B0604030504040204" pitchFamily="50" charset="-128"/>
              </a:rPr>
              <a:t>処理→請求情報加工</a:t>
            </a:r>
            <a:r>
              <a:rPr lang="en-US" altLang="ja-JP" err="1">
                <a:solidFill>
                  <a:schemeClr val="bg2">
                    <a:lumMod val="50000"/>
                  </a:schemeClr>
                </a:solidFill>
                <a:latin typeface="Meiryo UI" panose="020B0604030504040204" pitchFamily="50" charset="-128"/>
                <a:ea typeface="Meiryo UI" panose="020B0604030504040204" pitchFamily="50" charset="-128"/>
              </a:rPr>
              <a:t>ExcelVBA</a:t>
            </a:r>
            <a:r>
              <a:rPr lang="ja-JP" altLang="en-US">
                <a:solidFill>
                  <a:schemeClr val="bg2">
                    <a:lumMod val="50000"/>
                  </a:schemeClr>
                </a:solidFill>
                <a:latin typeface="Meiryo UI" panose="020B0604030504040204" pitchFamily="50" charset="-128"/>
                <a:ea typeface="Meiryo UI" panose="020B0604030504040204" pitchFamily="50" charset="-128"/>
              </a:rPr>
              <a:t>→支払依頼</a:t>
            </a:r>
            <a:r>
              <a:rPr lang="en-US" altLang="ja-JP">
                <a:solidFill>
                  <a:schemeClr val="bg2">
                    <a:lumMod val="50000"/>
                  </a:schemeClr>
                </a:solidFill>
                <a:latin typeface="Meiryo UI" panose="020B0604030504040204" pitchFamily="50" charset="-128"/>
                <a:ea typeface="Meiryo UI" panose="020B0604030504040204" pitchFamily="50" charset="-128"/>
              </a:rPr>
              <a:t>WS</a:t>
            </a:r>
            <a:r>
              <a:rPr lang="ja-JP" altLang="en-US">
                <a:solidFill>
                  <a:schemeClr val="bg2">
                    <a:lumMod val="50000"/>
                  </a:schemeClr>
                </a:solidFill>
                <a:latin typeface="Meiryo UI" panose="020B0604030504040204" pitchFamily="50" charset="-128"/>
                <a:ea typeface="Meiryo UI" panose="020B0604030504040204" pitchFamily="50" charset="-128"/>
              </a:rPr>
              <a:t>手動転記</a:t>
            </a:r>
            <a:endParaRPr lang="en-US" altLang="ja-JP">
              <a:solidFill>
                <a:schemeClr val="bg2">
                  <a:lumMod val="50000"/>
                </a:schemeClr>
              </a:solidFill>
              <a:latin typeface="Meiryo UI" panose="020B0604030504040204" pitchFamily="50" charset="-128"/>
              <a:ea typeface="Meiryo UI" panose="020B0604030504040204" pitchFamily="50" charset="-128"/>
            </a:endParaRPr>
          </a:p>
          <a:p>
            <a:pPr lvl="0" defTabSz="714375" fontAlgn="base">
              <a:spcBef>
                <a:spcPct val="0"/>
              </a:spcBef>
              <a:spcAft>
                <a:spcPct val="0"/>
              </a:spcAft>
              <a:tabLst>
                <a:tab pos="628650" algn="l"/>
              </a:tabLst>
              <a:defRPr/>
            </a:pPr>
            <a:r>
              <a:rPr lang="en-US" altLang="ja-JP">
                <a:solidFill>
                  <a:schemeClr val="bg2">
                    <a:lumMod val="50000"/>
                  </a:schemeClr>
                </a:solidFill>
                <a:latin typeface="Meiryo UI" panose="020B0604030504040204" pitchFamily="50" charset="-128"/>
                <a:ea typeface="Meiryo UI" panose="020B0604030504040204" pitchFamily="50" charset="-128"/>
              </a:rPr>
              <a:t>TOBE	</a:t>
            </a:r>
            <a:r>
              <a:rPr lang="ja-JP" altLang="en-US">
                <a:solidFill>
                  <a:schemeClr val="bg2">
                    <a:lumMod val="50000"/>
                  </a:schemeClr>
                </a:solidFill>
                <a:latin typeface="Meiryo UI" panose="020B0604030504040204" pitchFamily="50" charset="-128"/>
                <a:ea typeface="Meiryo UI" panose="020B0604030504040204" pitchFamily="50" charset="-128"/>
              </a:rPr>
              <a:t>：支払依頼</a:t>
            </a:r>
            <a:r>
              <a:rPr lang="en-US" altLang="ja-JP">
                <a:solidFill>
                  <a:schemeClr val="bg2">
                    <a:lumMod val="50000"/>
                  </a:schemeClr>
                </a:solidFill>
                <a:latin typeface="Meiryo UI" panose="020B0604030504040204" pitchFamily="50" charset="-128"/>
                <a:ea typeface="Meiryo UI" panose="020B0604030504040204" pitchFamily="50" charset="-128"/>
              </a:rPr>
              <a:t>WS</a:t>
            </a:r>
            <a:r>
              <a:rPr lang="ja-JP" altLang="en-US">
                <a:solidFill>
                  <a:schemeClr val="bg2">
                    <a:lumMod val="50000"/>
                  </a:schemeClr>
                </a:solidFill>
                <a:latin typeface="Meiryo UI" panose="020B0604030504040204" pitchFamily="50" charset="-128"/>
                <a:ea typeface="Meiryo UI" panose="020B0604030504040204" pitchFamily="50" charset="-128"/>
              </a:rPr>
              <a:t>→</a:t>
            </a:r>
            <a:r>
              <a:rPr lang="en-US" altLang="ja-JP">
                <a:solidFill>
                  <a:schemeClr val="bg2">
                    <a:lumMod val="50000"/>
                  </a:schemeClr>
                </a:solidFill>
                <a:latin typeface="Meiryo UI" panose="020B0604030504040204" pitchFamily="50" charset="-128"/>
                <a:ea typeface="Meiryo UI" panose="020B0604030504040204" pitchFamily="50" charset="-128"/>
              </a:rPr>
              <a:t>GAS</a:t>
            </a:r>
            <a:r>
              <a:rPr lang="ja-JP" altLang="en-US">
                <a:solidFill>
                  <a:schemeClr val="bg2">
                    <a:lumMod val="50000"/>
                  </a:schemeClr>
                </a:solidFill>
                <a:latin typeface="Meiryo UI" panose="020B0604030504040204" pitchFamily="50" charset="-128"/>
                <a:ea typeface="Meiryo UI" panose="020B0604030504040204" pitchFamily="50" charset="-128"/>
              </a:rPr>
              <a:t>→</a:t>
            </a:r>
            <a:r>
              <a:rPr lang="en-US" altLang="ja-JP">
                <a:solidFill>
                  <a:schemeClr val="bg2">
                    <a:lumMod val="50000"/>
                  </a:schemeClr>
                </a:solidFill>
                <a:latin typeface="Meiryo UI" panose="020B0604030504040204" pitchFamily="50" charset="-128"/>
                <a:ea typeface="Meiryo UI" panose="020B0604030504040204" pitchFamily="50" charset="-128"/>
              </a:rPr>
              <a:t>n8n</a:t>
            </a:r>
            <a:r>
              <a:rPr lang="ja-JP" altLang="en-US">
                <a:solidFill>
                  <a:schemeClr val="bg2">
                    <a:lumMod val="50000"/>
                  </a:schemeClr>
                </a:solidFill>
                <a:latin typeface="Meiryo UI" panose="020B0604030504040204" pitchFamily="50" charset="-128"/>
                <a:ea typeface="Meiryo UI" panose="020B0604030504040204" pitchFamily="50" charset="-128"/>
              </a:rPr>
              <a:t>→支払依頼</a:t>
            </a:r>
            <a:r>
              <a:rPr lang="en-US" altLang="ja-JP">
                <a:solidFill>
                  <a:schemeClr val="bg2">
                    <a:lumMod val="50000"/>
                  </a:schemeClr>
                </a:solidFill>
                <a:latin typeface="Meiryo UI" panose="020B0604030504040204" pitchFamily="50" charset="-128"/>
                <a:ea typeface="Meiryo UI" panose="020B0604030504040204" pitchFamily="50" charset="-128"/>
              </a:rPr>
              <a:t>WS</a:t>
            </a:r>
            <a:r>
              <a:rPr lang="ja-JP" altLang="en-US">
                <a:solidFill>
                  <a:schemeClr val="bg2">
                    <a:lumMod val="50000"/>
                  </a:schemeClr>
                </a:solidFill>
                <a:latin typeface="Meiryo UI" panose="020B0604030504040204" pitchFamily="50" charset="-128"/>
                <a:ea typeface="Meiryo UI" panose="020B0604030504040204" pitchFamily="50" charset="-128"/>
              </a:rPr>
              <a:t>自動転記</a:t>
            </a:r>
            <a:endParaRPr lang="en-US" altLang="ja-JP">
              <a:solidFill>
                <a:schemeClr val="bg2">
                  <a:lumMod val="50000"/>
                </a:schemeClr>
              </a:solidFill>
              <a:latin typeface="Meiryo UI" panose="020B0604030504040204" pitchFamily="50" charset="-128"/>
              <a:ea typeface="Meiryo UI" panose="020B0604030504040204" pitchFamily="50" charset="-128"/>
            </a:endParaRPr>
          </a:p>
        </p:txBody>
      </p:sp>
      <p:pic>
        <p:nvPicPr>
          <p:cNvPr id="16" name="図 15">
            <a:extLst>
              <a:ext uri="{FF2B5EF4-FFF2-40B4-BE49-F238E27FC236}">
                <a16:creationId xmlns:a16="http://schemas.microsoft.com/office/drawing/2014/main" id="{1FEAEDD2-71D7-9908-349E-B12BFFC69FA7}"/>
              </a:ext>
            </a:extLst>
          </p:cNvPr>
          <p:cNvPicPr>
            <a:picLocks noChangeAspect="1"/>
          </p:cNvPicPr>
          <p:nvPr/>
        </p:nvPicPr>
        <p:blipFill>
          <a:blip r:embed="rId2"/>
          <a:srcRect b="43987"/>
          <a:stretch>
            <a:fillRect/>
          </a:stretch>
        </p:blipFill>
        <p:spPr>
          <a:xfrm>
            <a:off x="72117" y="2385558"/>
            <a:ext cx="7131273" cy="1377976"/>
          </a:xfrm>
          <a:prstGeom prst="rect">
            <a:avLst/>
          </a:prstGeom>
          <a:solidFill>
            <a:schemeClr val="bg1"/>
          </a:solidFill>
          <a:ln w="6350">
            <a:solidFill>
              <a:schemeClr val="bg1">
                <a:lumMod val="50000"/>
              </a:schemeClr>
            </a:solidFill>
          </a:ln>
        </p:spPr>
      </p:pic>
      <p:grpSp>
        <p:nvGrpSpPr>
          <p:cNvPr id="22" name="グループ化 21">
            <a:extLst>
              <a:ext uri="{FF2B5EF4-FFF2-40B4-BE49-F238E27FC236}">
                <a16:creationId xmlns:a16="http://schemas.microsoft.com/office/drawing/2014/main" id="{ED9839DA-5B2E-026E-6A52-AEBA6BC485C8}"/>
              </a:ext>
            </a:extLst>
          </p:cNvPr>
          <p:cNvGrpSpPr/>
          <p:nvPr/>
        </p:nvGrpSpPr>
        <p:grpSpPr>
          <a:xfrm>
            <a:off x="72117" y="1986839"/>
            <a:ext cx="7131273" cy="307777"/>
            <a:chOff x="1690007" y="2022863"/>
            <a:chExt cx="3020786" cy="307777"/>
          </a:xfrm>
        </p:grpSpPr>
        <p:sp>
          <p:nvSpPr>
            <p:cNvPr id="23" name="テキスト ボックス 22">
              <a:extLst>
                <a:ext uri="{FF2B5EF4-FFF2-40B4-BE49-F238E27FC236}">
                  <a16:creationId xmlns:a16="http://schemas.microsoft.com/office/drawing/2014/main" id="{1A81F6C6-B530-9363-C70A-9404EF373FD9}"/>
                </a:ext>
              </a:extLst>
            </p:cNvPr>
            <p:cNvSpPr txBox="1"/>
            <p:nvPr/>
          </p:nvSpPr>
          <p:spPr bwMode="auto">
            <a:xfrm>
              <a:off x="1690007" y="2022863"/>
              <a:ext cx="3020786" cy="307777"/>
            </a:xfrm>
            <a:prstGeom prst="rect">
              <a:avLst/>
            </a:prstGeom>
            <a:noFill/>
            <a:ln w="9525">
              <a:noFill/>
              <a:miter lim="800000"/>
              <a:headEnd/>
              <a:tailEnd/>
            </a:ln>
          </p:spPr>
          <p:txBody>
            <a:bodyPr wrap="square" rtlCol="0" anchor="ctr">
              <a:spAutoFit/>
            </a:bodyPr>
            <a:lstStyle/>
            <a:p>
              <a:pPr marR="0" lvl="0" indent="0" algn="ctr" fontAlgn="base">
                <a:lnSpc>
                  <a:spcPct val="100000"/>
                </a:lnSpc>
                <a:spcBef>
                  <a:spcPct val="0"/>
                </a:spcBef>
                <a:spcAft>
                  <a:spcPct val="0"/>
                </a:spcAft>
                <a:buClrTx/>
                <a:buSzTx/>
                <a:buFontTx/>
                <a:buNone/>
                <a:tabLst/>
                <a:defRPr/>
              </a:pPr>
              <a:r>
                <a:rPr lang="ja-JP" altLang="en-US" sz="1400" b="1">
                  <a:solidFill>
                    <a:schemeClr val="bg2">
                      <a:lumMod val="50000"/>
                    </a:schemeClr>
                  </a:solidFill>
                  <a:latin typeface="Meiryo UI" panose="020B0604030504040204" pitchFamily="50" charset="-128"/>
                  <a:ea typeface="Meiryo UI" panose="020B0604030504040204" pitchFamily="50" charset="-128"/>
                </a:rPr>
                <a:t>スプレッドシート（フロントエンドのユーザー操作）</a:t>
              </a:r>
            </a:p>
          </p:txBody>
        </p:sp>
        <p:cxnSp>
          <p:nvCxnSpPr>
            <p:cNvPr id="42" name="直線コネクタ 41">
              <a:extLst>
                <a:ext uri="{FF2B5EF4-FFF2-40B4-BE49-F238E27FC236}">
                  <a16:creationId xmlns:a16="http://schemas.microsoft.com/office/drawing/2014/main" id="{60655891-05BA-96F4-3067-7A095D8F797A}"/>
                </a:ext>
              </a:extLst>
            </p:cNvPr>
            <p:cNvCxnSpPr>
              <a:cxnSpLocks/>
            </p:cNvCxnSpPr>
            <p:nvPr/>
          </p:nvCxnSpPr>
          <p:spPr>
            <a:xfrm>
              <a:off x="1690007" y="2330640"/>
              <a:ext cx="30207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 name="図 4">
            <a:extLst>
              <a:ext uri="{FF2B5EF4-FFF2-40B4-BE49-F238E27FC236}">
                <a16:creationId xmlns:a16="http://schemas.microsoft.com/office/drawing/2014/main" id="{48A6A5F0-5390-DA31-F4E7-6218F8B758E0}"/>
              </a:ext>
            </a:extLst>
          </p:cNvPr>
          <p:cNvPicPr>
            <a:picLocks noChangeAspect="1"/>
          </p:cNvPicPr>
          <p:nvPr/>
        </p:nvPicPr>
        <p:blipFill>
          <a:blip r:embed="rId3"/>
          <a:stretch>
            <a:fillRect/>
          </a:stretch>
        </p:blipFill>
        <p:spPr>
          <a:xfrm>
            <a:off x="7381055" y="2385557"/>
            <a:ext cx="4517031" cy="1039576"/>
          </a:xfrm>
          <a:prstGeom prst="rect">
            <a:avLst/>
          </a:prstGeom>
          <a:solidFill>
            <a:schemeClr val="bg1"/>
          </a:solidFill>
          <a:ln w="6350">
            <a:solidFill>
              <a:schemeClr val="bg1">
                <a:lumMod val="50000"/>
              </a:schemeClr>
            </a:solidFill>
          </a:ln>
        </p:spPr>
      </p:pic>
      <p:grpSp>
        <p:nvGrpSpPr>
          <p:cNvPr id="6" name="グループ化 5">
            <a:extLst>
              <a:ext uri="{FF2B5EF4-FFF2-40B4-BE49-F238E27FC236}">
                <a16:creationId xmlns:a16="http://schemas.microsoft.com/office/drawing/2014/main" id="{ABF5808E-7203-F0FF-552E-DF71778E9155}"/>
              </a:ext>
            </a:extLst>
          </p:cNvPr>
          <p:cNvGrpSpPr/>
          <p:nvPr/>
        </p:nvGrpSpPr>
        <p:grpSpPr>
          <a:xfrm>
            <a:off x="7381055" y="1986839"/>
            <a:ext cx="4517032" cy="307777"/>
            <a:chOff x="1690007" y="2022863"/>
            <a:chExt cx="3020786" cy="307777"/>
          </a:xfrm>
        </p:grpSpPr>
        <p:sp>
          <p:nvSpPr>
            <p:cNvPr id="7" name="テキスト ボックス 6">
              <a:extLst>
                <a:ext uri="{FF2B5EF4-FFF2-40B4-BE49-F238E27FC236}">
                  <a16:creationId xmlns:a16="http://schemas.microsoft.com/office/drawing/2014/main" id="{60D68CC7-AB1C-0667-078C-FBF1283AF7A5}"/>
                </a:ext>
              </a:extLst>
            </p:cNvPr>
            <p:cNvSpPr txBox="1"/>
            <p:nvPr/>
          </p:nvSpPr>
          <p:spPr bwMode="auto">
            <a:xfrm>
              <a:off x="1690007" y="2022863"/>
              <a:ext cx="3020786" cy="307777"/>
            </a:xfrm>
            <a:prstGeom prst="rect">
              <a:avLst/>
            </a:prstGeom>
            <a:noFill/>
            <a:ln w="9525">
              <a:noFill/>
              <a:miter lim="800000"/>
              <a:headEnd/>
              <a:tailEnd/>
            </a:ln>
          </p:spPr>
          <p:txBody>
            <a:bodyPr wrap="square" rtlCol="0" anchor="ctr">
              <a:spAutoFit/>
            </a:bodyPr>
            <a:lstStyle/>
            <a:p>
              <a:pPr marR="0" lvl="0" indent="0" algn="ctr" fontAlgn="base">
                <a:lnSpc>
                  <a:spcPct val="100000"/>
                </a:lnSpc>
                <a:spcBef>
                  <a:spcPct val="0"/>
                </a:spcBef>
                <a:spcAft>
                  <a:spcPct val="0"/>
                </a:spcAft>
                <a:buClrTx/>
                <a:buSzTx/>
                <a:buFontTx/>
                <a:buNone/>
                <a:tabLst/>
                <a:defRPr/>
              </a:pPr>
              <a:r>
                <a:rPr lang="en-US" altLang="ja-JP" sz="1400" b="1">
                  <a:solidFill>
                    <a:schemeClr val="bg2">
                      <a:lumMod val="50000"/>
                    </a:schemeClr>
                  </a:solidFill>
                  <a:latin typeface="Meiryo UI" panose="020B0604030504040204" pitchFamily="50" charset="-128"/>
                  <a:ea typeface="Meiryo UI" panose="020B0604030504040204" pitchFamily="50" charset="-128"/>
                </a:rPr>
                <a:t>n8n</a:t>
              </a:r>
              <a:r>
                <a:rPr lang="ja-JP" altLang="en-US" sz="1400" b="1">
                  <a:solidFill>
                    <a:schemeClr val="bg2">
                      <a:lumMod val="50000"/>
                    </a:schemeClr>
                  </a:solidFill>
                  <a:latin typeface="Meiryo UI" panose="020B0604030504040204" pitchFamily="50" charset="-128"/>
                  <a:ea typeface="Meiryo UI" panose="020B0604030504040204" pitchFamily="50" charset="-128"/>
                </a:rPr>
                <a:t>（バックエンドの</a:t>
              </a:r>
              <a:r>
                <a:rPr lang="en-US" altLang="ja-JP" sz="1400" b="1" err="1">
                  <a:solidFill>
                    <a:schemeClr val="bg2">
                      <a:lumMod val="50000"/>
                    </a:schemeClr>
                  </a:solidFill>
                  <a:latin typeface="Meiryo UI" panose="020B0604030504040204" pitchFamily="50" charset="-128"/>
                  <a:ea typeface="Meiryo UI" panose="020B0604030504040204" pitchFamily="50" charset="-128"/>
                </a:rPr>
                <a:t>ConcurInvoice</a:t>
              </a:r>
              <a:r>
                <a:rPr lang="ja-JP" altLang="en-US" sz="1400" b="1">
                  <a:solidFill>
                    <a:schemeClr val="bg2">
                      <a:lumMod val="50000"/>
                    </a:schemeClr>
                  </a:solidFill>
                  <a:latin typeface="Meiryo UI" panose="020B0604030504040204" pitchFamily="50" charset="-128"/>
                  <a:ea typeface="Meiryo UI" panose="020B0604030504040204" pitchFamily="50" charset="-128"/>
                </a:rPr>
                <a:t>の</a:t>
              </a:r>
              <a:r>
                <a:rPr lang="en-US" altLang="ja-JP" sz="1400" b="1">
                  <a:solidFill>
                    <a:schemeClr val="bg2">
                      <a:lumMod val="50000"/>
                    </a:schemeClr>
                  </a:solidFill>
                  <a:latin typeface="Meiryo UI" panose="020B0604030504040204" pitchFamily="50" charset="-128"/>
                  <a:ea typeface="Meiryo UI" panose="020B0604030504040204" pitchFamily="50" charset="-128"/>
                </a:rPr>
                <a:t>API</a:t>
              </a:r>
              <a:r>
                <a:rPr lang="ja-JP" altLang="en-US" sz="1400" b="1">
                  <a:solidFill>
                    <a:schemeClr val="bg2">
                      <a:lumMod val="50000"/>
                    </a:schemeClr>
                  </a:solidFill>
                  <a:latin typeface="Meiryo UI" panose="020B0604030504040204" pitchFamily="50" charset="-128"/>
                  <a:ea typeface="Meiryo UI" panose="020B0604030504040204" pitchFamily="50" charset="-128"/>
                </a:rPr>
                <a:t>処理）</a:t>
              </a:r>
            </a:p>
          </p:txBody>
        </p:sp>
        <p:cxnSp>
          <p:nvCxnSpPr>
            <p:cNvPr id="8" name="直線コネクタ 7">
              <a:extLst>
                <a:ext uri="{FF2B5EF4-FFF2-40B4-BE49-F238E27FC236}">
                  <a16:creationId xmlns:a16="http://schemas.microsoft.com/office/drawing/2014/main" id="{AB3A3226-6BB0-8152-042E-A14F7A24A94F}"/>
                </a:ext>
              </a:extLst>
            </p:cNvPr>
            <p:cNvCxnSpPr>
              <a:cxnSpLocks/>
            </p:cNvCxnSpPr>
            <p:nvPr/>
          </p:nvCxnSpPr>
          <p:spPr>
            <a:xfrm>
              <a:off x="1690007" y="2330640"/>
              <a:ext cx="30207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図 9">
            <a:extLst>
              <a:ext uri="{FF2B5EF4-FFF2-40B4-BE49-F238E27FC236}">
                <a16:creationId xmlns:a16="http://schemas.microsoft.com/office/drawing/2014/main" id="{EC6428B6-CEBC-8EDE-3506-9364A0DD6E92}"/>
              </a:ext>
            </a:extLst>
          </p:cNvPr>
          <p:cNvPicPr>
            <a:picLocks noChangeAspect="1"/>
          </p:cNvPicPr>
          <p:nvPr/>
        </p:nvPicPr>
        <p:blipFill>
          <a:blip r:embed="rId4"/>
          <a:stretch>
            <a:fillRect/>
          </a:stretch>
        </p:blipFill>
        <p:spPr>
          <a:xfrm>
            <a:off x="72117" y="4202293"/>
            <a:ext cx="7131273" cy="1904336"/>
          </a:xfrm>
          <a:prstGeom prst="rect">
            <a:avLst/>
          </a:prstGeom>
          <a:solidFill>
            <a:schemeClr val="bg1"/>
          </a:solidFill>
          <a:ln w="6350">
            <a:solidFill>
              <a:schemeClr val="bg1">
                <a:lumMod val="50000"/>
              </a:schemeClr>
            </a:solidFill>
          </a:ln>
        </p:spPr>
      </p:pic>
      <p:sp>
        <p:nvSpPr>
          <p:cNvPr id="11" name="吹き出し: 線 10">
            <a:extLst>
              <a:ext uri="{FF2B5EF4-FFF2-40B4-BE49-F238E27FC236}">
                <a16:creationId xmlns:a16="http://schemas.microsoft.com/office/drawing/2014/main" id="{89A0CFBC-F440-AF51-0714-D600C42B571D}"/>
              </a:ext>
            </a:extLst>
          </p:cNvPr>
          <p:cNvSpPr/>
          <p:nvPr/>
        </p:nvSpPr>
        <p:spPr>
          <a:xfrm>
            <a:off x="4141006" y="3507545"/>
            <a:ext cx="3062384" cy="511975"/>
          </a:xfrm>
          <a:prstGeom prst="borderCallout1">
            <a:avLst>
              <a:gd name="adj1" fmla="val 55698"/>
              <a:gd name="adj2" fmla="val -5163"/>
              <a:gd name="adj3" fmla="val -133869"/>
              <a:gd name="adj4" fmla="val -29031"/>
            </a:avLst>
          </a:prstGeom>
          <a:solidFill>
            <a:srgbClr val="FFFFCC"/>
          </a:solid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r>
              <a:rPr kumimoji="0" lang="ja-JP" altLang="en-US" sz="1100" kern="0">
                <a:solidFill>
                  <a:srgbClr val="0070C0"/>
                </a:solidFill>
                <a:latin typeface="Meiryo UI" panose="020B0604030504040204" pitchFamily="50" charset="-128"/>
                <a:ea typeface="Meiryo UI" panose="020B0604030504040204" pitchFamily="50" charset="-128"/>
                <a:sym typeface="Arial"/>
              </a:rPr>
              <a:t>スプシに入力されている請求書情報を</a:t>
            </a:r>
            <a:r>
              <a:rPr kumimoji="0" lang="en-US" altLang="ja-JP" sz="1100" kern="0">
                <a:solidFill>
                  <a:srgbClr val="0070C0"/>
                </a:solidFill>
                <a:latin typeface="Meiryo UI" panose="020B0604030504040204" pitchFamily="50" charset="-128"/>
                <a:ea typeface="Meiryo UI" panose="020B0604030504040204" pitchFamily="50" charset="-128"/>
                <a:sym typeface="Arial"/>
              </a:rPr>
              <a:t>GAS</a:t>
            </a:r>
            <a:r>
              <a:rPr kumimoji="0" lang="ja-JP" altLang="en-US" sz="1100" kern="0">
                <a:solidFill>
                  <a:srgbClr val="0070C0"/>
                </a:solidFill>
                <a:latin typeface="Meiryo UI" panose="020B0604030504040204" pitchFamily="50" charset="-128"/>
                <a:ea typeface="Meiryo UI" panose="020B0604030504040204" pitchFamily="50" charset="-128"/>
                <a:sym typeface="Arial"/>
              </a:rPr>
              <a:t>で実行</a:t>
            </a:r>
          </a:p>
        </p:txBody>
      </p:sp>
      <p:cxnSp>
        <p:nvCxnSpPr>
          <p:cNvPr id="12" name="直線矢印コネクタ 60">
            <a:extLst>
              <a:ext uri="{FF2B5EF4-FFF2-40B4-BE49-F238E27FC236}">
                <a16:creationId xmlns:a16="http://schemas.microsoft.com/office/drawing/2014/main" id="{EA7E561B-4810-E43E-CDE3-72C68B9D7035}"/>
              </a:ext>
            </a:extLst>
          </p:cNvPr>
          <p:cNvCxnSpPr>
            <a:cxnSpLocks/>
            <a:stCxn id="5" idx="1"/>
            <a:endCxn id="13" idx="3"/>
          </p:cNvCxnSpPr>
          <p:nvPr/>
        </p:nvCxnSpPr>
        <p:spPr>
          <a:xfrm rot="10800000">
            <a:off x="3838575" y="2656599"/>
            <a:ext cx="3542480" cy="248746"/>
          </a:xfrm>
          <a:prstGeom prst="bentConnector3">
            <a:avLst>
              <a:gd name="adj1" fmla="val 50000"/>
            </a:avLst>
          </a:prstGeom>
          <a:solidFill>
            <a:srgbClr val="FFFFCC"/>
          </a:solidFill>
          <a:ln w="15875" cap="flat" cmpd="sng" algn="ctr">
            <a:solidFill>
              <a:srgbClr val="0070C0"/>
            </a:solidFill>
            <a:prstDash val="solid"/>
            <a:miter lim="800000"/>
            <a:headEnd type="triangle"/>
            <a:tailEnd type="none"/>
          </a:ln>
          <a:effectLst>
            <a:outerShdw blurRad="50800" dist="38100" dir="2700000" algn="tl" rotWithShape="0">
              <a:prstClr val="black">
                <a:alpha val="40000"/>
              </a:prstClr>
            </a:outerShdw>
          </a:effectLst>
        </p:spPr>
      </p:cxnSp>
      <p:sp>
        <p:nvSpPr>
          <p:cNvPr id="13" name="正方形/長方形 12">
            <a:extLst>
              <a:ext uri="{FF2B5EF4-FFF2-40B4-BE49-F238E27FC236}">
                <a16:creationId xmlns:a16="http://schemas.microsoft.com/office/drawing/2014/main" id="{A211EA92-2433-CD0B-2E00-8CF0AB0D3CC4}"/>
              </a:ext>
            </a:extLst>
          </p:cNvPr>
          <p:cNvSpPr/>
          <p:nvPr/>
        </p:nvSpPr>
        <p:spPr>
          <a:xfrm>
            <a:off x="2637628" y="2497386"/>
            <a:ext cx="1200947" cy="318426"/>
          </a:xfrm>
          <a:prstGeom prst="rect">
            <a:avLst/>
          </a:prstGeom>
          <a:no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endParaRPr kumimoji="0" lang="ja-JP" altLang="en-US" sz="1100" kern="0">
              <a:solidFill>
                <a:srgbClr val="0070C0"/>
              </a:solidFill>
              <a:latin typeface="Meiryo UI" panose="020B0604030504040204" pitchFamily="50" charset="-128"/>
              <a:ea typeface="Meiryo UI" panose="020B0604030504040204" pitchFamily="50" charset="-128"/>
              <a:sym typeface="Arial"/>
            </a:endParaRPr>
          </a:p>
        </p:txBody>
      </p:sp>
      <p:sp>
        <p:nvSpPr>
          <p:cNvPr id="18" name="正方形/長方形 17">
            <a:extLst>
              <a:ext uri="{FF2B5EF4-FFF2-40B4-BE49-F238E27FC236}">
                <a16:creationId xmlns:a16="http://schemas.microsoft.com/office/drawing/2014/main" id="{7938375C-DA52-7DE5-76F4-03E0810E4EB4}"/>
              </a:ext>
            </a:extLst>
          </p:cNvPr>
          <p:cNvSpPr/>
          <p:nvPr/>
        </p:nvSpPr>
        <p:spPr>
          <a:xfrm>
            <a:off x="199228" y="3007182"/>
            <a:ext cx="7004162" cy="318426"/>
          </a:xfrm>
          <a:prstGeom prst="rect">
            <a:avLst/>
          </a:prstGeom>
          <a:no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endParaRPr kumimoji="0" lang="ja-JP" altLang="en-US" sz="1100" kern="0">
              <a:solidFill>
                <a:srgbClr val="0070C0"/>
              </a:solidFill>
              <a:latin typeface="Meiryo UI" panose="020B0604030504040204" pitchFamily="50" charset="-128"/>
              <a:ea typeface="Meiryo UI" panose="020B0604030504040204" pitchFamily="50" charset="-128"/>
              <a:sym typeface="Arial"/>
            </a:endParaRPr>
          </a:p>
        </p:txBody>
      </p:sp>
      <p:sp>
        <p:nvSpPr>
          <p:cNvPr id="19" name="正方形/長方形 18">
            <a:extLst>
              <a:ext uri="{FF2B5EF4-FFF2-40B4-BE49-F238E27FC236}">
                <a16:creationId xmlns:a16="http://schemas.microsoft.com/office/drawing/2014/main" id="{E040042D-4A9F-3C72-9090-B6EAF5EA4E40}"/>
              </a:ext>
            </a:extLst>
          </p:cNvPr>
          <p:cNvSpPr/>
          <p:nvPr/>
        </p:nvSpPr>
        <p:spPr>
          <a:xfrm>
            <a:off x="7381055" y="2846813"/>
            <a:ext cx="2019423" cy="578320"/>
          </a:xfrm>
          <a:prstGeom prst="rect">
            <a:avLst/>
          </a:prstGeom>
          <a:no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endParaRPr kumimoji="0" lang="ja-JP" altLang="en-US" sz="1100" kern="0">
              <a:solidFill>
                <a:srgbClr val="0070C0"/>
              </a:solidFill>
              <a:latin typeface="Meiryo UI" panose="020B0604030504040204" pitchFamily="50" charset="-128"/>
              <a:ea typeface="Meiryo UI" panose="020B0604030504040204" pitchFamily="50" charset="-128"/>
              <a:sym typeface="Arial"/>
            </a:endParaRPr>
          </a:p>
        </p:txBody>
      </p:sp>
      <p:sp>
        <p:nvSpPr>
          <p:cNvPr id="20" name="正方形/長方形 19">
            <a:extLst>
              <a:ext uri="{FF2B5EF4-FFF2-40B4-BE49-F238E27FC236}">
                <a16:creationId xmlns:a16="http://schemas.microsoft.com/office/drawing/2014/main" id="{5BD27EE5-1A4B-31A6-B1F6-43852F3482D8}"/>
              </a:ext>
            </a:extLst>
          </p:cNvPr>
          <p:cNvSpPr/>
          <p:nvPr/>
        </p:nvSpPr>
        <p:spPr>
          <a:xfrm>
            <a:off x="9554372" y="2841050"/>
            <a:ext cx="1864477" cy="578320"/>
          </a:xfrm>
          <a:prstGeom prst="rect">
            <a:avLst/>
          </a:prstGeom>
          <a:no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endParaRPr kumimoji="0" lang="ja-JP" altLang="en-US" sz="1100" kern="0">
              <a:solidFill>
                <a:srgbClr val="0070C0"/>
              </a:solidFill>
              <a:latin typeface="Meiryo UI" panose="020B0604030504040204" pitchFamily="50" charset="-128"/>
              <a:ea typeface="Meiryo UI" panose="020B0604030504040204" pitchFamily="50" charset="-128"/>
              <a:sym typeface="Arial"/>
            </a:endParaRPr>
          </a:p>
        </p:txBody>
      </p:sp>
      <p:sp>
        <p:nvSpPr>
          <p:cNvPr id="21" name="正方形/長方形 20">
            <a:extLst>
              <a:ext uri="{FF2B5EF4-FFF2-40B4-BE49-F238E27FC236}">
                <a16:creationId xmlns:a16="http://schemas.microsoft.com/office/drawing/2014/main" id="{AD8F10E8-09DA-C4F2-894E-34C681C190CC}"/>
              </a:ext>
            </a:extLst>
          </p:cNvPr>
          <p:cNvSpPr/>
          <p:nvPr/>
        </p:nvSpPr>
        <p:spPr>
          <a:xfrm>
            <a:off x="10965847" y="2393171"/>
            <a:ext cx="932239" cy="422641"/>
          </a:xfrm>
          <a:prstGeom prst="rect">
            <a:avLst/>
          </a:prstGeom>
          <a:no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endParaRPr kumimoji="0" lang="ja-JP" altLang="en-US" sz="1100" kern="0">
              <a:solidFill>
                <a:srgbClr val="0070C0"/>
              </a:solidFill>
              <a:latin typeface="Meiryo UI" panose="020B0604030504040204" pitchFamily="50" charset="-128"/>
              <a:ea typeface="Meiryo UI" panose="020B0604030504040204" pitchFamily="50" charset="-128"/>
              <a:sym typeface="Arial"/>
            </a:endParaRPr>
          </a:p>
        </p:txBody>
      </p:sp>
      <p:sp>
        <p:nvSpPr>
          <p:cNvPr id="24" name="吹き出し: 線 23">
            <a:extLst>
              <a:ext uri="{FF2B5EF4-FFF2-40B4-BE49-F238E27FC236}">
                <a16:creationId xmlns:a16="http://schemas.microsoft.com/office/drawing/2014/main" id="{40BE40C3-12D4-CCEB-F080-F75BBAE7EC65}"/>
              </a:ext>
            </a:extLst>
          </p:cNvPr>
          <p:cNvSpPr/>
          <p:nvPr/>
        </p:nvSpPr>
        <p:spPr>
          <a:xfrm>
            <a:off x="7266799" y="3507545"/>
            <a:ext cx="1526681" cy="511975"/>
          </a:xfrm>
          <a:prstGeom prst="borderCallout1">
            <a:avLst>
              <a:gd name="adj1" fmla="val 52721"/>
              <a:gd name="adj2" fmla="val 103146"/>
              <a:gd name="adj3" fmla="val -18203"/>
              <a:gd name="adj4" fmla="val 117674"/>
            </a:avLst>
          </a:prstGeom>
          <a:solidFill>
            <a:srgbClr val="FFFFCC"/>
          </a:solid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r>
              <a:rPr kumimoji="0" lang="en-US" altLang="ja-JP" sz="1100" kern="0">
                <a:solidFill>
                  <a:srgbClr val="0070C0"/>
                </a:solidFill>
                <a:latin typeface="Meiryo UI" panose="020B0604030504040204" pitchFamily="50" charset="-128"/>
                <a:ea typeface="Meiryo UI" panose="020B0604030504040204" pitchFamily="50" charset="-128"/>
                <a:sym typeface="Arial"/>
              </a:rPr>
              <a:t>Concur</a:t>
            </a:r>
            <a:r>
              <a:rPr kumimoji="0" lang="ja-JP" altLang="en-US" sz="1100" kern="0">
                <a:solidFill>
                  <a:srgbClr val="0070C0"/>
                </a:solidFill>
                <a:latin typeface="Meiryo UI" panose="020B0604030504040204" pitchFamily="50" charset="-128"/>
                <a:ea typeface="Meiryo UI" panose="020B0604030504040204" pitchFamily="50" charset="-128"/>
                <a:sym typeface="Arial"/>
              </a:rPr>
              <a:t>に請求書を作成</a:t>
            </a:r>
          </a:p>
        </p:txBody>
      </p:sp>
      <p:sp>
        <p:nvSpPr>
          <p:cNvPr id="25" name="吹き出し: 線 24">
            <a:extLst>
              <a:ext uri="{FF2B5EF4-FFF2-40B4-BE49-F238E27FC236}">
                <a16:creationId xmlns:a16="http://schemas.microsoft.com/office/drawing/2014/main" id="{149E0228-D54B-C299-4973-1678C498F6E9}"/>
              </a:ext>
            </a:extLst>
          </p:cNvPr>
          <p:cNvSpPr/>
          <p:nvPr/>
        </p:nvSpPr>
        <p:spPr>
          <a:xfrm>
            <a:off x="8707331" y="2323312"/>
            <a:ext cx="1864477" cy="511975"/>
          </a:xfrm>
          <a:prstGeom prst="borderCallout1">
            <a:avLst>
              <a:gd name="adj1" fmla="val 52721"/>
              <a:gd name="adj2" fmla="val 103146"/>
              <a:gd name="adj3" fmla="val 65145"/>
              <a:gd name="adj4" fmla="val 120336"/>
            </a:avLst>
          </a:prstGeom>
          <a:solidFill>
            <a:srgbClr val="FFFFCC"/>
          </a:solid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r>
              <a:rPr kumimoji="0" lang="en-US" altLang="ja-JP" sz="1100" kern="0">
                <a:solidFill>
                  <a:srgbClr val="0070C0"/>
                </a:solidFill>
                <a:latin typeface="Meiryo UI" panose="020B0604030504040204" pitchFamily="50" charset="-128"/>
                <a:ea typeface="Meiryo UI" panose="020B0604030504040204" pitchFamily="50" charset="-128"/>
                <a:sym typeface="Arial"/>
              </a:rPr>
              <a:t>Concur</a:t>
            </a:r>
            <a:r>
              <a:rPr kumimoji="0" lang="ja-JP" altLang="en-US" sz="1100" kern="0">
                <a:solidFill>
                  <a:srgbClr val="0070C0"/>
                </a:solidFill>
                <a:latin typeface="Meiryo UI" panose="020B0604030504040204" pitchFamily="50" charset="-128"/>
                <a:ea typeface="Meiryo UI" panose="020B0604030504040204" pitchFamily="50" charset="-128"/>
                <a:sym typeface="Arial"/>
              </a:rPr>
              <a:t>の請求情報を取得後、スプシに結果を転記</a:t>
            </a:r>
          </a:p>
        </p:txBody>
      </p:sp>
      <p:sp>
        <p:nvSpPr>
          <p:cNvPr id="27" name="吹き出し: 線 26">
            <a:extLst>
              <a:ext uri="{FF2B5EF4-FFF2-40B4-BE49-F238E27FC236}">
                <a16:creationId xmlns:a16="http://schemas.microsoft.com/office/drawing/2014/main" id="{1F6DDC6D-D0D6-248F-DC0E-D186D854250A}"/>
              </a:ext>
            </a:extLst>
          </p:cNvPr>
          <p:cNvSpPr/>
          <p:nvPr/>
        </p:nvSpPr>
        <p:spPr>
          <a:xfrm>
            <a:off x="9101370" y="3507545"/>
            <a:ext cx="1864477" cy="511975"/>
          </a:xfrm>
          <a:prstGeom prst="borderCallout1">
            <a:avLst>
              <a:gd name="adj1" fmla="val 52721"/>
              <a:gd name="adj2" fmla="val 103146"/>
              <a:gd name="adj3" fmla="val -16714"/>
              <a:gd name="adj4" fmla="val 111345"/>
            </a:avLst>
          </a:prstGeom>
          <a:solidFill>
            <a:srgbClr val="FFFFCC"/>
          </a:solid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r>
              <a:rPr kumimoji="0" lang="en-US" altLang="ja-JP" sz="1100" kern="0">
                <a:solidFill>
                  <a:srgbClr val="0070C0"/>
                </a:solidFill>
                <a:latin typeface="Meiryo UI" panose="020B0604030504040204" pitchFamily="50" charset="-128"/>
                <a:ea typeface="Meiryo UI" panose="020B0604030504040204" pitchFamily="50" charset="-128"/>
                <a:sym typeface="Arial"/>
              </a:rPr>
              <a:t>Concur</a:t>
            </a:r>
            <a:r>
              <a:rPr kumimoji="0" lang="ja-JP" altLang="en-US" sz="1100" kern="0">
                <a:solidFill>
                  <a:srgbClr val="0070C0"/>
                </a:solidFill>
                <a:latin typeface="Meiryo UI" panose="020B0604030504040204" pitchFamily="50" charset="-128"/>
                <a:ea typeface="Meiryo UI" panose="020B0604030504040204" pitchFamily="50" charset="-128"/>
                <a:sym typeface="Arial"/>
              </a:rPr>
              <a:t>の請求書</a:t>
            </a:r>
            <a:r>
              <a:rPr kumimoji="0" lang="en-US" altLang="ja-JP" sz="1100" kern="0">
                <a:solidFill>
                  <a:srgbClr val="0070C0"/>
                </a:solidFill>
                <a:latin typeface="Meiryo UI" panose="020B0604030504040204" pitchFamily="50" charset="-128"/>
                <a:ea typeface="Meiryo UI" panose="020B0604030504040204" pitchFamily="50" charset="-128"/>
                <a:sym typeface="Arial"/>
              </a:rPr>
              <a:t>ID</a:t>
            </a:r>
            <a:r>
              <a:rPr kumimoji="0" lang="ja-JP" altLang="en-US" sz="1100" kern="0">
                <a:solidFill>
                  <a:srgbClr val="0070C0"/>
                </a:solidFill>
                <a:latin typeface="Meiryo UI" panose="020B0604030504040204" pitchFamily="50" charset="-128"/>
                <a:ea typeface="Meiryo UI" panose="020B0604030504040204" pitchFamily="50" charset="-128"/>
                <a:sym typeface="Arial"/>
              </a:rPr>
              <a:t>単位に</a:t>
            </a:r>
            <a:r>
              <a:rPr kumimoji="0" lang="en-US" altLang="ja-JP" sz="1100" kern="0" err="1">
                <a:solidFill>
                  <a:srgbClr val="0070C0"/>
                </a:solidFill>
                <a:latin typeface="Meiryo UI" panose="020B0604030504040204" pitchFamily="50" charset="-128"/>
                <a:ea typeface="Meiryo UI" panose="020B0604030504040204" pitchFamily="50" charset="-128"/>
                <a:sym typeface="Arial"/>
              </a:rPr>
              <a:t>GoogleDrive</a:t>
            </a:r>
            <a:r>
              <a:rPr kumimoji="0" lang="ja-JP" altLang="en-US" sz="1100" kern="0">
                <a:solidFill>
                  <a:srgbClr val="0070C0"/>
                </a:solidFill>
                <a:latin typeface="Meiryo UI" panose="020B0604030504040204" pitchFamily="50" charset="-128"/>
                <a:ea typeface="Meiryo UI" panose="020B0604030504040204" pitchFamily="50" charset="-128"/>
                <a:sym typeface="Arial"/>
              </a:rPr>
              <a:t>のファイルを添付</a:t>
            </a:r>
          </a:p>
        </p:txBody>
      </p:sp>
      <p:cxnSp>
        <p:nvCxnSpPr>
          <p:cNvPr id="28" name="直線矢印コネクタ 60">
            <a:extLst>
              <a:ext uri="{FF2B5EF4-FFF2-40B4-BE49-F238E27FC236}">
                <a16:creationId xmlns:a16="http://schemas.microsoft.com/office/drawing/2014/main" id="{4F53DC74-8DE5-7154-8C98-DAB704666905}"/>
              </a:ext>
            </a:extLst>
          </p:cNvPr>
          <p:cNvCxnSpPr>
            <a:cxnSpLocks/>
            <a:stCxn id="10" idx="3"/>
            <a:endCxn id="21" idx="3"/>
          </p:cNvCxnSpPr>
          <p:nvPr/>
        </p:nvCxnSpPr>
        <p:spPr>
          <a:xfrm flipV="1">
            <a:off x="7203390" y="2604492"/>
            <a:ext cx="4694696" cy="2549969"/>
          </a:xfrm>
          <a:prstGeom prst="bentConnector3">
            <a:avLst>
              <a:gd name="adj1" fmla="val 104869"/>
            </a:avLst>
          </a:prstGeom>
          <a:solidFill>
            <a:srgbClr val="FFFFCC"/>
          </a:solidFill>
          <a:ln w="15875" cap="flat" cmpd="sng" algn="ctr">
            <a:solidFill>
              <a:srgbClr val="0070C0"/>
            </a:solidFill>
            <a:prstDash val="solid"/>
            <a:miter lim="800000"/>
            <a:headEnd type="triangle"/>
            <a:tailEnd type="none"/>
          </a:ln>
          <a:effectLst>
            <a:outerShdw blurRad="50800" dist="38100" dir="2700000" algn="tl" rotWithShape="0">
              <a:prstClr val="black">
                <a:alpha val="40000"/>
              </a:prstClr>
            </a:outerShdw>
          </a:effectLst>
        </p:spPr>
      </p:cxnSp>
      <p:sp>
        <p:nvSpPr>
          <p:cNvPr id="31" name="正方形/長方形 30">
            <a:extLst>
              <a:ext uri="{FF2B5EF4-FFF2-40B4-BE49-F238E27FC236}">
                <a16:creationId xmlns:a16="http://schemas.microsoft.com/office/drawing/2014/main" id="{8ABAF404-60D0-D44B-DDC8-4A84B38B96E8}"/>
              </a:ext>
            </a:extLst>
          </p:cNvPr>
          <p:cNvSpPr/>
          <p:nvPr/>
        </p:nvSpPr>
        <p:spPr>
          <a:xfrm>
            <a:off x="409574" y="5256297"/>
            <a:ext cx="6793816" cy="336922"/>
          </a:xfrm>
          <a:prstGeom prst="rect">
            <a:avLst/>
          </a:prstGeom>
          <a:no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endParaRPr kumimoji="0" lang="ja-JP" altLang="en-US" sz="1100" kern="0">
              <a:solidFill>
                <a:srgbClr val="0070C0"/>
              </a:solidFill>
              <a:latin typeface="Meiryo UI" panose="020B0604030504040204" pitchFamily="50" charset="-128"/>
              <a:ea typeface="Meiryo UI" panose="020B0604030504040204" pitchFamily="50" charset="-128"/>
              <a:sym typeface="Arial"/>
            </a:endParaRPr>
          </a:p>
        </p:txBody>
      </p:sp>
      <p:sp>
        <p:nvSpPr>
          <p:cNvPr id="32" name="吹き出し: 線 31">
            <a:extLst>
              <a:ext uri="{FF2B5EF4-FFF2-40B4-BE49-F238E27FC236}">
                <a16:creationId xmlns:a16="http://schemas.microsoft.com/office/drawing/2014/main" id="{7C29B20B-F932-4AB8-C14B-ABD60FBECE1A}"/>
              </a:ext>
            </a:extLst>
          </p:cNvPr>
          <p:cNvSpPr/>
          <p:nvPr/>
        </p:nvSpPr>
        <p:spPr>
          <a:xfrm>
            <a:off x="4141006" y="5799729"/>
            <a:ext cx="3062384" cy="511975"/>
          </a:xfrm>
          <a:prstGeom prst="borderCallout1">
            <a:avLst>
              <a:gd name="adj1" fmla="val 55698"/>
              <a:gd name="adj2" fmla="val -5163"/>
              <a:gd name="adj3" fmla="val -36063"/>
              <a:gd name="adj4" fmla="val -16590"/>
            </a:avLst>
          </a:prstGeom>
          <a:solidFill>
            <a:srgbClr val="FFFFCC"/>
          </a:solid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r>
              <a:rPr kumimoji="0" lang="ja-JP" altLang="en-US" sz="1100" kern="0">
                <a:solidFill>
                  <a:srgbClr val="0070C0"/>
                </a:solidFill>
                <a:latin typeface="Meiryo UI" panose="020B0604030504040204" pitchFamily="50" charset="-128"/>
                <a:ea typeface="Meiryo UI" panose="020B0604030504040204" pitchFamily="50" charset="-128"/>
                <a:sym typeface="Arial"/>
              </a:rPr>
              <a:t>登録された請求データの結果をスプシに転記</a:t>
            </a:r>
          </a:p>
        </p:txBody>
      </p:sp>
    </p:spTree>
    <p:extLst>
      <p:ext uri="{BB962C8B-B14F-4D97-AF65-F5344CB8AC3E}">
        <p14:creationId xmlns:p14="http://schemas.microsoft.com/office/powerpoint/2010/main" val="952291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7DBAF-42A7-3624-455A-2A5A6D68152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788842C-3B1D-30A9-F59A-DE474B6771BD}"/>
              </a:ext>
            </a:extLst>
          </p:cNvPr>
          <p:cNvSpPr>
            <a:spLocks noGrp="1"/>
          </p:cNvSpPr>
          <p:nvPr>
            <p:ph type="title"/>
          </p:nvPr>
        </p:nvSpPr>
        <p:spPr/>
        <p:txBody>
          <a:bodyPr anchor="ctr"/>
          <a:lstStyle/>
          <a:p>
            <a:r>
              <a:rPr lang="en-US" altLang="ja-JP">
                <a:latin typeface="Meiryo UI" panose="020B0604030504040204" pitchFamily="50" charset="-128"/>
                <a:ea typeface="Meiryo UI" panose="020B0604030504040204" pitchFamily="50" charset="-128"/>
              </a:rPr>
              <a:t>RPA</a:t>
            </a:r>
            <a:r>
              <a:rPr lang="ja-JP" altLang="en-US">
                <a:latin typeface="Meiryo UI" panose="020B0604030504040204" pitchFamily="50" charset="-128"/>
                <a:ea typeface="Meiryo UI" panose="020B0604030504040204" pitchFamily="50" charset="-128"/>
              </a:rPr>
              <a:t>業務のご質問（９ </a:t>
            </a:r>
            <a:r>
              <a:rPr lang="en-US" altLang="ja-JP">
                <a:latin typeface="Meiryo UI" panose="020B0604030504040204" pitchFamily="50" charset="-128"/>
                <a:ea typeface="Meiryo UI" panose="020B0604030504040204" pitchFamily="50" charset="-128"/>
              </a:rPr>
              <a:t>/ </a:t>
            </a:r>
            <a:r>
              <a:rPr lang="ja-JP" altLang="en-US">
                <a:latin typeface="Meiryo UI" panose="020B0604030504040204" pitchFamily="50" charset="-128"/>
                <a:ea typeface="Meiryo UI" panose="020B0604030504040204" pitchFamily="50" charset="-128"/>
              </a:rPr>
              <a:t>９）</a:t>
            </a:r>
            <a:endParaRPr kumimoji="1"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1446E4EC-BAD8-7F00-CC27-701F5CDDBB84}"/>
              </a:ext>
            </a:extLst>
          </p:cNvPr>
          <p:cNvSpPr>
            <a:spLocks noGrp="1"/>
          </p:cNvSpPr>
          <p:nvPr>
            <p:ph type="ftr" sz="quarter" idx="15"/>
          </p:nvPr>
        </p:nvSpPr>
        <p:spPr>
          <a:xfrm>
            <a:off x="4038600" y="635635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03B28A1D-AC03-439D-9075-719EA74C1E5D}"/>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fontAlgn="base">
              <a:spcBef>
                <a:spcPct val="0"/>
              </a:spcBef>
              <a:spcAft>
                <a:spcPct val="0"/>
              </a:spcAft>
              <a:defRPr/>
            </a:pPr>
            <a:r>
              <a:rPr lang="en-US" altLang="ja-JP">
                <a:solidFill>
                  <a:schemeClr val="bg2">
                    <a:lumMod val="50000"/>
                  </a:schemeClr>
                </a:solidFill>
                <a:latin typeface="Meiryo UI" panose="020B0604030504040204" pitchFamily="50" charset="-128"/>
                <a:ea typeface="Meiryo UI" panose="020B0604030504040204" pitchFamily="50" charset="-128"/>
              </a:rPr>
              <a:t>04_RPA</a:t>
            </a:r>
            <a:r>
              <a:rPr lang="ja-JP" altLang="en-US">
                <a:solidFill>
                  <a:schemeClr val="bg2">
                    <a:lumMod val="50000"/>
                  </a:schemeClr>
                </a:solidFill>
                <a:latin typeface="Meiryo UI" panose="020B0604030504040204" pitchFamily="50" charset="-128"/>
                <a:ea typeface="Meiryo UI" panose="020B0604030504040204" pitchFamily="50" charset="-128"/>
              </a:rPr>
              <a:t>入力フォルダの画面録画 </a:t>
            </a:r>
            <a:r>
              <a:rPr lang="en-US" altLang="ja-JP">
                <a:solidFill>
                  <a:schemeClr val="bg2">
                    <a:lumMod val="50000"/>
                  </a:schemeClr>
                </a:solidFill>
                <a:latin typeface="Meiryo UI" panose="020B0604030504040204" pitchFamily="50" charset="-128"/>
                <a:ea typeface="Meiryo UI" panose="020B0604030504040204" pitchFamily="50" charset="-128"/>
              </a:rPr>
              <a:t>2025-09-29 111033</a:t>
            </a:r>
            <a:r>
              <a:rPr lang="ja-JP" altLang="en-US">
                <a:solidFill>
                  <a:schemeClr val="bg2">
                    <a:lumMod val="50000"/>
                  </a:schemeClr>
                </a:solidFill>
                <a:latin typeface="Meiryo UI" panose="020B0604030504040204" pitchFamily="50" charset="-128"/>
                <a:ea typeface="Meiryo UI" panose="020B0604030504040204" pitchFamily="50" charset="-128"/>
              </a:rPr>
              <a:t>（＆</a:t>
            </a:r>
            <a:r>
              <a:rPr lang="en-US" altLang="ja-JP">
                <a:solidFill>
                  <a:schemeClr val="bg2">
                    <a:lumMod val="50000"/>
                  </a:schemeClr>
                </a:solidFill>
                <a:latin typeface="Meiryo UI" panose="020B0604030504040204" pitchFamily="50" charset="-128"/>
                <a:ea typeface="Meiryo UI" panose="020B0604030504040204" pitchFamily="50" charset="-128"/>
              </a:rPr>
              <a:t>131253</a:t>
            </a:r>
            <a:r>
              <a:rPr lang="ja-JP" altLang="en-US">
                <a:solidFill>
                  <a:schemeClr val="bg2">
                    <a:lumMod val="50000"/>
                  </a:schemeClr>
                </a:solidFill>
                <a:latin typeface="Meiryo UI" panose="020B0604030504040204" pitchFamily="50" charset="-128"/>
                <a:ea typeface="Meiryo UI" panose="020B0604030504040204" pitchFamily="50" charset="-128"/>
              </a:rPr>
              <a:t>）</a:t>
            </a:r>
            <a:r>
              <a:rPr lang="en-US" altLang="ja-JP">
                <a:solidFill>
                  <a:schemeClr val="bg2">
                    <a:lumMod val="50000"/>
                  </a:schemeClr>
                </a:solidFill>
                <a:latin typeface="Meiryo UI" panose="020B0604030504040204" pitchFamily="50" charset="-128"/>
                <a:ea typeface="Meiryo UI" panose="020B0604030504040204" pitchFamily="50" charset="-128"/>
              </a:rPr>
              <a:t>.mp4</a:t>
            </a:r>
            <a:r>
              <a:rPr lang="ja-JP" altLang="en-US">
                <a:solidFill>
                  <a:schemeClr val="bg2">
                    <a:lumMod val="50000"/>
                  </a:schemeClr>
                </a:solidFill>
                <a:latin typeface="Meiryo UI" panose="020B0604030504040204" pitchFamily="50" charset="-128"/>
                <a:ea typeface="Meiryo UI" panose="020B0604030504040204" pitchFamily="50" charset="-128"/>
              </a:rPr>
              <a:t>より抜粋した業務の流れは以下の通り。</a:t>
            </a:r>
            <a:endParaRPr lang="en-US" altLang="ja-JP">
              <a:solidFill>
                <a:schemeClr val="bg2">
                  <a:lumMod val="50000"/>
                </a:schemeClr>
              </a:solidFill>
              <a:latin typeface="Meiryo UI" panose="020B0604030504040204" pitchFamily="50" charset="-128"/>
              <a:ea typeface="Meiryo UI" panose="020B0604030504040204" pitchFamily="50" charset="-128"/>
            </a:endParaRPr>
          </a:p>
          <a:p>
            <a:pPr lvl="0" fontAlgn="base">
              <a:spcBef>
                <a:spcPct val="0"/>
              </a:spcBef>
              <a:spcAft>
                <a:spcPct val="0"/>
              </a:spcAft>
              <a:defRPr/>
            </a:pPr>
            <a:endParaRPr lang="en-US" altLang="ja-JP">
              <a:solidFill>
                <a:schemeClr val="bg2">
                  <a:lumMod val="50000"/>
                </a:schemeClr>
              </a:solidFill>
              <a:latin typeface="Meiryo UI" panose="020B0604030504040204" pitchFamily="50" charset="-128"/>
              <a:ea typeface="Meiryo UI" panose="020B0604030504040204" pitchFamily="50" charset="-128"/>
            </a:endParaRPr>
          </a:p>
        </p:txBody>
      </p:sp>
      <p:grpSp>
        <p:nvGrpSpPr>
          <p:cNvPr id="11" name="グループ化 10">
            <a:extLst>
              <a:ext uri="{FF2B5EF4-FFF2-40B4-BE49-F238E27FC236}">
                <a16:creationId xmlns:a16="http://schemas.microsoft.com/office/drawing/2014/main" id="{612FD179-9606-69D2-CF74-A517925AF0E6}"/>
              </a:ext>
            </a:extLst>
          </p:cNvPr>
          <p:cNvGrpSpPr/>
          <p:nvPr/>
        </p:nvGrpSpPr>
        <p:grpSpPr>
          <a:xfrm>
            <a:off x="361429" y="3636219"/>
            <a:ext cx="4327778" cy="907946"/>
            <a:chOff x="361429" y="3843892"/>
            <a:chExt cx="4327778" cy="907946"/>
          </a:xfrm>
        </p:grpSpPr>
        <p:sp>
          <p:nvSpPr>
            <p:cNvPr id="38" name="正方形/長方形 37">
              <a:extLst>
                <a:ext uri="{FF2B5EF4-FFF2-40B4-BE49-F238E27FC236}">
                  <a16:creationId xmlns:a16="http://schemas.microsoft.com/office/drawing/2014/main" id="{C5A09E7D-B0D2-40AC-A0E2-7D3E6711A082}"/>
                </a:ext>
              </a:extLst>
            </p:cNvPr>
            <p:cNvSpPr/>
            <p:nvPr/>
          </p:nvSpPr>
          <p:spPr>
            <a:xfrm>
              <a:off x="361429" y="3843892"/>
              <a:ext cx="434563" cy="907945"/>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tab pos="542925" algn="l"/>
                </a:tabLst>
              </a:pPr>
              <a:r>
                <a:rPr kumimoji="0" lang="ja-JP" altLang="en-US" sz="1100">
                  <a:solidFill>
                    <a:schemeClr val="bg1"/>
                  </a:solidFill>
                  <a:latin typeface="Meiryo UI" panose="020B0604030504040204" pitchFamily="50" charset="-128"/>
                  <a:ea typeface="Meiryo UI" panose="020B0604030504040204" pitchFamily="50" charset="-128"/>
                  <a:sym typeface="ヒラギノ角ゴ ProN W3"/>
                </a:rPr>
                <a:t>作業内容</a:t>
              </a:r>
              <a:endParaRPr kumimoji="0" lang="ja-JP" altLang="en-US" sz="11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sp>
          <p:nvSpPr>
            <p:cNvPr id="43" name="正方形/長方形 42">
              <a:extLst>
                <a:ext uri="{FF2B5EF4-FFF2-40B4-BE49-F238E27FC236}">
                  <a16:creationId xmlns:a16="http://schemas.microsoft.com/office/drawing/2014/main" id="{A16E9730-1EA2-F749-724A-D98E753CABD6}"/>
                </a:ext>
              </a:extLst>
            </p:cNvPr>
            <p:cNvSpPr/>
            <p:nvPr/>
          </p:nvSpPr>
          <p:spPr>
            <a:xfrm>
              <a:off x="921026" y="3843893"/>
              <a:ext cx="3768181" cy="907945"/>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支払依頼</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の</a:t>
              </a:r>
              <a:r>
                <a:rPr lang="en-US" altLang="ja-JP" sz="1050">
                  <a:solidFill>
                    <a:schemeClr val="bg2">
                      <a:lumMod val="50000"/>
                    </a:schemeClr>
                  </a:solidFill>
                  <a:latin typeface="Meiryo UI" panose="020B0604030504040204" pitchFamily="50" charset="-128"/>
                  <a:ea typeface="Meiryo UI" panose="020B0604030504040204" pitchFamily="50" charset="-128"/>
                </a:rPr>
                <a:t>Concur</a:t>
              </a:r>
              <a:r>
                <a:rPr lang="ja-JP" altLang="en-US" sz="1050">
                  <a:solidFill>
                    <a:schemeClr val="bg2">
                      <a:lumMod val="50000"/>
                    </a:schemeClr>
                  </a:solidFill>
                  <a:latin typeface="Meiryo UI" panose="020B0604030504040204" pitchFamily="50" charset="-128"/>
                  <a:ea typeface="Meiryo UI" panose="020B0604030504040204" pitchFamily="50" charset="-128"/>
                </a:rPr>
                <a:t>入力・活文</a:t>
              </a:r>
              <a:r>
                <a:rPr lang="en-US" altLang="ja-JP" sz="1050">
                  <a:solidFill>
                    <a:schemeClr val="bg2">
                      <a:lumMod val="50000"/>
                    </a:schemeClr>
                  </a:solidFill>
                  <a:latin typeface="Meiryo UI" panose="020B0604030504040204" pitchFamily="50" charset="-128"/>
                  <a:ea typeface="Meiryo UI" panose="020B0604030504040204" pitchFamily="50" charset="-128"/>
                </a:rPr>
                <a:t>UP</a:t>
              </a:r>
              <a:r>
                <a:rPr lang="ja-JP" altLang="en-US" sz="1050">
                  <a:solidFill>
                    <a:schemeClr val="bg2">
                      <a:lumMod val="50000"/>
                    </a:schemeClr>
                  </a:solidFill>
                  <a:latin typeface="Meiryo UI" panose="020B0604030504040204" pitchFamily="50" charset="-128"/>
                  <a:ea typeface="Meiryo UI" panose="020B0604030504040204" pitchFamily="50" charset="-128"/>
                </a:rPr>
                <a:t>と</a:t>
              </a:r>
              <a:r>
                <a:rPr lang="en-US" altLang="ja-JP" sz="1050">
                  <a:solidFill>
                    <a:schemeClr val="bg2">
                      <a:lumMod val="50000"/>
                    </a:schemeClr>
                  </a:solidFill>
                  <a:latin typeface="Meiryo UI" panose="020B0604030504040204" pitchFamily="50" charset="-128"/>
                  <a:ea typeface="Meiryo UI" panose="020B0604030504040204" pitchFamily="50" charset="-128"/>
                </a:rPr>
                <a:t>Concur</a:t>
              </a:r>
              <a:r>
                <a:rPr lang="ja-JP" altLang="en-US" sz="1050">
                  <a:solidFill>
                    <a:schemeClr val="bg2">
                      <a:lumMod val="50000"/>
                    </a:schemeClr>
                  </a:solidFill>
                  <a:latin typeface="Meiryo UI" panose="020B0604030504040204" pitchFamily="50" charset="-128"/>
                  <a:ea typeface="Meiryo UI" panose="020B0604030504040204" pitchFamily="50" charset="-128"/>
                </a:rPr>
                <a:t>請求書</a:t>
              </a:r>
              <a:r>
                <a:rPr lang="en-US" altLang="ja-JP" sz="1050">
                  <a:solidFill>
                    <a:schemeClr val="bg2">
                      <a:lumMod val="50000"/>
                    </a:schemeClr>
                  </a:solidFill>
                  <a:latin typeface="Meiryo UI" panose="020B0604030504040204" pitchFamily="50" charset="-128"/>
                  <a:ea typeface="Meiryo UI" panose="020B0604030504040204" pitchFamily="50" charset="-128"/>
                </a:rPr>
                <a:t>ID</a:t>
              </a:r>
              <a:r>
                <a:rPr lang="ja-JP" altLang="en-US" sz="1050">
                  <a:solidFill>
                    <a:schemeClr val="bg2">
                      <a:lumMod val="50000"/>
                    </a:schemeClr>
                  </a:solidFill>
                  <a:latin typeface="Meiryo UI" panose="020B0604030504040204" pitchFamily="50" charset="-128"/>
                  <a:ea typeface="Meiryo UI" panose="020B0604030504040204" pitchFamily="50" charset="-128"/>
                </a:rPr>
                <a:t>欄を</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コピー後、隣の列に貼り付ける</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10" name="グループ化 9">
            <a:extLst>
              <a:ext uri="{FF2B5EF4-FFF2-40B4-BE49-F238E27FC236}">
                <a16:creationId xmlns:a16="http://schemas.microsoft.com/office/drawing/2014/main" id="{C44B0271-A11B-810C-92C7-56EADE632C9C}"/>
              </a:ext>
            </a:extLst>
          </p:cNvPr>
          <p:cNvGrpSpPr/>
          <p:nvPr/>
        </p:nvGrpSpPr>
        <p:grpSpPr>
          <a:xfrm>
            <a:off x="361429" y="4751838"/>
            <a:ext cx="4327778" cy="1744666"/>
            <a:chOff x="361429" y="5167180"/>
            <a:chExt cx="4327778" cy="1329323"/>
          </a:xfrm>
        </p:grpSpPr>
        <p:sp>
          <p:nvSpPr>
            <p:cNvPr id="44" name="正方形/長方形 43">
              <a:extLst>
                <a:ext uri="{FF2B5EF4-FFF2-40B4-BE49-F238E27FC236}">
                  <a16:creationId xmlns:a16="http://schemas.microsoft.com/office/drawing/2014/main" id="{7CBAF2EA-DD37-2293-5B93-3406086A9C18}"/>
                </a:ext>
              </a:extLst>
            </p:cNvPr>
            <p:cNvSpPr/>
            <p:nvPr/>
          </p:nvSpPr>
          <p:spPr>
            <a:xfrm>
              <a:off x="361429" y="5167180"/>
              <a:ext cx="434563" cy="1329322"/>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altLang="ja-JP" sz="1100">
                  <a:solidFill>
                    <a:schemeClr val="bg1"/>
                  </a:solidFill>
                  <a:latin typeface="Meiryo UI" panose="020B0604030504040204" pitchFamily="50" charset="-128"/>
                  <a:ea typeface="Meiryo UI" panose="020B0604030504040204" pitchFamily="50" charset="-128"/>
                  <a:sym typeface="ヒラギノ角ゴ ProN W3"/>
                </a:rPr>
                <a:t>QA</a:t>
              </a:r>
              <a:endParaRPr kumimoji="0" lang="ja-JP" altLang="en-US" sz="11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sp>
          <p:nvSpPr>
            <p:cNvPr id="45" name="正方形/長方形 44">
              <a:extLst>
                <a:ext uri="{FF2B5EF4-FFF2-40B4-BE49-F238E27FC236}">
                  <a16:creationId xmlns:a16="http://schemas.microsoft.com/office/drawing/2014/main" id="{284DB809-DB99-BCFE-0D29-F0456AEE1C96}"/>
                </a:ext>
              </a:extLst>
            </p:cNvPr>
            <p:cNvSpPr/>
            <p:nvPr/>
          </p:nvSpPr>
          <p:spPr>
            <a:xfrm>
              <a:off x="921026" y="5167181"/>
              <a:ext cx="3768181" cy="132932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Q:</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不一致の数が貼り付け後に</a:t>
              </a:r>
              <a:r>
                <a:rPr lang="en-US" altLang="ja-JP" sz="1050">
                  <a:solidFill>
                    <a:schemeClr val="bg2">
                      <a:lumMod val="50000"/>
                    </a:schemeClr>
                  </a:solidFill>
                  <a:latin typeface="Meiryo UI" panose="020B0604030504040204" pitchFamily="50" charset="-128"/>
                  <a:ea typeface="Meiryo UI" panose="020B0604030504040204" pitchFamily="50" charset="-128"/>
                </a:rPr>
                <a:t>15</a:t>
              </a:r>
              <a:r>
                <a:rPr lang="ja-JP" altLang="en-US" sz="1050">
                  <a:solidFill>
                    <a:schemeClr val="bg2">
                      <a:lumMod val="50000"/>
                    </a:schemeClr>
                  </a:solidFill>
                  <a:latin typeface="Meiryo UI" panose="020B0604030504040204" pitchFamily="50" charset="-128"/>
                  <a:ea typeface="Meiryo UI" panose="020B0604030504040204" pitchFamily="50" charset="-128"/>
                </a:rPr>
                <a:t>件から</a:t>
              </a:r>
              <a:r>
                <a:rPr lang="en-US" altLang="ja-JP" sz="1050">
                  <a:solidFill>
                    <a:schemeClr val="bg2">
                      <a:lumMod val="50000"/>
                    </a:schemeClr>
                  </a:solidFill>
                  <a:latin typeface="Meiryo UI" panose="020B0604030504040204" pitchFamily="50" charset="-128"/>
                  <a:ea typeface="Meiryo UI" panose="020B0604030504040204" pitchFamily="50" charset="-128"/>
                </a:rPr>
                <a:t>2</a:t>
              </a:r>
              <a:r>
                <a:rPr lang="ja-JP" altLang="en-US" sz="1050">
                  <a:solidFill>
                    <a:schemeClr val="bg2">
                      <a:lumMod val="50000"/>
                    </a:schemeClr>
                  </a:solidFill>
                  <a:latin typeface="Meiryo UI" panose="020B0604030504040204" pitchFamily="50" charset="-128"/>
                  <a:ea typeface="Meiryo UI" panose="020B0604030504040204" pitchFamily="50" charset="-128"/>
                </a:rPr>
                <a:t>件となっているのですが、</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どのようなことを意味しているのでしょうか</a:t>
              </a:r>
              <a:br>
                <a:rPr lang="en-US" altLang="ja-JP" sz="1050">
                  <a:solidFill>
                    <a:schemeClr val="bg2">
                      <a:lumMod val="50000"/>
                    </a:schemeClr>
                  </a:solidFill>
                  <a:latin typeface="Meiryo UI" panose="020B0604030504040204" pitchFamily="50" charset="-128"/>
                  <a:ea typeface="Meiryo UI" panose="020B0604030504040204" pitchFamily="50" charset="-128"/>
                </a:rPr>
              </a:b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panose="020B0604030504040204" pitchFamily="50" charset="-128"/>
                  <a:ea typeface="Meiryo UI" panose="020B0604030504040204" pitchFamily="50" charset="-128"/>
                </a:rPr>
                <a:t>A:</a:t>
              </a:r>
            </a:p>
            <a:p>
              <a:r>
                <a:rPr lang="ja-JP" altLang="en-US" sz="1050">
                  <a:solidFill>
                    <a:schemeClr val="bg2">
                      <a:lumMod val="50000"/>
                    </a:schemeClr>
                  </a:solidFill>
                  <a:latin typeface="Meiryo UI" panose="020B0604030504040204" pitchFamily="50" charset="-128"/>
                  <a:ea typeface="Meiryo UI" panose="020B0604030504040204" pitchFamily="50" charset="-128"/>
                </a:rPr>
                <a:t>そのまま貼り付けてるのは効率化した結果になり、</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panose="020B0604030504040204" pitchFamily="50" charset="-128"/>
                  <a:ea typeface="Meiryo UI" panose="020B0604030504040204" pitchFamily="50" charset="-128"/>
                </a:rPr>
                <a:t>0</a:t>
              </a:r>
              <a:r>
                <a:rPr lang="ja-JP" altLang="en-US" sz="1050">
                  <a:solidFill>
                    <a:schemeClr val="bg2">
                      <a:lumMod val="50000"/>
                    </a:schemeClr>
                  </a:solidFill>
                  <a:latin typeface="Meiryo UI" panose="020B0604030504040204" pitchFamily="50" charset="-128"/>
                  <a:ea typeface="Meiryo UI" panose="020B0604030504040204" pitchFamily="50" charset="-128"/>
                </a:rPr>
                <a:t>件となれば問題ないと判断できる。</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ただし、詳細の確認は必要なし。</a:t>
              </a:r>
              <a:endParaRPr lang="en-US" altLang="ja-JP" sz="105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12" name="グループ化 11">
            <a:extLst>
              <a:ext uri="{FF2B5EF4-FFF2-40B4-BE49-F238E27FC236}">
                <a16:creationId xmlns:a16="http://schemas.microsoft.com/office/drawing/2014/main" id="{75C16093-9F42-E6B5-6686-BF81D7020C65}"/>
              </a:ext>
            </a:extLst>
          </p:cNvPr>
          <p:cNvGrpSpPr/>
          <p:nvPr/>
        </p:nvGrpSpPr>
        <p:grpSpPr>
          <a:xfrm>
            <a:off x="361429" y="1486842"/>
            <a:ext cx="4327778" cy="1941705"/>
            <a:chOff x="361429" y="1486842"/>
            <a:chExt cx="4327778" cy="1941705"/>
          </a:xfrm>
        </p:grpSpPr>
        <p:sp>
          <p:nvSpPr>
            <p:cNvPr id="39" name="正方形/長方形 38">
              <a:extLst>
                <a:ext uri="{FF2B5EF4-FFF2-40B4-BE49-F238E27FC236}">
                  <a16:creationId xmlns:a16="http://schemas.microsoft.com/office/drawing/2014/main" id="{8DB4C685-C47B-E096-56E1-00D177D17172}"/>
                </a:ext>
              </a:extLst>
            </p:cNvPr>
            <p:cNvSpPr/>
            <p:nvPr/>
          </p:nvSpPr>
          <p:spPr>
            <a:xfrm>
              <a:off x="361429" y="1486842"/>
              <a:ext cx="434563" cy="1941705"/>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100">
                  <a:solidFill>
                    <a:schemeClr val="bg1"/>
                  </a:solidFill>
                  <a:latin typeface="Meiryo UI" panose="020B0604030504040204" pitchFamily="50" charset="-128"/>
                  <a:ea typeface="Meiryo UI" panose="020B0604030504040204" pitchFamily="50" charset="-128"/>
                  <a:sym typeface="ヒラギノ角ゴ ProN W3"/>
                </a:rPr>
                <a:t>画面</a:t>
              </a:r>
              <a:r>
                <a:rPr kumimoji="0" lang="ja-JP" altLang="en-US" sz="11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rPr>
                <a:t>イメージ</a:t>
              </a:r>
            </a:p>
          </p:txBody>
        </p:sp>
        <p:pic>
          <p:nvPicPr>
            <p:cNvPr id="6" name="図 5">
              <a:extLst>
                <a:ext uri="{FF2B5EF4-FFF2-40B4-BE49-F238E27FC236}">
                  <a16:creationId xmlns:a16="http://schemas.microsoft.com/office/drawing/2014/main" id="{6361611A-7770-53E7-5E97-34D08D4E5CA2}"/>
                </a:ext>
              </a:extLst>
            </p:cNvPr>
            <p:cNvPicPr>
              <a:picLocks noChangeAspect="1"/>
            </p:cNvPicPr>
            <p:nvPr/>
          </p:nvPicPr>
          <p:blipFill>
            <a:blip r:embed="rId3"/>
            <a:stretch>
              <a:fillRect/>
            </a:stretch>
          </p:blipFill>
          <p:spPr>
            <a:xfrm>
              <a:off x="921026" y="1486843"/>
              <a:ext cx="3559089" cy="1940400"/>
            </a:xfrm>
            <a:prstGeom prst="rect">
              <a:avLst/>
            </a:prstGeom>
          </p:spPr>
        </p:pic>
        <p:pic>
          <p:nvPicPr>
            <p:cNvPr id="8" name="図 7">
              <a:extLst>
                <a:ext uri="{FF2B5EF4-FFF2-40B4-BE49-F238E27FC236}">
                  <a16:creationId xmlns:a16="http://schemas.microsoft.com/office/drawing/2014/main" id="{FA3CB68A-2DF6-E7B3-B43A-119EFD2777BE}"/>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3914507" y="1486842"/>
              <a:ext cx="774700" cy="1940400"/>
            </a:xfrm>
            <a:prstGeom prst="rect">
              <a:avLst/>
            </a:prstGeom>
          </p:spPr>
        </p:pic>
      </p:grpSp>
    </p:spTree>
    <p:extLst>
      <p:ext uri="{BB962C8B-B14F-4D97-AF65-F5344CB8AC3E}">
        <p14:creationId xmlns:p14="http://schemas.microsoft.com/office/powerpoint/2010/main" val="3600668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47D8A-C22D-CA93-70F6-2063150476F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CE29911-BF25-7E1F-43BE-A696467F1D22}"/>
              </a:ext>
            </a:extLst>
          </p:cNvPr>
          <p:cNvSpPr>
            <a:spLocks noGrp="1"/>
          </p:cNvSpPr>
          <p:nvPr>
            <p:ph type="title"/>
          </p:nvPr>
        </p:nvSpPr>
        <p:spPr/>
        <p:txBody>
          <a:bodyPr anchor="ctr"/>
          <a:lstStyle/>
          <a:p>
            <a:r>
              <a:rPr kumimoji="1" lang="ja-JP" altLang="en-US">
                <a:latin typeface="Meiryo UI" panose="020B0604030504040204" pitchFamily="50" charset="-128"/>
                <a:ea typeface="Meiryo UI" panose="020B0604030504040204" pitchFamily="50" charset="-128"/>
              </a:rPr>
              <a:t>はじめに</a:t>
            </a:r>
          </a:p>
        </p:txBody>
      </p:sp>
      <p:sp>
        <p:nvSpPr>
          <p:cNvPr id="4" name="フッター プレースホルダー 3">
            <a:extLst>
              <a:ext uri="{FF2B5EF4-FFF2-40B4-BE49-F238E27FC236}">
                <a16:creationId xmlns:a16="http://schemas.microsoft.com/office/drawing/2014/main" id="{FEA2D5F4-5B02-769A-908D-657260263A9A}"/>
              </a:ext>
            </a:extLst>
          </p:cNvPr>
          <p:cNvSpPr>
            <a:spLocks noGrp="1"/>
          </p:cNvSpPr>
          <p:nvPr>
            <p:ph type="ftr" sz="quarter" idx="15"/>
          </p:nvPr>
        </p:nvSpPr>
        <p:spPr>
          <a:xfrm>
            <a:off x="4038600" y="635635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DECBF96B-3A0F-2AFF-B3B2-B33782868ADF}"/>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fontAlgn="base">
              <a:spcBef>
                <a:spcPct val="0"/>
              </a:spcBef>
              <a:spcAft>
                <a:spcPct val="0"/>
              </a:spcAft>
              <a:defRPr/>
            </a:pPr>
            <a:endParaRPr lang="en-US" altLang="ja-JP">
              <a:solidFill>
                <a:schemeClr val="bg2">
                  <a:lumMod val="50000"/>
                </a:schemeClr>
              </a:solidFill>
              <a:latin typeface="Meiryo UI" panose="020B0604030504040204" pitchFamily="50" charset="-128"/>
              <a:ea typeface="Meiryo UI" panose="020B0604030504040204" pitchFamily="50" charset="-128"/>
            </a:endParaRPr>
          </a:p>
        </p:txBody>
      </p:sp>
      <p:grpSp>
        <p:nvGrpSpPr>
          <p:cNvPr id="15" name="グループ化 14">
            <a:extLst>
              <a:ext uri="{FF2B5EF4-FFF2-40B4-BE49-F238E27FC236}">
                <a16:creationId xmlns:a16="http://schemas.microsoft.com/office/drawing/2014/main" id="{64975C10-BD60-F393-F8FE-B9A8F109497C}"/>
              </a:ext>
            </a:extLst>
          </p:cNvPr>
          <p:cNvGrpSpPr/>
          <p:nvPr/>
        </p:nvGrpSpPr>
        <p:grpSpPr>
          <a:xfrm>
            <a:off x="514141" y="1032674"/>
            <a:ext cx="11163718" cy="1536564"/>
            <a:chOff x="600075" y="1263787"/>
            <a:chExt cx="8543925" cy="1536564"/>
          </a:xfrm>
        </p:grpSpPr>
        <p:sp>
          <p:nvSpPr>
            <p:cNvPr id="9" name="正方形/長方形 8">
              <a:extLst>
                <a:ext uri="{FF2B5EF4-FFF2-40B4-BE49-F238E27FC236}">
                  <a16:creationId xmlns:a16="http://schemas.microsoft.com/office/drawing/2014/main" id="{86A9ECAD-847A-41EB-1806-F9B28F3726F9}"/>
                </a:ext>
              </a:extLst>
            </p:cNvPr>
            <p:cNvSpPr/>
            <p:nvPr/>
          </p:nvSpPr>
          <p:spPr>
            <a:xfrm>
              <a:off x="600075" y="1263789"/>
              <a:ext cx="1367461" cy="1536562"/>
            </a:xfrm>
            <a:prstGeom prst="rect">
              <a:avLst/>
            </a:prstGeom>
            <a:solidFill>
              <a:srgbClr val="0065BD"/>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fontAlgn="base">
                <a:spcBef>
                  <a:spcPct val="0"/>
                </a:spcBef>
                <a:spcAft>
                  <a:spcPct val="0"/>
                </a:spcAft>
              </a:pPr>
              <a:r>
                <a:rPr lang="ja-JP" altLang="en-US" sz="1600" b="1">
                  <a:solidFill>
                    <a:schemeClr val="bg1"/>
                  </a:solidFill>
                  <a:latin typeface="Meiryo UI" panose="020B0604030504040204" pitchFamily="50" charset="-128"/>
                  <a:ea typeface="Meiryo UI" panose="020B0604030504040204" pitchFamily="50" charset="-128"/>
                </a:rPr>
                <a:t>背景</a:t>
              </a:r>
            </a:p>
          </p:txBody>
        </p:sp>
        <p:sp>
          <p:nvSpPr>
            <p:cNvPr id="14" name="正方形/長方形 13">
              <a:extLst>
                <a:ext uri="{FF2B5EF4-FFF2-40B4-BE49-F238E27FC236}">
                  <a16:creationId xmlns:a16="http://schemas.microsoft.com/office/drawing/2014/main" id="{4100661E-E1F2-C078-D0C6-2138D571DEBD}"/>
                </a:ext>
              </a:extLst>
            </p:cNvPr>
            <p:cNvSpPr/>
            <p:nvPr/>
          </p:nvSpPr>
          <p:spPr>
            <a:xfrm>
              <a:off x="2052840" y="1263787"/>
              <a:ext cx="7091160" cy="1536563"/>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支払業務は、これまで一定の効率化が図られてきた。</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次なるステップとして、グループ全体の業務標準化を見据え、一部に残る手作業を自動化し、処理時間の一層の短縮を図りたい。</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改善余地のあるプロセスを特定・可視化し、業務の簡素化とリードタイムの短縮の実現を目指す。</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16" name="グループ化 15">
            <a:extLst>
              <a:ext uri="{FF2B5EF4-FFF2-40B4-BE49-F238E27FC236}">
                <a16:creationId xmlns:a16="http://schemas.microsoft.com/office/drawing/2014/main" id="{8700B2E4-9CB7-850C-C477-F5BC254D5E46}"/>
              </a:ext>
            </a:extLst>
          </p:cNvPr>
          <p:cNvGrpSpPr/>
          <p:nvPr/>
        </p:nvGrpSpPr>
        <p:grpSpPr>
          <a:xfrm>
            <a:off x="514141" y="2810673"/>
            <a:ext cx="11163718" cy="1536564"/>
            <a:chOff x="600075" y="1263787"/>
            <a:chExt cx="8543925" cy="1536564"/>
          </a:xfrm>
        </p:grpSpPr>
        <p:sp>
          <p:nvSpPr>
            <p:cNvPr id="17" name="正方形/長方形 16">
              <a:extLst>
                <a:ext uri="{FF2B5EF4-FFF2-40B4-BE49-F238E27FC236}">
                  <a16:creationId xmlns:a16="http://schemas.microsoft.com/office/drawing/2014/main" id="{21009B71-4481-5854-79AC-5F3D6ECA4C81}"/>
                </a:ext>
              </a:extLst>
            </p:cNvPr>
            <p:cNvSpPr/>
            <p:nvPr/>
          </p:nvSpPr>
          <p:spPr>
            <a:xfrm>
              <a:off x="600075" y="1263789"/>
              <a:ext cx="1367461" cy="1536562"/>
            </a:xfrm>
            <a:prstGeom prst="rect">
              <a:avLst/>
            </a:prstGeom>
            <a:solidFill>
              <a:srgbClr val="0065BD"/>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fontAlgn="base">
                <a:spcBef>
                  <a:spcPct val="0"/>
                </a:spcBef>
                <a:spcAft>
                  <a:spcPct val="0"/>
                </a:spcAft>
              </a:pPr>
              <a:r>
                <a:rPr lang="ja-JP" altLang="en-US" sz="1600" b="1">
                  <a:solidFill>
                    <a:schemeClr val="bg1"/>
                  </a:solidFill>
                  <a:latin typeface="Meiryo UI" panose="020B0604030504040204" pitchFamily="50" charset="-128"/>
                  <a:ea typeface="Meiryo UI" panose="020B0604030504040204" pitchFamily="50" charset="-128"/>
                </a:rPr>
                <a:t>本日の目的</a:t>
              </a:r>
            </a:p>
          </p:txBody>
        </p:sp>
        <p:sp>
          <p:nvSpPr>
            <p:cNvPr id="18" name="正方形/長方形 17">
              <a:extLst>
                <a:ext uri="{FF2B5EF4-FFF2-40B4-BE49-F238E27FC236}">
                  <a16:creationId xmlns:a16="http://schemas.microsoft.com/office/drawing/2014/main" id="{A16598EC-8FA0-9E74-BB96-0B2B4360482A}"/>
                </a:ext>
              </a:extLst>
            </p:cNvPr>
            <p:cNvSpPr/>
            <p:nvPr/>
          </p:nvSpPr>
          <p:spPr>
            <a:xfrm>
              <a:off x="2052840" y="1263787"/>
              <a:ext cx="7091160" cy="1536563"/>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b="1" u="sng">
                  <a:solidFill>
                    <a:schemeClr val="bg2">
                      <a:lumMod val="50000"/>
                    </a:schemeClr>
                  </a:solidFill>
                  <a:latin typeface="Meiryo UI" panose="020B0604030504040204" pitchFamily="50" charset="-128"/>
                  <a:ea typeface="Meiryo UI" panose="020B0604030504040204" pitchFamily="50" charset="-128"/>
                </a:rPr>
                <a:t>現状業務プロセスの認識合わせ</a:t>
              </a:r>
              <a:endParaRPr lang="en-US" altLang="ja-JP" sz="1400" b="1" u="sng">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ご提供いただいた資料や動画を基に</a:t>
              </a:r>
              <a:r>
                <a:rPr lang="en-US" altLang="ja-JP" sz="1400">
                  <a:solidFill>
                    <a:schemeClr val="bg2">
                      <a:lumMod val="50000"/>
                    </a:schemeClr>
                  </a:solidFill>
                  <a:latin typeface="Meiryo UI" panose="020B0604030504040204" pitchFamily="50" charset="-128"/>
                  <a:ea typeface="Meiryo UI" panose="020B0604030504040204" pitchFamily="50" charset="-128"/>
                </a:rPr>
                <a:t>ASIS</a:t>
              </a:r>
              <a:r>
                <a:rPr lang="ja-JP" altLang="en-US" sz="1400">
                  <a:solidFill>
                    <a:schemeClr val="bg2">
                      <a:lumMod val="50000"/>
                    </a:schemeClr>
                  </a:solidFill>
                  <a:latin typeface="Meiryo UI" panose="020B0604030504040204" pitchFamily="50" charset="-128"/>
                  <a:ea typeface="Meiryo UI" panose="020B0604030504040204" pitchFamily="50" charset="-128"/>
                </a:rPr>
                <a:t>業務を整理した。認識相違がないか確認させていただきたい。</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br>
                <a:rPr lang="en-US" altLang="ja-JP" sz="1400">
                  <a:solidFill>
                    <a:schemeClr val="bg2">
                      <a:lumMod val="50000"/>
                    </a:schemeClr>
                  </a:solidFill>
                  <a:latin typeface="Meiryo UI" panose="020B0604030504040204" pitchFamily="50" charset="-128"/>
                  <a:ea typeface="Meiryo UI" panose="020B0604030504040204" pitchFamily="50" charset="-128"/>
                </a:rPr>
              </a:br>
              <a:r>
                <a:rPr lang="en-US" altLang="ja-JP" sz="1400" b="1" u="sng">
                  <a:solidFill>
                    <a:schemeClr val="bg2">
                      <a:lumMod val="50000"/>
                    </a:schemeClr>
                  </a:solidFill>
                  <a:latin typeface="Meiryo UI" panose="020B0604030504040204" pitchFamily="50" charset="-128"/>
                  <a:ea typeface="Meiryo UI" panose="020B0604030504040204" pitchFamily="50" charset="-128"/>
                </a:rPr>
                <a:t>TOBE</a:t>
              </a:r>
              <a:r>
                <a:rPr lang="ja-JP" altLang="en-US" sz="1400" b="1" u="sng">
                  <a:solidFill>
                    <a:schemeClr val="bg2">
                      <a:lumMod val="50000"/>
                    </a:schemeClr>
                  </a:solidFill>
                  <a:latin typeface="Meiryo UI" panose="020B0604030504040204" pitchFamily="50" charset="-128"/>
                  <a:ea typeface="Meiryo UI" panose="020B0604030504040204" pitchFamily="50" charset="-128"/>
                </a:rPr>
                <a:t>業務プロセスに対するご意見照会</a:t>
              </a:r>
              <a:endParaRPr lang="en-US" altLang="ja-JP" sz="1400" b="1" u="sng">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課題だった</a:t>
              </a:r>
              <a:r>
                <a:rPr lang="en-US" altLang="ja-JP" sz="1400">
                  <a:solidFill>
                    <a:schemeClr val="bg2">
                      <a:lumMod val="50000"/>
                    </a:schemeClr>
                  </a:solidFill>
                  <a:latin typeface="Meiryo UI" panose="020B0604030504040204" pitchFamily="50" charset="-128"/>
                  <a:ea typeface="Meiryo UI" panose="020B0604030504040204" pitchFamily="50" charset="-128"/>
                </a:rPr>
                <a:t>Concur RPA</a:t>
              </a:r>
              <a:r>
                <a:rPr lang="ja-JP" altLang="en-US" sz="1400">
                  <a:solidFill>
                    <a:schemeClr val="bg2">
                      <a:lumMod val="50000"/>
                    </a:schemeClr>
                  </a:solidFill>
                  <a:latin typeface="Meiryo UI" panose="020B0604030504040204" pitchFamily="50" charset="-128"/>
                  <a:ea typeface="Meiryo UI" panose="020B0604030504040204" pitchFamily="50" charset="-128"/>
                </a:rPr>
                <a:t>業務の</a:t>
              </a:r>
              <a:r>
                <a:rPr lang="en-US" altLang="ja-JP" sz="1400">
                  <a:solidFill>
                    <a:schemeClr val="bg2">
                      <a:lumMod val="50000"/>
                    </a:schemeClr>
                  </a:solidFill>
                  <a:latin typeface="Meiryo UI" panose="020B0604030504040204" pitchFamily="50" charset="-128"/>
                  <a:ea typeface="Meiryo UI" panose="020B0604030504040204" pitchFamily="50" charset="-128"/>
                </a:rPr>
                <a:t>TOBE</a:t>
              </a:r>
              <a:r>
                <a:rPr lang="ja-JP" altLang="en-US" sz="1400">
                  <a:solidFill>
                    <a:schemeClr val="bg2">
                      <a:lumMod val="50000"/>
                    </a:schemeClr>
                  </a:solidFill>
                  <a:latin typeface="Meiryo UI" panose="020B0604030504040204" pitchFamily="50" charset="-128"/>
                  <a:ea typeface="Meiryo UI" panose="020B0604030504040204" pitchFamily="50" charset="-128"/>
                </a:rPr>
                <a:t>仮説についてご意見いただきたい。</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21" name="グループ化 20">
            <a:extLst>
              <a:ext uri="{FF2B5EF4-FFF2-40B4-BE49-F238E27FC236}">
                <a16:creationId xmlns:a16="http://schemas.microsoft.com/office/drawing/2014/main" id="{28704D74-F935-3E78-A243-D02F5EAA46B2}"/>
              </a:ext>
            </a:extLst>
          </p:cNvPr>
          <p:cNvGrpSpPr/>
          <p:nvPr/>
        </p:nvGrpSpPr>
        <p:grpSpPr>
          <a:xfrm>
            <a:off x="514140" y="4588672"/>
            <a:ext cx="11163718" cy="1536564"/>
            <a:chOff x="600075" y="1263787"/>
            <a:chExt cx="8543925" cy="1536564"/>
          </a:xfrm>
        </p:grpSpPr>
        <p:sp>
          <p:nvSpPr>
            <p:cNvPr id="23" name="正方形/長方形 22">
              <a:extLst>
                <a:ext uri="{FF2B5EF4-FFF2-40B4-BE49-F238E27FC236}">
                  <a16:creationId xmlns:a16="http://schemas.microsoft.com/office/drawing/2014/main" id="{5D96401F-F888-2090-C55D-708AD191F5B8}"/>
                </a:ext>
              </a:extLst>
            </p:cNvPr>
            <p:cNvSpPr/>
            <p:nvPr/>
          </p:nvSpPr>
          <p:spPr>
            <a:xfrm>
              <a:off x="600075" y="1263789"/>
              <a:ext cx="1367461" cy="1536562"/>
            </a:xfrm>
            <a:prstGeom prst="rect">
              <a:avLst/>
            </a:prstGeom>
            <a:solidFill>
              <a:srgbClr val="0065BD"/>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fontAlgn="base">
                <a:spcBef>
                  <a:spcPct val="0"/>
                </a:spcBef>
                <a:spcAft>
                  <a:spcPct val="0"/>
                </a:spcAft>
              </a:pPr>
              <a:r>
                <a:rPr lang="ja-JP" altLang="en-US" sz="1600" b="1">
                  <a:solidFill>
                    <a:schemeClr val="bg1"/>
                  </a:solidFill>
                  <a:latin typeface="Meiryo UI" panose="020B0604030504040204" pitchFamily="50" charset="-128"/>
                  <a:ea typeface="Meiryo UI" panose="020B0604030504040204" pitchFamily="50" charset="-128"/>
                </a:rPr>
                <a:t>今後の</a:t>
              </a:r>
              <a:br>
                <a:rPr lang="en-US" altLang="ja-JP" sz="1600" b="1">
                  <a:solidFill>
                    <a:schemeClr val="bg1"/>
                  </a:solidFill>
                  <a:latin typeface="Meiryo UI" panose="020B0604030504040204" pitchFamily="50" charset="-128"/>
                  <a:ea typeface="Meiryo UI" panose="020B0604030504040204" pitchFamily="50" charset="-128"/>
                </a:rPr>
              </a:br>
              <a:r>
                <a:rPr lang="ja-JP" altLang="en-US" sz="1600" b="1">
                  <a:solidFill>
                    <a:schemeClr val="bg1"/>
                  </a:solidFill>
                  <a:latin typeface="Meiryo UI" panose="020B0604030504040204" pitchFamily="50" charset="-128"/>
                  <a:ea typeface="Meiryo UI" panose="020B0604030504040204" pitchFamily="50" charset="-128"/>
                </a:rPr>
                <a:t>アクション</a:t>
              </a:r>
            </a:p>
          </p:txBody>
        </p:sp>
        <p:sp>
          <p:nvSpPr>
            <p:cNvPr id="27" name="正方形/長方形 26">
              <a:extLst>
                <a:ext uri="{FF2B5EF4-FFF2-40B4-BE49-F238E27FC236}">
                  <a16:creationId xmlns:a16="http://schemas.microsoft.com/office/drawing/2014/main" id="{44A42578-8FB1-94F6-4A47-CA7F78D6846E}"/>
                </a:ext>
              </a:extLst>
            </p:cNvPr>
            <p:cNvSpPr/>
            <p:nvPr/>
          </p:nvSpPr>
          <p:spPr>
            <a:xfrm>
              <a:off x="2052840" y="1263787"/>
              <a:ext cx="7091160" cy="1536563"/>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altLang="ja-JP" sz="1400" b="1">
                  <a:solidFill>
                    <a:schemeClr val="bg2">
                      <a:lumMod val="50000"/>
                    </a:schemeClr>
                  </a:solidFill>
                  <a:latin typeface="Meiryo UI" panose="020B0604030504040204" pitchFamily="50" charset="-128"/>
                  <a:ea typeface="Meiryo UI" panose="020B0604030504040204" pitchFamily="50" charset="-128"/>
                </a:rPr>
                <a:t>BPS</a:t>
              </a:r>
              <a:r>
                <a:rPr lang="ja-JP" altLang="en-US" sz="1400" b="1">
                  <a:solidFill>
                    <a:schemeClr val="bg2">
                      <a:lumMod val="50000"/>
                    </a:schemeClr>
                  </a:solidFill>
                  <a:latin typeface="Meiryo UI" panose="020B0604030504040204" pitchFamily="50" charset="-128"/>
                  <a:ea typeface="Meiryo UI" panose="020B0604030504040204" pitchFamily="50" charset="-128"/>
                </a:rPr>
                <a:t>の方向け</a:t>
              </a:r>
              <a:br>
                <a:rPr lang="en-US" altLang="ja-JP" sz="1400">
                  <a:solidFill>
                    <a:schemeClr val="bg2">
                      <a:lumMod val="50000"/>
                    </a:schemeClr>
                  </a:solidFill>
                  <a:latin typeface="Meiryo UI" panose="020B0604030504040204" pitchFamily="50" charset="-128"/>
                  <a:ea typeface="Meiryo UI" panose="020B0604030504040204" pitchFamily="50" charset="-128"/>
                </a:rPr>
              </a:br>
              <a:r>
                <a:rPr lang="ja-JP" altLang="en-US" sz="1400">
                  <a:solidFill>
                    <a:schemeClr val="bg2">
                      <a:lumMod val="50000"/>
                    </a:schemeClr>
                  </a:solidFill>
                  <a:latin typeface="Meiryo UI" panose="020B0604030504040204" pitchFamily="50" charset="-128"/>
                  <a:ea typeface="Meiryo UI" panose="020B0604030504040204" pitchFamily="50" charset="-128"/>
                </a:rPr>
                <a:t>本会議で議題に挙がった（改善余地のある）業務の詳細ヒアリングをお願いしたい。</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400" b="1">
                  <a:solidFill>
                    <a:schemeClr val="bg2">
                      <a:lumMod val="50000"/>
                    </a:schemeClr>
                  </a:solidFill>
                  <a:latin typeface="Meiryo UI" panose="020B0604030504040204" pitchFamily="50" charset="-128"/>
                  <a:ea typeface="Meiryo UI" panose="020B0604030504040204" pitchFamily="50" charset="-128"/>
                </a:rPr>
                <a:t>RPA</a:t>
              </a:r>
              <a:r>
                <a:rPr lang="ja-JP" altLang="en-US" sz="1400" b="1">
                  <a:solidFill>
                    <a:schemeClr val="bg2">
                      <a:lumMod val="50000"/>
                    </a:schemeClr>
                  </a:solidFill>
                  <a:latin typeface="Meiryo UI" panose="020B0604030504040204" pitchFamily="50" charset="-128"/>
                  <a:ea typeface="Meiryo UI" panose="020B0604030504040204" pitchFamily="50" charset="-128"/>
                </a:rPr>
                <a:t>部隊向け</a:t>
              </a:r>
              <a:br>
                <a:rPr lang="en-US" altLang="ja-JP" sz="1400">
                  <a:solidFill>
                    <a:schemeClr val="bg2">
                      <a:lumMod val="50000"/>
                    </a:schemeClr>
                  </a:solidFill>
                  <a:latin typeface="Meiryo UI" panose="020B0604030504040204" pitchFamily="50" charset="-128"/>
                  <a:ea typeface="Meiryo UI" panose="020B0604030504040204" pitchFamily="50" charset="-128"/>
                </a:rPr>
              </a:br>
              <a:r>
                <a:rPr lang="ja-JP" altLang="en-US" sz="1400">
                  <a:solidFill>
                    <a:schemeClr val="bg2">
                      <a:lumMod val="50000"/>
                    </a:schemeClr>
                  </a:solidFill>
                  <a:latin typeface="Meiryo UI" panose="020B0604030504040204" pitchFamily="50" charset="-128"/>
                  <a:ea typeface="Meiryo UI" panose="020B0604030504040204" pitchFamily="50" charset="-128"/>
                </a:rPr>
                <a:t>現状の</a:t>
              </a:r>
              <a:r>
                <a:rPr lang="en-US" altLang="ja-JP" sz="1400">
                  <a:solidFill>
                    <a:schemeClr val="bg2">
                      <a:lumMod val="50000"/>
                    </a:schemeClr>
                  </a:solidFill>
                  <a:latin typeface="Meiryo UI" panose="020B0604030504040204" pitchFamily="50" charset="-128"/>
                  <a:ea typeface="Meiryo UI" panose="020B0604030504040204" pitchFamily="50" charset="-128"/>
                </a:rPr>
                <a:t>UiPath</a:t>
              </a:r>
              <a:r>
                <a:rPr lang="ja-JP" altLang="en-US" sz="1400">
                  <a:solidFill>
                    <a:schemeClr val="bg2">
                      <a:lumMod val="50000"/>
                    </a:schemeClr>
                  </a:solidFill>
                  <a:latin typeface="Meiryo UI" panose="020B0604030504040204" pitchFamily="50" charset="-128"/>
                  <a:ea typeface="Meiryo UI" panose="020B0604030504040204" pitchFamily="50" charset="-128"/>
                </a:rPr>
                <a:t>の設定など不明点の詳細ヒアリング　</a:t>
              </a:r>
              <a:r>
                <a:rPr lang="en-US" altLang="ja-JP" sz="1400">
                  <a:solidFill>
                    <a:schemeClr val="bg2">
                      <a:lumMod val="50000"/>
                    </a:schemeClr>
                  </a:solidFill>
                  <a:latin typeface="Meiryo UI" panose="020B0604030504040204" pitchFamily="50" charset="-128"/>
                  <a:ea typeface="Meiryo UI" panose="020B0604030504040204" pitchFamily="50" charset="-128"/>
                </a:rPr>
                <a:t>※BPS</a:t>
              </a:r>
              <a:r>
                <a:rPr lang="ja-JP" altLang="en-US" sz="1400">
                  <a:solidFill>
                    <a:schemeClr val="bg2">
                      <a:lumMod val="50000"/>
                    </a:schemeClr>
                  </a:solidFill>
                  <a:latin typeface="Meiryo UI" panose="020B0604030504040204" pitchFamily="50" charset="-128"/>
                  <a:ea typeface="Meiryo UI" panose="020B0604030504040204" pitchFamily="50" charset="-128"/>
                </a:rPr>
                <a:t>のみなさまはご認識だけお願いいたします。</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1999848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6755B-B9EE-BD7F-2FF6-CFEB3C61316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080309-C8FF-96D2-A026-27AC351B265B}"/>
              </a:ext>
            </a:extLst>
          </p:cNvPr>
          <p:cNvSpPr>
            <a:spLocks noGrp="1"/>
          </p:cNvSpPr>
          <p:nvPr>
            <p:ph type="title"/>
          </p:nvPr>
        </p:nvSpPr>
        <p:spPr/>
        <p:txBody>
          <a:bodyPr anchor="ctr"/>
          <a:lstStyle/>
          <a:p>
            <a:r>
              <a:rPr lang="ja-JP" altLang="en-US">
                <a:latin typeface="Meiryo UI" panose="020B0604030504040204" pitchFamily="50" charset="-128"/>
                <a:ea typeface="Meiryo UI" panose="020B0604030504040204" pitchFamily="50" charset="-128"/>
              </a:rPr>
              <a:t>現状理解 と </a:t>
            </a:r>
            <a:r>
              <a:rPr lang="en-US" altLang="ja-JP">
                <a:latin typeface="Meiryo UI" panose="020B0604030504040204" pitchFamily="50" charset="-128"/>
                <a:ea typeface="Meiryo UI" panose="020B0604030504040204" pitchFamily="50" charset="-128"/>
              </a:rPr>
              <a:t>TOBE</a:t>
            </a:r>
            <a:r>
              <a:rPr lang="ja-JP" altLang="en-US">
                <a:latin typeface="Meiryo UI" panose="020B0604030504040204" pitchFamily="50" charset="-128"/>
                <a:ea typeface="Meiryo UI" panose="020B0604030504040204" pitchFamily="50" charset="-128"/>
              </a:rPr>
              <a:t>仮説　の超概要</a:t>
            </a:r>
            <a:endParaRPr kumimoji="1"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81868A5D-C163-B109-772B-919A925C2724}"/>
              </a:ext>
            </a:extLst>
          </p:cNvPr>
          <p:cNvSpPr>
            <a:spLocks noGrp="1"/>
          </p:cNvSpPr>
          <p:nvPr>
            <p:ph type="ftr" sz="quarter" idx="15"/>
          </p:nvPr>
        </p:nvSpPr>
        <p:spPr>
          <a:xfrm>
            <a:off x="4038600" y="635635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85D72621-9224-2F25-6550-7901B6A542FC}"/>
              </a:ext>
            </a:extLst>
          </p:cNvPr>
          <p:cNvSpPr/>
          <p:nvPr/>
        </p:nvSpPr>
        <p:spPr>
          <a:xfrm>
            <a:off x="331823" y="631963"/>
            <a:ext cx="11784566"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ja-JP" altLang="en-US">
                <a:solidFill>
                  <a:schemeClr val="bg2">
                    <a:lumMod val="50000"/>
                  </a:schemeClr>
                </a:solidFill>
                <a:latin typeface="Meiryo UI" panose="020B0604030504040204" pitchFamily="50" charset="-128"/>
                <a:ea typeface="Meiryo UI" panose="020B0604030504040204" pitchFamily="50" charset="-128"/>
              </a:rPr>
              <a:t>現状、</a:t>
            </a:r>
            <a:r>
              <a:rPr lang="en-US" altLang="ja-JP" err="1">
                <a:solidFill>
                  <a:schemeClr val="bg2">
                    <a:lumMod val="50000"/>
                  </a:schemeClr>
                </a:solidFill>
                <a:latin typeface="Meiryo UI" panose="020B0604030504040204" pitchFamily="50" charset="-128"/>
                <a:ea typeface="Meiryo UI" panose="020B0604030504040204" pitchFamily="50" charset="-128"/>
              </a:rPr>
              <a:t>ExcelVBA</a:t>
            </a:r>
            <a:r>
              <a:rPr lang="ja-JP" altLang="en-US">
                <a:solidFill>
                  <a:schemeClr val="bg2">
                    <a:lumMod val="50000"/>
                  </a:schemeClr>
                </a:solidFill>
                <a:latin typeface="Meiryo UI" panose="020B0604030504040204" pitchFamily="50" charset="-128"/>
                <a:ea typeface="Meiryo UI" panose="020B0604030504040204" pitchFamily="50" charset="-128"/>
              </a:rPr>
              <a:t>を使った</a:t>
            </a:r>
            <a:r>
              <a:rPr lang="en-US" altLang="ja-JP">
                <a:solidFill>
                  <a:schemeClr val="bg2">
                    <a:lumMod val="50000"/>
                  </a:schemeClr>
                </a:solidFill>
                <a:latin typeface="Meiryo UI" panose="020B0604030504040204" pitchFamily="50" charset="-128"/>
                <a:ea typeface="Meiryo UI" panose="020B0604030504040204" pitchFamily="50" charset="-128"/>
              </a:rPr>
              <a:t>RPA</a:t>
            </a:r>
            <a:r>
              <a:rPr lang="ja-JP" altLang="en-US">
                <a:solidFill>
                  <a:schemeClr val="bg2">
                    <a:lumMod val="50000"/>
                  </a:schemeClr>
                </a:solidFill>
                <a:latin typeface="Meiryo UI" panose="020B0604030504040204" pitchFamily="50" charset="-128"/>
                <a:ea typeface="Meiryo UI" panose="020B0604030504040204" pitchFamily="50" charset="-128"/>
              </a:rPr>
              <a:t>業務では、スプレッドシートから</a:t>
            </a:r>
            <a:r>
              <a:rPr lang="en-US" altLang="ja-JP">
                <a:solidFill>
                  <a:schemeClr val="bg2">
                    <a:lumMod val="50000"/>
                  </a:schemeClr>
                </a:solidFill>
                <a:latin typeface="Meiryo UI" panose="020B0604030504040204" pitchFamily="50" charset="-128"/>
                <a:ea typeface="Meiryo UI" panose="020B0604030504040204" pitchFamily="50" charset="-128"/>
              </a:rPr>
              <a:t>Excel</a:t>
            </a:r>
            <a:r>
              <a:rPr lang="ja-JP" altLang="en-US">
                <a:solidFill>
                  <a:schemeClr val="bg2">
                    <a:lumMod val="50000"/>
                  </a:schemeClr>
                </a:solidFill>
                <a:latin typeface="Meiryo UI" panose="020B0604030504040204" pitchFamily="50" charset="-128"/>
                <a:ea typeface="Meiryo UI" panose="020B0604030504040204" pitchFamily="50" charset="-128"/>
              </a:rPr>
              <a:t>へ転記、ローカルへのファイル移動等、手作業が残っている</a:t>
            </a:r>
            <a:br>
              <a:rPr lang="en-US" altLang="ja-JP">
                <a:solidFill>
                  <a:schemeClr val="bg2">
                    <a:lumMod val="50000"/>
                  </a:schemeClr>
                </a:solidFill>
                <a:latin typeface="Meiryo UI" panose="020B0604030504040204" pitchFamily="50" charset="-128"/>
                <a:ea typeface="Meiryo UI" panose="020B0604030504040204" pitchFamily="50" charset="-128"/>
              </a:rPr>
            </a:br>
            <a:r>
              <a:rPr lang="en-US" altLang="ja-JP">
                <a:solidFill>
                  <a:schemeClr val="bg2">
                    <a:lumMod val="50000"/>
                  </a:schemeClr>
                </a:solidFill>
                <a:latin typeface="Meiryo UI" panose="020B0604030504040204" pitchFamily="50" charset="-128"/>
                <a:ea typeface="Meiryo UI" panose="020B0604030504040204" pitchFamily="50" charset="-128"/>
              </a:rPr>
              <a:t>AI</a:t>
            </a:r>
            <a:r>
              <a:rPr lang="ja-JP" altLang="en-US">
                <a:solidFill>
                  <a:schemeClr val="bg2">
                    <a:lumMod val="50000"/>
                  </a:schemeClr>
                </a:solidFill>
                <a:latin typeface="Meiryo UI" panose="020B0604030504040204" pitchFamily="50" charset="-128"/>
                <a:ea typeface="Meiryo UI" panose="020B0604030504040204" pitchFamily="50" charset="-128"/>
              </a:rPr>
              <a:t>エージェントを導入することで、従来プロセスの完全自動化を実現し、リードタイムを大幅に短縮できる見立て</a:t>
            </a:r>
            <a:endParaRPr lang="en-US" altLang="ja-JP">
              <a:solidFill>
                <a:schemeClr val="bg2">
                  <a:lumMod val="50000"/>
                </a:schemeClr>
              </a:solidFill>
              <a:latin typeface="Meiryo UI" panose="020B0604030504040204" pitchFamily="50" charset="-128"/>
              <a:ea typeface="Meiryo UI" panose="020B0604030504040204" pitchFamily="50" charset="-128"/>
            </a:endParaRPr>
          </a:p>
        </p:txBody>
      </p:sp>
      <p:cxnSp>
        <p:nvCxnSpPr>
          <p:cNvPr id="42" name="直線矢印コネクタ 41">
            <a:extLst>
              <a:ext uri="{FF2B5EF4-FFF2-40B4-BE49-F238E27FC236}">
                <a16:creationId xmlns:a16="http://schemas.microsoft.com/office/drawing/2014/main" id="{B9CABC52-5B63-AB15-6C01-E8BF8C01062E}"/>
              </a:ext>
            </a:extLst>
          </p:cNvPr>
          <p:cNvCxnSpPr>
            <a:cxnSpLocks/>
            <a:stCxn id="152" idx="2"/>
            <a:endCxn id="146" idx="0"/>
          </p:cNvCxnSpPr>
          <p:nvPr/>
        </p:nvCxnSpPr>
        <p:spPr>
          <a:xfrm rot="16200000" flipH="1" flipV="1">
            <a:off x="8030611" y="3426606"/>
            <a:ext cx="572546" cy="1175390"/>
          </a:xfrm>
          <a:prstGeom prst="bentConnector3">
            <a:avLst>
              <a:gd name="adj1" fmla="val 52759"/>
            </a:avLst>
          </a:prstGeom>
          <a:ln w="19050">
            <a:solidFill>
              <a:srgbClr val="262699"/>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69BAF67B-6980-725D-BD37-C6BAA2DB8E93}"/>
              </a:ext>
            </a:extLst>
          </p:cNvPr>
          <p:cNvSpPr/>
          <p:nvPr/>
        </p:nvSpPr>
        <p:spPr>
          <a:xfrm>
            <a:off x="75612" y="2702326"/>
            <a:ext cx="605000" cy="817761"/>
          </a:xfrm>
          <a:prstGeom prst="rect">
            <a:avLst/>
          </a:prstGeom>
          <a:solidFill>
            <a:srgbClr val="0065B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a:solidFill>
                  <a:schemeClr val="bg1"/>
                </a:solidFill>
                <a:latin typeface="Meiryo UI" panose="020B0604030504040204" pitchFamily="50" charset="-128"/>
                <a:ea typeface="Meiryo UI" panose="020B0604030504040204" pitchFamily="50" charset="-128"/>
              </a:rPr>
              <a:t>ASIS</a:t>
            </a:r>
            <a:endParaRPr lang="ja-JP" altLang="en-US" sz="1400" b="1">
              <a:solidFill>
                <a:schemeClr val="bg1"/>
              </a:solidFill>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79093A2C-A93C-F457-AAF1-B54A29B09682}"/>
              </a:ext>
            </a:extLst>
          </p:cNvPr>
          <p:cNvSpPr/>
          <p:nvPr/>
        </p:nvSpPr>
        <p:spPr>
          <a:xfrm>
            <a:off x="733507" y="2702326"/>
            <a:ext cx="1102461" cy="27340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bg2">
                    <a:lumMod val="50000"/>
                  </a:schemeClr>
                </a:solidFill>
                <a:latin typeface="Meiryo UI" panose="020B0604030504040204" pitchFamily="50" charset="-128"/>
                <a:ea typeface="Meiryo UI" panose="020B0604030504040204" pitchFamily="50" charset="-128"/>
              </a:rPr>
              <a:t>請求書受領</a:t>
            </a:r>
          </a:p>
        </p:txBody>
      </p:sp>
      <p:sp>
        <p:nvSpPr>
          <p:cNvPr id="14" name="正方形/長方形 13">
            <a:extLst>
              <a:ext uri="{FF2B5EF4-FFF2-40B4-BE49-F238E27FC236}">
                <a16:creationId xmlns:a16="http://schemas.microsoft.com/office/drawing/2014/main" id="{6D571CAC-F981-15FC-0EF2-878439B31030}"/>
              </a:ext>
            </a:extLst>
          </p:cNvPr>
          <p:cNvSpPr/>
          <p:nvPr/>
        </p:nvSpPr>
        <p:spPr>
          <a:xfrm>
            <a:off x="733507" y="3095147"/>
            <a:ext cx="1102461" cy="42494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請求書取得</a:t>
            </a:r>
            <a:r>
              <a:rPr lang="en-US" altLang="ja-JP" sz="1050">
                <a:solidFill>
                  <a:schemeClr val="bg2">
                    <a:lumMod val="50000"/>
                  </a:schemeClr>
                </a:solidFill>
                <a:latin typeface="Meiryo UI" panose="020B0604030504040204" pitchFamily="50" charset="-128"/>
                <a:ea typeface="Meiryo UI" panose="020B0604030504040204" pitchFamily="50" charset="-128"/>
              </a:rPr>
              <a:t>/</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共有フォルダ格納</a:t>
            </a:r>
          </a:p>
        </p:txBody>
      </p:sp>
      <p:sp>
        <p:nvSpPr>
          <p:cNvPr id="16" name="正方形/長方形 15">
            <a:extLst>
              <a:ext uri="{FF2B5EF4-FFF2-40B4-BE49-F238E27FC236}">
                <a16:creationId xmlns:a16="http://schemas.microsoft.com/office/drawing/2014/main" id="{28D3A51E-C865-F7C4-9146-B6D6BAFCB45D}"/>
              </a:ext>
            </a:extLst>
          </p:cNvPr>
          <p:cNvSpPr/>
          <p:nvPr/>
        </p:nvSpPr>
        <p:spPr>
          <a:xfrm>
            <a:off x="1912616" y="3095147"/>
            <a:ext cx="1102461" cy="42494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err="1">
                <a:solidFill>
                  <a:schemeClr val="bg2">
                    <a:lumMod val="50000"/>
                  </a:schemeClr>
                </a:solidFill>
                <a:latin typeface="Meiryo UI" panose="020B0604030504040204" pitchFamily="50" charset="-128"/>
                <a:ea typeface="Meiryo UI" panose="020B0604030504040204" pitchFamily="50" charset="-128"/>
              </a:rPr>
              <a:t>AppSheet</a:t>
            </a:r>
            <a:r>
              <a:rPr lang="ja-JP" altLang="en-US" sz="1050">
                <a:solidFill>
                  <a:schemeClr val="bg2">
                    <a:lumMod val="50000"/>
                  </a:schemeClr>
                </a:solidFill>
                <a:latin typeface="Meiryo UI" panose="020B0604030504040204" pitchFamily="50" charset="-128"/>
                <a:ea typeface="Meiryo UI" panose="020B0604030504040204" pitchFamily="50" charset="-128"/>
              </a:rPr>
              <a:t>提出</a:t>
            </a:r>
          </a:p>
        </p:txBody>
      </p:sp>
      <p:sp>
        <p:nvSpPr>
          <p:cNvPr id="17" name="正方形/長方形 16">
            <a:extLst>
              <a:ext uri="{FF2B5EF4-FFF2-40B4-BE49-F238E27FC236}">
                <a16:creationId xmlns:a16="http://schemas.microsoft.com/office/drawing/2014/main" id="{7C1D29EB-0391-4FA7-A2DF-AC75BAD30F8A}"/>
              </a:ext>
            </a:extLst>
          </p:cNvPr>
          <p:cNvSpPr/>
          <p:nvPr/>
        </p:nvSpPr>
        <p:spPr>
          <a:xfrm>
            <a:off x="3097713" y="3095147"/>
            <a:ext cx="1102461" cy="42494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GAS</a:t>
            </a:r>
            <a:r>
              <a:rPr lang="ja-JP" altLang="en-US" sz="1050">
                <a:solidFill>
                  <a:schemeClr val="bg2">
                    <a:lumMod val="50000"/>
                  </a:schemeClr>
                </a:solidFill>
                <a:latin typeface="Meiryo UI" panose="020B0604030504040204" pitchFamily="50" charset="-128"/>
                <a:ea typeface="Meiryo UI" panose="020B0604030504040204" pitchFamily="50" charset="-128"/>
              </a:rPr>
              <a:t>による</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スプシ書き込み</a:t>
            </a:r>
          </a:p>
        </p:txBody>
      </p:sp>
      <p:sp>
        <p:nvSpPr>
          <p:cNvPr id="52" name="正方形/長方形 51">
            <a:extLst>
              <a:ext uri="{FF2B5EF4-FFF2-40B4-BE49-F238E27FC236}">
                <a16:creationId xmlns:a16="http://schemas.microsoft.com/office/drawing/2014/main" id="{7B3D6B5B-242D-670B-FC17-63AED6623196}"/>
              </a:ext>
            </a:extLst>
          </p:cNvPr>
          <p:cNvSpPr/>
          <p:nvPr/>
        </p:nvSpPr>
        <p:spPr>
          <a:xfrm>
            <a:off x="1912616" y="2702326"/>
            <a:ext cx="2289459" cy="27340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bg2">
                    <a:lumMod val="50000"/>
                  </a:schemeClr>
                </a:solidFill>
                <a:latin typeface="Meiryo UI" panose="020B0604030504040204" pitchFamily="50" charset="-128"/>
                <a:ea typeface="Meiryo UI" panose="020B0604030504040204" pitchFamily="50" charset="-128"/>
              </a:rPr>
              <a:t>請求書提出</a:t>
            </a:r>
          </a:p>
        </p:txBody>
      </p:sp>
      <p:sp>
        <p:nvSpPr>
          <p:cNvPr id="58" name="正方形/長方形 57">
            <a:extLst>
              <a:ext uri="{FF2B5EF4-FFF2-40B4-BE49-F238E27FC236}">
                <a16:creationId xmlns:a16="http://schemas.microsoft.com/office/drawing/2014/main" id="{1B84D808-D32E-01EE-4959-72014FC05D48}"/>
              </a:ext>
            </a:extLst>
          </p:cNvPr>
          <p:cNvSpPr/>
          <p:nvPr/>
        </p:nvSpPr>
        <p:spPr>
          <a:xfrm>
            <a:off x="4237649" y="3095147"/>
            <a:ext cx="1102461" cy="42494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支払依頼</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の</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一次チェック</a:t>
            </a:r>
          </a:p>
        </p:txBody>
      </p:sp>
      <p:sp>
        <p:nvSpPr>
          <p:cNvPr id="59" name="正方形/長方形 58">
            <a:extLst>
              <a:ext uri="{FF2B5EF4-FFF2-40B4-BE49-F238E27FC236}">
                <a16:creationId xmlns:a16="http://schemas.microsoft.com/office/drawing/2014/main" id="{8C6DE897-267D-5DEE-3B28-5D4ACCA6562E}"/>
              </a:ext>
            </a:extLst>
          </p:cNvPr>
          <p:cNvSpPr/>
          <p:nvPr/>
        </p:nvSpPr>
        <p:spPr>
          <a:xfrm>
            <a:off x="5422747" y="3095147"/>
            <a:ext cx="1102461" cy="42494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支払依頼</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の</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二次チェック</a:t>
            </a:r>
          </a:p>
        </p:txBody>
      </p:sp>
      <p:sp>
        <p:nvSpPr>
          <p:cNvPr id="60" name="正方形/長方形 59">
            <a:extLst>
              <a:ext uri="{FF2B5EF4-FFF2-40B4-BE49-F238E27FC236}">
                <a16:creationId xmlns:a16="http://schemas.microsoft.com/office/drawing/2014/main" id="{D2C8E942-3A6E-13B4-0262-EF1B47A4050F}"/>
              </a:ext>
            </a:extLst>
          </p:cNvPr>
          <p:cNvSpPr/>
          <p:nvPr/>
        </p:nvSpPr>
        <p:spPr>
          <a:xfrm>
            <a:off x="4237649" y="2702326"/>
            <a:ext cx="2289459" cy="27340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bg2">
                    <a:lumMod val="50000"/>
                  </a:schemeClr>
                </a:solidFill>
                <a:latin typeface="Meiryo UI" panose="020B0604030504040204" pitchFamily="50" charset="-128"/>
                <a:ea typeface="Meiryo UI" panose="020B0604030504040204" pitchFamily="50" charset="-128"/>
              </a:rPr>
              <a:t>請求書チェック・</a:t>
            </a:r>
            <a:r>
              <a:rPr lang="en-US" altLang="ja-JP" sz="1200">
                <a:solidFill>
                  <a:schemeClr val="bg2">
                    <a:lumMod val="50000"/>
                  </a:schemeClr>
                </a:solidFill>
                <a:latin typeface="Meiryo UI" panose="020B0604030504040204" pitchFamily="50" charset="-128"/>
                <a:ea typeface="Meiryo UI" panose="020B0604030504040204" pitchFamily="50" charset="-128"/>
              </a:rPr>
              <a:t>WS</a:t>
            </a:r>
            <a:r>
              <a:rPr lang="ja-JP" altLang="en-US" sz="1200">
                <a:solidFill>
                  <a:schemeClr val="bg2">
                    <a:lumMod val="50000"/>
                  </a:schemeClr>
                </a:solidFill>
                <a:latin typeface="Meiryo UI" panose="020B0604030504040204" pitchFamily="50" charset="-128"/>
                <a:ea typeface="Meiryo UI" panose="020B0604030504040204" pitchFamily="50" charset="-128"/>
              </a:rPr>
              <a:t>入力</a:t>
            </a:r>
          </a:p>
        </p:txBody>
      </p:sp>
      <p:sp>
        <p:nvSpPr>
          <p:cNvPr id="65" name="正方形/長方形 64">
            <a:extLst>
              <a:ext uri="{FF2B5EF4-FFF2-40B4-BE49-F238E27FC236}">
                <a16:creationId xmlns:a16="http://schemas.microsoft.com/office/drawing/2014/main" id="{4110578B-F0E9-8194-CD6C-0C4EF6077977}"/>
              </a:ext>
            </a:extLst>
          </p:cNvPr>
          <p:cNvSpPr/>
          <p:nvPr/>
        </p:nvSpPr>
        <p:spPr>
          <a:xfrm>
            <a:off x="6575704" y="3095147"/>
            <a:ext cx="1102461" cy="424940"/>
          </a:xfrm>
          <a:prstGeom prst="rect">
            <a:avLst/>
          </a:prstGeom>
          <a:solidFill>
            <a:schemeClr val="accent4">
              <a:lumMod val="20000"/>
              <a:lumOff val="8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支払依頼</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の</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a:solidFill>
                  <a:schemeClr val="bg2">
                    <a:lumMod val="50000"/>
                  </a:schemeClr>
                </a:solidFill>
                <a:latin typeface="Meiryo UI" panose="020B0604030504040204" pitchFamily="50" charset="-128"/>
                <a:ea typeface="Meiryo UI" panose="020B0604030504040204" pitchFamily="50" charset="-128"/>
              </a:rPr>
              <a:t>RPA</a:t>
            </a:r>
            <a:r>
              <a:rPr lang="ja-JP" altLang="en-US" sz="1050">
                <a:solidFill>
                  <a:schemeClr val="bg2">
                    <a:lumMod val="50000"/>
                  </a:schemeClr>
                </a:solidFill>
                <a:latin typeface="Meiryo UI" panose="020B0604030504040204" pitchFamily="50" charset="-128"/>
                <a:ea typeface="Meiryo UI" panose="020B0604030504040204" pitchFamily="50" charset="-128"/>
              </a:rPr>
              <a:t>用前処理</a:t>
            </a:r>
          </a:p>
        </p:txBody>
      </p:sp>
      <p:sp>
        <p:nvSpPr>
          <p:cNvPr id="66" name="正方形/長方形 65">
            <a:extLst>
              <a:ext uri="{FF2B5EF4-FFF2-40B4-BE49-F238E27FC236}">
                <a16:creationId xmlns:a16="http://schemas.microsoft.com/office/drawing/2014/main" id="{AD1D6B92-BAB4-67D2-2C06-96495C7D62B5}"/>
              </a:ext>
            </a:extLst>
          </p:cNvPr>
          <p:cNvSpPr/>
          <p:nvPr/>
        </p:nvSpPr>
        <p:spPr>
          <a:xfrm>
            <a:off x="7760802" y="3095147"/>
            <a:ext cx="1102461" cy="424940"/>
          </a:xfrm>
          <a:prstGeom prst="rect">
            <a:avLst/>
          </a:prstGeom>
          <a:solidFill>
            <a:schemeClr val="accent4">
              <a:lumMod val="20000"/>
              <a:lumOff val="8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ファイル移動</a:t>
            </a:r>
            <a:r>
              <a:rPr lang="en-US" altLang="ja-JP" sz="1050">
                <a:solidFill>
                  <a:schemeClr val="bg2">
                    <a:lumMod val="50000"/>
                  </a:schemeClr>
                </a:solidFill>
                <a:latin typeface="Meiryo UI" panose="020B0604030504040204" pitchFamily="50" charset="-128"/>
                <a:ea typeface="Meiryo UI" panose="020B0604030504040204" pitchFamily="50" charset="-128"/>
              </a:rPr>
              <a:t>/</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en-US" altLang="ja-JP" sz="1050" err="1">
                <a:solidFill>
                  <a:schemeClr val="bg2">
                    <a:lumMod val="50000"/>
                  </a:schemeClr>
                </a:solidFill>
                <a:latin typeface="Meiryo UI" panose="020B0604030504040204" pitchFamily="50" charset="-128"/>
                <a:ea typeface="Meiryo UI" panose="020B0604030504040204" pitchFamily="50" charset="-128"/>
              </a:rPr>
              <a:t>ExcelVBA</a:t>
            </a:r>
            <a:r>
              <a:rPr lang="ja-JP" altLang="en-US" sz="1050">
                <a:solidFill>
                  <a:schemeClr val="bg2">
                    <a:lumMod val="50000"/>
                  </a:schemeClr>
                </a:solidFill>
                <a:latin typeface="Meiryo UI" panose="020B0604030504040204" pitchFamily="50" charset="-128"/>
                <a:ea typeface="Meiryo UI" panose="020B0604030504040204" pitchFamily="50" charset="-128"/>
              </a:rPr>
              <a:t>準備</a:t>
            </a:r>
          </a:p>
        </p:txBody>
      </p:sp>
      <p:sp>
        <p:nvSpPr>
          <p:cNvPr id="68" name="正方形/長方形 67">
            <a:extLst>
              <a:ext uri="{FF2B5EF4-FFF2-40B4-BE49-F238E27FC236}">
                <a16:creationId xmlns:a16="http://schemas.microsoft.com/office/drawing/2014/main" id="{42802170-FDC0-4982-2ADF-48CE3FCD64FC}"/>
              </a:ext>
            </a:extLst>
          </p:cNvPr>
          <p:cNvSpPr/>
          <p:nvPr/>
        </p:nvSpPr>
        <p:spPr>
          <a:xfrm>
            <a:off x="6575703" y="2702326"/>
            <a:ext cx="4657754" cy="273402"/>
          </a:xfrm>
          <a:prstGeom prst="rect">
            <a:avLst/>
          </a:prstGeom>
          <a:solidFill>
            <a:schemeClr val="accent4">
              <a:lumMod val="20000"/>
              <a:lumOff val="8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a:solidFill>
                  <a:schemeClr val="bg2">
                    <a:lumMod val="50000"/>
                  </a:schemeClr>
                </a:solidFill>
                <a:latin typeface="Meiryo UI" panose="020B0604030504040204" pitchFamily="50" charset="-128"/>
                <a:ea typeface="Meiryo UI" panose="020B0604030504040204" pitchFamily="50" charset="-128"/>
              </a:rPr>
              <a:t>RPA</a:t>
            </a:r>
            <a:r>
              <a:rPr lang="ja-JP" altLang="en-US" sz="1200">
                <a:solidFill>
                  <a:schemeClr val="bg2">
                    <a:lumMod val="50000"/>
                  </a:schemeClr>
                </a:solidFill>
                <a:latin typeface="Meiryo UI" panose="020B0604030504040204" pitchFamily="50" charset="-128"/>
                <a:ea typeface="Meiryo UI" panose="020B0604030504040204" pitchFamily="50" charset="-128"/>
              </a:rPr>
              <a:t>処理準備・実行</a:t>
            </a:r>
          </a:p>
        </p:txBody>
      </p:sp>
      <p:sp>
        <p:nvSpPr>
          <p:cNvPr id="71" name="正方形/長方形 70">
            <a:extLst>
              <a:ext uri="{FF2B5EF4-FFF2-40B4-BE49-F238E27FC236}">
                <a16:creationId xmlns:a16="http://schemas.microsoft.com/office/drawing/2014/main" id="{6A7B5E98-3D99-687F-913C-AECD6085EDD2}"/>
              </a:ext>
            </a:extLst>
          </p:cNvPr>
          <p:cNvSpPr/>
          <p:nvPr/>
        </p:nvSpPr>
        <p:spPr>
          <a:xfrm>
            <a:off x="8945899" y="3095147"/>
            <a:ext cx="1102461" cy="424940"/>
          </a:xfrm>
          <a:prstGeom prst="rect">
            <a:avLst/>
          </a:prstGeom>
          <a:solidFill>
            <a:schemeClr val="accent4">
              <a:lumMod val="20000"/>
              <a:lumOff val="8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RPA</a:t>
            </a:r>
            <a:r>
              <a:rPr lang="ja-JP" altLang="en-US" sz="1050">
                <a:solidFill>
                  <a:schemeClr val="bg2">
                    <a:lumMod val="50000"/>
                  </a:schemeClr>
                </a:solidFill>
                <a:latin typeface="Meiryo UI" panose="020B0604030504040204" pitchFamily="50" charset="-128"/>
                <a:ea typeface="Meiryo UI" panose="020B0604030504040204" pitchFamily="50" charset="-128"/>
              </a:rPr>
              <a:t>実行</a:t>
            </a:r>
          </a:p>
        </p:txBody>
      </p:sp>
      <p:sp>
        <p:nvSpPr>
          <p:cNvPr id="73" name="正方形/長方形 72">
            <a:extLst>
              <a:ext uri="{FF2B5EF4-FFF2-40B4-BE49-F238E27FC236}">
                <a16:creationId xmlns:a16="http://schemas.microsoft.com/office/drawing/2014/main" id="{18BF17DE-7BB3-B549-04DF-32E13137F9B0}"/>
              </a:ext>
            </a:extLst>
          </p:cNvPr>
          <p:cNvSpPr/>
          <p:nvPr/>
        </p:nvSpPr>
        <p:spPr>
          <a:xfrm>
            <a:off x="10130997" y="3095147"/>
            <a:ext cx="1102461" cy="424940"/>
          </a:xfrm>
          <a:prstGeom prst="rect">
            <a:avLst/>
          </a:prstGeom>
          <a:solidFill>
            <a:schemeClr val="accent4">
              <a:lumMod val="20000"/>
              <a:lumOff val="8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支払依頼</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へ</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結果の転記</a:t>
            </a:r>
          </a:p>
        </p:txBody>
      </p:sp>
      <p:sp>
        <p:nvSpPr>
          <p:cNvPr id="53" name="四角形: 角を丸くする 52">
            <a:extLst>
              <a:ext uri="{FF2B5EF4-FFF2-40B4-BE49-F238E27FC236}">
                <a16:creationId xmlns:a16="http://schemas.microsoft.com/office/drawing/2014/main" id="{2AA33C76-2740-4EE9-1E71-91C8E4639A31}"/>
              </a:ext>
            </a:extLst>
          </p:cNvPr>
          <p:cNvSpPr/>
          <p:nvPr/>
        </p:nvSpPr>
        <p:spPr>
          <a:xfrm>
            <a:off x="2499118" y="3470470"/>
            <a:ext cx="519722" cy="195800"/>
          </a:xfrm>
          <a:prstGeom prst="round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システム化</a:t>
            </a:r>
          </a:p>
        </p:txBody>
      </p:sp>
      <p:sp>
        <p:nvSpPr>
          <p:cNvPr id="55" name="四角形: 角を丸くする 54">
            <a:extLst>
              <a:ext uri="{FF2B5EF4-FFF2-40B4-BE49-F238E27FC236}">
                <a16:creationId xmlns:a16="http://schemas.microsoft.com/office/drawing/2014/main" id="{1B1A164F-6927-E048-99F3-223625145960}"/>
              </a:ext>
            </a:extLst>
          </p:cNvPr>
          <p:cNvSpPr/>
          <p:nvPr/>
        </p:nvSpPr>
        <p:spPr>
          <a:xfrm>
            <a:off x="3686938" y="3470470"/>
            <a:ext cx="519722" cy="195800"/>
          </a:xfrm>
          <a:prstGeom prst="round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自動化</a:t>
            </a:r>
          </a:p>
        </p:txBody>
      </p:sp>
      <p:sp>
        <p:nvSpPr>
          <p:cNvPr id="69" name="四角形: 角を丸くする 68">
            <a:extLst>
              <a:ext uri="{FF2B5EF4-FFF2-40B4-BE49-F238E27FC236}">
                <a16:creationId xmlns:a16="http://schemas.microsoft.com/office/drawing/2014/main" id="{1F8C5960-45F6-0EF7-98A4-0C095924E6F1}"/>
              </a:ext>
            </a:extLst>
          </p:cNvPr>
          <p:cNvSpPr/>
          <p:nvPr/>
        </p:nvSpPr>
        <p:spPr>
          <a:xfrm>
            <a:off x="7162661" y="3470470"/>
            <a:ext cx="519722" cy="195800"/>
          </a:xfrm>
          <a:prstGeom prst="round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自動化</a:t>
            </a:r>
          </a:p>
        </p:txBody>
      </p:sp>
      <p:sp>
        <p:nvSpPr>
          <p:cNvPr id="72" name="四角形: 角を丸くする 71">
            <a:extLst>
              <a:ext uri="{FF2B5EF4-FFF2-40B4-BE49-F238E27FC236}">
                <a16:creationId xmlns:a16="http://schemas.microsoft.com/office/drawing/2014/main" id="{A9FDCAC4-F822-0066-1D6B-7AF2E7A40FE1}"/>
              </a:ext>
            </a:extLst>
          </p:cNvPr>
          <p:cNvSpPr/>
          <p:nvPr/>
        </p:nvSpPr>
        <p:spPr>
          <a:xfrm>
            <a:off x="9539685" y="3470470"/>
            <a:ext cx="519722" cy="195800"/>
          </a:xfrm>
          <a:prstGeom prst="round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自動化</a:t>
            </a:r>
          </a:p>
        </p:txBody>
      </p:sp>
      <p:sp>
        <p:nvSpPr>
          <p:cNvPr id="78" name="正方形/長方形 77">
            <a:extLst>
              <a:ext uri="{FF2B5EF4-FFF2-40B4-BE49-F238E27FC236}">
                <a16:creationId xmlns:a16="http://schemas.microsoft.com/office/drawing/2014/main" id="{328C0C91-5DDA-415E-CEFC-26AE70F59C49}"/>
              </a:ext>
            </a:extLst>
          </p:cNvPr>
          <p:cNvSpPr/>
          <p:nvPr/>
        </p:nvSpPr>
        <p:spPr>
          <a:xfrm>
            <a:off x="11305049" y="3095147"/>
            <a:ext cx="811340" cy="42494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支払</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の確認</a:t>
            </a:r>
            <a:r>
              <a:rPr lang="en-US" altLang="ja-JP" sz="1050">
                <a:solidFill>
                  <a:schemeClr val="bg2">
                    <a:lumMod val="50000"/>
                  </a:schemeClr>
                </a:solidFill>
                <a:latin typeface="Meiryo UI" panose="020B0604030504040204" pitchFamily="50" charset="-128"/>
                <a:ea typeface="Meiryo UI" panose="020B0604030504040204" pitchFamily="50" charset="-128"/>
              </a:rPr>
              <a:t>...</a:t>
            </a:r>
            <a:endParaRPr lang="ja-JP" altLang="en-US" sz="1050">
              <a:solidFill>
                <a:schemeClr val="bg2">
                  <a:lumMod val="50000"/>
                </a:schemeClr>
              </a:solidFill>
              <a:latin typeface="Meiryo UI" panose="020B0604030504040204" pitchFamily="50" charset="-128"/>
              <a:ea typeface="Meiryo UI" panose="020B0604030504040204" pitchFamily="50" charset="-128"/>
            </a:endParaRPr>
          </a:p>
        </p:txBody>
      </p:sp>
      <p:sp>
        <p:nvSpPr>
          <p:cNvPr id="79" name="正方形/長方形 78">
            <a:extLst>
              <a:ext uri="{FF2B5EF4-FFF2-40B4-BE49-F238E27FC236}">
                <a16:creationId xmlns:a16="http://schemas.microsoft.com/office/drawing/2014/main" id="{3D0A792D-1CB7-500D-0B2F-7795281B7F54}"/>
              </a:ext>
            </a:extLst>
          </p:cNvPr>
          <p:cNvSpPr/>
          <p:nvPr/>
        </p:nvSpPr>
        <p:spPr>
          <a:xfrm>
            <a:off x="11305049" y="2702326"/>
            <a:ext cx="811339" cy="27340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bg2">
                    <a:lumMod val="50000"/>
                  </a:schemeClr>
                </a:solidFill>
                <a:latin typeface="Meiryo UI" panose="020B0604030504040204" pitchFamily="50" charset="-128"/>
                <a:ea typeface="Meiryo UI" panose="020B0604030504040204" pitchFamily="50" charset="-128"/>
              </a:rPr>
              <a:t>結果確認</a:t>
            </a:r>
          </a:p>
        </p:txBody>
      </p:sp>
      <p:sp>
        <p:nvSpPr>
          <p:cNvPr id="83" name="正方形/長方形 82">
            <a:extLst>
              <a:ext uri="{FF2B5EF4-FFF2-40B4-BE49-F238E27FC236}">
                <a16:creationId xmlns:a16="http://schemas.microsoft.com/office/drawing/2014/main" id="{456915A5-4A51-87FC-CFAE-E0FDDF0B6377}"/>
              </a:ext>
            </a:extLst>
          </p:cNvPr>
          <p:cNvSpPr/>
          <p:nvPr/>
        </p:nvSpPr>
        <p:spPr>
          <a:xfrm>
            <a:off x="87189" y="4340073"/>
            <a:ext cx="605000" cy="817761"/>
          </a:xfrm>
          <a:prstGeom prst="rect">
            <a:avLst/>
          </a:prstGeom>
          <a:solidFill>
            <a:srgbClr val="0065BD"/>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400" b="1">
                <a:solidFill>
                  <a:schemeClr val="bg1"/>
                </a:solidFill>
                <a:latin typeface="Meiryo UI" panose="020B0604030504040204" pitchFamily="50" charset="-128"/>
                <a:ea typeface="Meiryo UI" panose="020B0604030504040204" pitchFamily="50" charset="-128"/>
              </a:rPr>
              <a:t>TOBE</a:t>
            </a:r>
            <a:endParaRPr lang="ja-JP" altLang="en-US" sz="1400" b="1">
              <a:solidFill>
                <a:schemeClr val="bg1"/>
              </a:solidFill>
              <a:latin typeface="Meiryo UI" panose="020B0604030504040204" pitchFamily="50" charset="-128"/>
              <a:ea typeface="Meiryo UI" panose="020B0604030504040204" pitchFamily="50" charset="-128"/>
            </a:endParaRPr>
          </a:p>
        </p:txBody>
      </p:sp>
      <p:sp>
        <p:nvSpPr>
          <p:cNvPr id="84" name="正方形/長方形 83">
            <a:extLst>
              <a:ext uri="{FF2B5EF4-FFF2-40B4-BE49-F238E27FC236}">
                <a16:creationId xmlns:a16="http://schemas.microsoft.com/office/drawing/2014/main" id="{6AD54485-8B88-1403-D985-0A480BD563DB}"/>
              </a:ext>
            </a:extLst>
          </p:cNvPr>
          <p:cNvSpPr/>
          <p:nvPr/>
        </p:nvSpPr>
        <p:spPr>
          <a:xfrm>
            <a:off x="733507" y="4340073"/>
            <a:ext cx="1102461" cy="27340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bg2">
                    <a:lumMod val="50000"/>
                  </a:schemeClr>
                </a:solidFill>
                <a:latin typeface="Meiryo UI" panose="020B0604030504040204" pitchFamily="50" charset="-128"/>
                <a:ea typeface="Meiryo UI" panose="020B0604030504040204" pitchFamily="50" charset="-128"/>
              </a:rPr>
              <a:t>請求書受領</a:t>
            </a:r>
          </a:p>
        </p:txBody>
      </p:sp>
      <p:sp>
        <p:nvSpPr>
          <p:cNvPr id="85" name="正方形/長方形 84">
            <a:extLst>
              <a:ext uri="{FF2B5EF4-FFF2-40B4-BE49-F238E27FC236}">
                <a16:creationId xmlns:a16="http://schemas.microsoft.com/office/drawing/2014/main" id="{D9547FD8-7BDB-EA51-24DF-324CEECBFA2D}"/>
              </a:ext>
            </a:extLst>
          </p:cNvPr>
          <p:cNvSpPr/>
          <p:nvPr/>
        </p:nvSpPr>
        <p:spPr>
          <a:xfrm>
            <a:off x="733507" y="4732894"/>
            <a:ext cx="1102461" cy="42494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請求書取得</a:t>
            </a:r>
            <a:r>
              <a:rPr lang="en-US" altLang="ja-JP" sz="1050">
                <a:solidFill>
                  <a:schemeClr val="bg2">
                    <a:lumMod val="50000"/>
                  </a:schemeClr>
                </a:solidFill>
                <a:latin typeface="Meiryo UI" panose="020B0604030504040204" pitchFamily="50" charset="-128"/>
                <a:ea typeface="Meiryo UI" panose="020B0604030504040204" pitchFamily="50" charset="-128"/>
              </a:rPr>
              <a:t>/</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共有フォルダ格納</a:t>
            </a:r>
          </a:p>
        </p:txBody>
      </p:sp>
      <p:sp>
        <p:nvSpPr>
          <p:cNvPr id="89" name="正方形/長方形 88">
            <a:extLst>
              <a:ext uri="{FF2B5EF4-FFF2-40B4-BE49-F238E27FC236}">
                <a16:creationId xmlns:a16="http://schemas.microsoft.com/office/drawing/2014/main" id="{E86EDAFC-0D31-AFE9-3B4F-25BEE718E76C}"/>
              </a:ext>
            </a:extLst>
          </p:cNvPr>
          <p:cNvSpPr/>
          <p:nvPr/>
        </p:nvSpPr>
        <p:spPr>
          <a:xfrm>
            <a:off x="1912616" y="4732894"/>
            <a:ext cx="1102461" cy="42494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err="1">
                <a:solidFill>
                  <a:schemeClr val="bg2">
                    <a:lumMod val="50000"/>
                  </a:schemeClr>
                </a:solidFill>
                <a:latin typeface="Meiryo UI" panose="020B0604030504040204" pitchFamily="50" charset="-128"/>
                <a:ea typeface="Meiryo UI" panose="020B0604030504040204" pitchFamily="50" charset="-128"/>
              </a:rPr>
              <a:t>AppSheet</a:t>
            </a:r>
            <a:r>
              <a:rPr lang="ja-JP" altLang="en-US" sz="1050">
                <a:solidFill>
                  <a:schemeClr val="bg2">
                    <a:lumMod val="50000"/>
                  </a:schemeClr>
                </a:solidFill>
                <a:latin typeface="Meiryo UI" panose="020B0604030504040204" pitchFamily="50" charset="-128"/>
                <a:ea typeface="Meiryo UI" panose="020B0604030504040204" pitchFamily="50" charset="-128"/>
              </a:rPr>
              <a:t>提出</a:t>
            </a:r>
          </a:p>
        </p:txBody>
      </p:sp>
      <p:sp>
        <p:nvSpPr>
          <p:cNvPr id="97" name="正方形/長方形 96">
            <a:extLst>
              <a:ext uri="{FF2B5EF4-FFF2-40B4-BE49-F238E27FC236}">
                <a16:creationId xmlns:a16="http://schemas.microsoft.com/office/drawing/2014/main" id="{84157110-9EA1-7A82-9D1E-9124C5801459}"/>
              </a:ext>
            </a:extLst>
          </p:cNvPr>
          <p:cNvSpPr/>
          <p:nvPr/>
        </p:nvSpPr>
        <p:spPr>
          <a:xfrm>
            <a:off x="3097713" y="4732894"/>
            <a:ext cx="1102461" cy="42494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a:solidFill>
                  <a:schemeClr val="bg2">
                    <a:lumMod val="50000"/>
                  </a:schemeClr>
                </a:solidFill>
                <a:latin typeface="Meiryo UI" panose="020B0604030504040204" pitchFamily="50" charset="-128"/>
                <a:ea typeface="Meiryo UI" panose="020B0604030504040204" pitchFamily="50" charset="-128"/>
              </a:rPr>
              <a:t>GAS</a:t>
            </a:r>
            <a:r>
              <a:rPr lang="ja-JP" altLang="en-US" sz="1050">
                <a:solidFill>
                  <a:schemeClr val="bg2">
                    <a:lumMod val="50000"/>
                  </a:schemeClr>
                </a:solidFill>
                <a:latin typeface="Meiryo UI" panose="020B0604030504040204" pitchFamily="50" charset="-128"/>
                <a:ea typeface="Meiryo UI" panose="020B0604030504040204" pitchFamily="50" charset="-128"/>
              </a:rPr>
              <a:t>による</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スプシ書き込み</a:t>
            </a:r>
          </a:p>
        </p:txBody>
      </p:sp>
      <p:sp>
        <p:nvSpPr>
          <p:cNvPr id="98" name="正方形/長方形 97">
            <a:extLst>
              <a:ext uri="{FF2B5EF4-FFF2-40B4-BE49-F238E27FC236}">
                <a16:creationId xmlns:a16="http://schemas.microsoft.com/office/drawing/2014/main" id="{582CBCC7-F4C4-BBAF-6DB1-2AF81AB7F8AB}"/>
              </a:ext>
            </a:extLst>
          </p:cNvPr>
          <p:cNvSpPr/>
          <p:nvPr/>
        </p:nvSpPr>
        <p:spPr>
          <a:xfrm>
            <a:off x="1912616" y="4340073"/>
            <a:ext cx="2289459" cy="27340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bg2">
                    <a:lumMod val="50000"/>
                  </a:schemeClr>
                </a:solidFill>
                <a:latin typeface="Meiryo UI" panose="020B0604030504040204" pitchFamily="50" charset="-128"/>
                <a:ea typeface="Meiryo UI" panose="020B0604030504040204" pitchFamily="50" charset="-128"/>
              </a:rPr>
              <a:t>請求書提出</a:t>
            </a:r>
          </a:p>
        </p:txBody>
      </p:sp>
      <p:sp>
        <p:nvSpPr>
          <p:cNvPr id="100" name="正方形/長方形 99">
            <a:extLst>
              <a:ext uri="{FF2B5EF4-FFF2-40B4-BE49-F238E27FC236}">
                <a16:creationId xmlns:a16="http://schemas.microsoft.com/office/drawing/2014/main" id="{95F5148D-AF82-C225-9E28-829B014D526F}"/>
              </a:ext>
            </a:extLst>
          </p:cNvPr>
          <p:cNvSpPr/>
          <p:nvPr/>
        </p:nvSpPr>
        <p:spPr>
          <a:xfrm>
            <a:off x="4237649" y="4732894"/>
            <a:ext cx="1102461" cy="42494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支払依頼</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の</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一次チェック</a:t>
            </a:r>
          </a:p>
        </p:txBody>
      </p:sp>
      <p:sp>
        <p:nvSpPr>
          <p:cNvPr id="101" name="正方形/長方形 100">
            <a:extLst>
              <a:ext uri="{FF2B5EF4-FFF2-40B4-BE49-F238E27FC236}">
                <a16:creationId xmlns:a16="http://schemas.microsoft.com/office/drawing/2014/main" id="{2ACB039F-3C42-D39C-FC36-2145797455CB}"/>
              </a:ext>
            </a:extLst>
          </p:cNvPr>
          <p:cNvSpPr/>
          <p:nvPr/>
        </p:nvSpPr>
        <p:spPr>
          <a:xfrm>
            <a:off x="5422747" y="4732894"/>
            <a:ext cx="1102461" cy="42494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支払依頼</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の</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二次チェック</a:t>
            </a:r>
          </a:p>
        </p:txBody>
      </p:sp>
      <p:sp>
        <p:nvSpPr>
          <p:cNvPr id="104" name="正方形/長方形 103">
            <a:extLst>
              <a:ext uri="{FF2B5EF4-FFF2-40B4-BE49-F238E27FC236}">
                <a16:creationId xmlns:a16="http://schemas.microsoft.com/office/drawing/2014/main" id="{7C3DC9A3-CA5A-1B20-DD9C-997ECC8B331A}"/>
              </a:ext>
            </a:extLst>
          </p:cNvPr>
          <p:cNvSpPr/>
          <p:nvPr/>
        </p:nvSpPr>
        <p:spPr>
          <a:xfrm>
            <a:off x="4237649" y="4340073"/>
            <a:ext cx="2289459" cy="27340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bg2">
                    <a:lumMod val="50000"/>
                  </a:schemeClr>
                </a:solidFill>
                <a:latin typeface="Meiryo UI" panose="020B0604030504040204" pitchFamily="50" charset="-128"/>
                <a:ea typeface="Meiryo UI" panose="020B0604030504040204" pitchFamily="50" charset="-128"/>
              </a:rPr>
              <a:t>請求書チェック・</a:t>
            </a:r>
            <a:r>
              <a:rPr lang="en-US" altLang="ja-JP" sz="1200">
                <a:solidFill>
                  <a:schemeClr val="bg2">
                    <a:lumMod val="50000"/>
                  </a:schemeClr>
                </a:solidFill>
                <a:latin typeface="Meiryo UI" panose="020B0604030504040204" pitchFamily="50" charset="-128"/>
                <a:ea typeface="Meiryo UI" panose="020B0604030504040204" pitchFamily="50" charset="-128"/>
              </a:rPr>
              <a:t>WS</a:t>
            </a:r>
            <a:r>
              <a:rPr lang="ja-JP" altLang="en-US" sz="1200">
                <a:solidFill>
                  <a:schemeClr val="bg2">
                    <a:lumMod val="50000"/>
                  </a:schemeClr>
                </a:solidFill>
                <a:latin typeface="Meiryo UI" panose="020B0604030504040204" pitchFamily="50" charset="-128"/>
                <a:ea typeface="Meiryo UI" panose="020B0604030504040204" pitchFamily="50" charset="-128"/>
              </a:rPr>
              <a:t>入力</a:t>
            </a:r>
          </a:p>
        </p:txBody>
      </p:sp>
      <p:sp>
        <p:nvSpPr>
          <p:cNvPr id="122" name="四角形: 角を丸くする 121">
            <a:extLst>
              <a:ext uri="{FF2B5EF4-FFF2-40B4-BE49-F238E27FC236}">
                <a16:creationId xmlns:a16="http://schemas.microsoft.com/office/drawing/2014/main" id="{05BC909F-02F5-EFC2-FB9C-B615C9423900}"/>
              </a:ext>
            </a:extLst>
          </p:cNvPr>
          <p:cNvSpPr/>
          <p:nvPr/>
        </p:nvSpPr>
        <p:spPr>
          <a:xfrm>
            <a:off x="2499118" y="5108217"/>
            <a:ext cx="519722" cy="195800"/>
          </a:xfrm>
          <a:prstGeom prst="round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システム化</a:t>
            </a:r>
          </a:p>
        </p:txBody>
      </p:sp>
      <p:sp>
        <p:nvSpPr>
          <p:cNvPr id="127" name="四角形: 角を丸くする 126">
            <a:extLst>
              <a:ext uri="{FF2B5EF4-FFF2-40B4-BE49-F238E27FC236}">
                <a16:creationId xmlns:a16="http://schemas.microsoft.com/office/drawing/2014/main" id="{8A7C05CC-3CC6-BFC3-A2CD-9DA21B674838}"/>
              </a:ext>
            </a:extLst>
          </p:cNvPr>
          <p:cNvSpPr/>
          <p:nvPr/>
        </p:nvSpPr>
        <p:spPr>
          <a:xfrm>
            <a:off x="3686938" y="5108217"/>
            <a:ext cx="519722" cy="195800"/>
          </a:xfrm>
          <a:prstGeom prst="round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自動化</a:t>
            </a:r>
          </a:p>
        </p:txBody>
      </p:sp>
      <p:sp>
        <p:nvSpPr>
          <p:cNvPr id="152" name="右大かっこ 151">
            <a:extLst>
              <a:ext uri="{FF2B5EF4-FFF2-40B4-BE49-F238E27FC236}">
                <a16:creationId xmlns:a16="http://schemas.microsoft.com/office/drawing/2014/main" id="{8B26F963-9DE7-A7BA-AC2F-B1BF665ACBD6}"/>
              </a:ext>
            </a:extLst>
          </p:cNvPr>
          <p:cNvSpPr/>
          <p:nvPr/>
        </p:nvSpPr>
        <p:spPr>
          <a:xfrm rot="5400000">
            <a:off x="8845673" y="1340244"/>
            <a:ext cx="117812" cy="4657755"/>
          </a:xfrm>
          <a:prstGeom prst="rightBracket">
            <a:avLst/>
          </a:prstGeom>
          <a:ln w="19050">
            <a:solidFill>
              <a:srgbClr val="262699"/>
            </a:solidFill>
            <a:prstDash val="sysDas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6" name="正方形/長方形 105">
            <a:extLst>
              <a:ext uri="{FF2B5EF4-FFF2-40B4-BE49-F238E27FC236}">
                <a16:creationId xmlns:a16="http://schemas.microsoft.com/office/drawing/2014/main" id="{E56DEA04-B545-8ADF-DC21-A449AF574EF9}"/>
              </a:ext>
            </a:extLst>
          </p:cNvPr>
          <p:cNvSpPr/>
          <p:nvPr/>
        </p:nvSpPr>
        <p:spPr>
          <a:xfrm>
            <a:off x="6575704" y="4732894"/>
            <a:ext cx="1102461" cy="424940"/>
          </a:xfrm>
          <a:prstGeom prst="rect">
            <a:avLst/>
          </a:prstGeom>
          <a:solidFill>
            <a:schemeClr val="accent4">
              <a:lumMod val="20000"/>
              <a:lumOff val="8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支払依頼</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を基に処理実行</a:t>
            </a:r>
          </a:p>
        </p:txBody>
      </p:sp>
      <p:sp>
        <p:nvSpPr>
          <p:cNvPr id="109" name="正方形/長方形 108">
            <a:extLst>
              <a:ext uri="{FF2B5EF4-FFF2-40B4-BE49-F238E27FC236}">
                <a16:creationId xmlns:a16="http://schemas.microsoft.com/office/drawing/2014/main" id="{E59FDBEB-FAD0-9FF3-977F-B7F4A7234EC2}"/>
              </a:ext>
            </a:extLst>
          </p:cNvPr>
          <p:cNvSpPr/>
          <p:nvPr/>
        </p:nvSpPr>
        <p:spPr>
          <a:xfrm>
            <a:off x="6575702" y="4340073"/>
            <a:ext cx="2298607" cy="273402"/>
          </a:xfrm>
          <a:prstGeom prst="rect">
            <a:avLst/>
          </a:prstGeom>
          <a:solidFill>
            <a:schemeClr val="accent4">
              <a:lumMod val="20000"/>
              <a:lumOff val="8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b="1">
                <a:solidFill>
                  <a:srgbClr val="262699"/>
                </a:solidFill>
                <a:latin typeface="Meiryo UI" panose="020B0604030504040204" pitchFamily="50" charset="-128"/>
                <a:ea typeface="Meiryo UI" panose="020B0604030504040204" pitchFamily="50" charset="-128"/>
              </a:rPr>
              <a:t>AI</a:t>
            </a:r>
            <a:r>
              <a:rPr lang="ja-JP" altLang="en-US" sz="1200" b="1">
                <a:solidFill>
                  <a:srgbClr val="262699"/>
                </a:solidFill>
                <a:latin typeface="Meiryo UI" panose="020B0604030504040204" pitchFamily="50" charset="-128"/>
                <a:ea typeface="Meiryo UI" panose="020B0604030504040204" pitchFamily="50" charset="-128"/>
              </a:rPr>
              <a:t>エージェントによる処理</a:t>
            </a:r>
          </a:p>
        </p:txBody>
      </p:sp>
      <p:sp>
        <p:nvSpPr>
          <p:cNvPr id="129" name="四角形: 角を丸くする 128">
            <a:extLst>
              <a:ext uri="{FF2B5EF4-FFF2-40B4-BE49-F238E27FC236}">
                <a16:creationId xmlns:a16="http://schemas.microsoft.com/office/drawing/2014/main" id="{898645EC-F8B6-0706-527D-FAB9E017BCF5}"/>
              </a:ext>
            </a:extLst>
          </p:cNvPr>
          <p:cNvSpPr/>
          <p:nvPr/>
        </p:nvSpPr>
        <p:spPr>
          <a:xfrm>
            <a:off x="7162661" y="5108217"/>
            <a:ext cx="519722" cy="195800"/>
          </a:xfrm>
          <a:prstGeom prst="round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自動化</a:t>
            </a:r>
          </a:p>
        </p:txBody>
      </p:sp>
      <p:sp>
        <p:nvSpPr>
          <p:cNvPr id="110" name="正方形/長方形 109">
            <a:extLst>
              <a:ext uri="{FF2B5EF4-FFF2-40B4-BE49-F238E27FC236}">
                <a16:creationId xmlns:a16="http://schemas.microsoft.com/office/drawing/2014/main" id="{35986699-2925-EBB5-9682-45FED51FDFAB}"/>
              </a:ext>
            </a:extLst>
          </p:cNvPr>
          <p:cNvSpPr/>
          <p:nvPr/>
        </p:nvSpPr>
        <p:spPr>
          <a:xfrm>
            <a:off x="7760802" y="4732894"/>
            <a:ext cx="1102461" cy="424940"/>
          </a:xfrm>
          <a:prstGeom prst="rect">
            <a:avLst/>
          </a:prstGeom>
          <a:solidFill>
            <a:schemeClr val="accent4">
              <a:lumMod val="20000"/>
              <a:lumOff val="8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支払依頼</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へ</a:t>
            </a:r>
            <a:br>
              <a:rPr lang="en-US" altLang="ja-JP" sz="1050">
                <a:solidFill>
                  <a:schemeClr val="bg2">
                    <a:lumMod val="50000"/>
                  </a:schemeClr>
                </a:solidFill>
                <a:latin typeface="Meiryo UI" panose="020B0604030504040204" pitchFamily="50" charset="-128"/>
                <a:ea typeface="Meiryo UI" panose="020B0604030504040204" pitchFamily="50" charset="-128"/>
              </a:rPr>
            </a:br>
            <a:r>
              <a:rPr lang="ja-JP" altLang="en-US" sz="1050">
                <a:solidFill>
                  <a:schemeClr val="bg2">
                    <a:lumMod val="50000"/>
                  </a:schemeClr>
                </a:solidFill>
                <a:latin typeface="Meiryo UI" panose="020B0604030504040204" pitchFamily="50" charset="-128"/>
                <a:ea typeface="Meiryo UI" panose="020B0604030504040204" pitchFamily="50" charset="-128"/>
              </a:rPr>
              <a:t>結果の転記</a:t>
            </a:r>
          </a:p>
        </p:txBody>
      </p:sp>
      <p:sp>
        <p:nvSpPr>
          <p:cNvPr id="130" name="四角形: 角を丸くする 129">
            <a:extLst>
              <a:ext uri="{FF2B5EF4-FFF2-40B4-BE49-F238E27FC236}">
                <a16:creationId xmlns:a16="http://schemas.microsoft.com/office/drawing/2014/main" id="{80E7F801-987F-8F50-B1A3-487E399A4960}"/>
              </a:ext>
            </a:extLst>
          </p:cNvPr>
          <p:cNvSpPr/>
          <p:nvPr/>
        </p:nvSpPr>
        <p:spPr>
          <a:xfrm>
            <a:off x="8354588" y="5108217"/>
            <a:ext cx="519722" cy="195800"/>
          </a:xfrm>
          <a:prstGeom prst="round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自動化</a:t>
            </a:r>
          </a:p>
        </p:txBody>
      </p:sp>
      <p:grpSp>
        <p:nvGrpSpPr>
          <p:cNvPr id="142" name="グループ化 141">
            <a:extLst>
              <a:ext uri="{FF2B5EF4-FFF2-40B4-BE49-F238E27FC236}">
                <a16:creationId xmlns:a16="http://schemas.microsoft.com/office/drawing/2014/main" id="{0635DA7F-8E12-D882-9BE5-5F6628DD545B}"/>
              </a:ext>
            </a:extLst>
          </p:cNvPr>
          <p:cNvGrpSpPr/>
          <p:nvPr/>
        </p:nvGrpSpPr>
        <p:grpSpPr>
          <a:xfrm>
            <a:off x="8945899" y="4340073"/>
            <a:ext cx="811340" cy="817761"/>
            <a:chOff x="11305049" y="4025748"/>
            <a:chExt cx="811340" cy="817761"/>
          </a:xfrm>
        </p:grpSpPr>
        <p:sp>
          <p:nvSpPr>
            <p:cNvPr id="131" name="正方形/長方形 130">
              <a:extLst>
                <a:ext uri="{FF2B5EF4-FFF2-40B4-BE49-F238E27FC236}">
                  <a16:creationId xmlns:a16="http://schemas.microsoft.com/office/drawing/2014/main" id="{24A42F7E-BBF8-916B-79C4-FB5B1A358E15}"/>
                </a:ext>
              </a:extLst>
            </p:cNvPr>
            <p:cNvSpPr/>
            <p:nvPr/>
          </p:nvSpPr>
          <p:spPr>
            <a:xfrm>
              <a:off x="11305049" y="4418569"/>
              <a:ext cx="811340" cy="42494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50">
                  <a:solidFill>
                    <a:schemeClr val="bg2">
                      <a:lumMod val="50000"/>
                    </a:schemeClr>
                  </a:solidFill>
                  <a:latin typeface="Meiryo UI" panose="020B0604030504040204" pitchFamily="50" charset="-128"/>
                  <a:ea typeface="Meiryo UI" panose="020B0604030504040204" pitchFamily="50" charset="-128"/>
                </a:rPr>
                <a:t>支払</a:t>
              </a:r>
              <a:r>
                <a:rPr lang="en-US" altLang="ja-JP" sz="1050">
                  <a:solidFill>
                    <a:schemeClr val="bg2">
                      <a:lumMod val="50000"/>
                    </a:schemeClr>
                  </a:solidFill>
                  <a:latin typeface="Meiryo UI" panose="020B0604030504040204" pitchFamily="50" charset="-128"/>
                  <a:ea typeface="Meiryo UI" panose="020B0604030504040204" pitchFamily="50" charset="-128"/>
                </a:rPr>
                <a:t>WS</a:t>
              </a:r>
              <a:r>
                <a:rPr lang="ja-JP" altLang="en-US" sz="1050">
                  <a:solidFill>
                    <a:schemeClr val="bg2">
                      <a:lumMod val="50000"/>
                    </a:schemeClr>
                  </a:solidFill>
                  <a:latin typeface="Meiryo UI" panose="020B0604030504040204" pitchFamily="50" charset="-128"/>
                  <a:ea typeface="Meiryo UI" panose="020B0604030504040204" pitchFamily="50" charset="-128"/>
                </a:rPr>
                <a:t>の確認</a:t>
              </a:r>
              <a:r>
                <a:rPr lang="en-US" altLang="ja-JP" sz="1050">
                  <a:solidFill>
                    <a:schemeClr val="bg2">
                      <a:lumMod val="50000"/>
                    </a:schemeClr>
                  </a:solidFill>
                  <a:latin typeface="Meiryo UI" panose="020B0604030504040204" pitchFamily="50" charset="-128"/>
                  <a:ea typeface="Meiryo UI" panose="020B0604030504040204" pitchFamily="50" charset="-128"/>
                </a:rPr>
                <a:t>...</a:t>
              </a:r>
              <a:endParaRPr lang="ja-JP" altLang="en-US" sz="1050">
                <a:solidFill>
                  <a:schemeClr val="bg2">
                    <a:lumMod val="50000"/>
                  </a:schemeClr>
                </a:solidFill>
                <a:latin typeface="Meiryo UI" panose="020B0604030504040204" pitchFamily="50" charset="-128"/>
                <a:ea typeface="Meiryo UI" panose="020B0604030504040204" pitchFamily="50" charset="-128"/>
              </a:endParaRPr>
            </a:p>
          </p:txBody>
        </p:sp>
        <p:sp>
          <p:nvSpPr>
            <p:cNvPr id="134" name="正方形/長方形 133">
              <a:extLst>
                <a:ext uri="{FF2B5EF4-FFF2-40B4-BE49-F238E27FC236}">
                  <a16:creationId xmlns:a16="http://schemas.microsoft.com/office/drawing/2014/main" id="{ACD46BB4-7C25-282F-38CC-207683BBCDEF}"/>
                </a:ext>
              </a:extLst>
            </p:cNvPr>
            <p:cNvSpPr/>
            <p:nvPr/>
          </p:nvSpPr>
          <p:spPr>
            <a:xfrm>
              <a:off x="11305049" y="4025748"/>
              <a:ext cx="811339" cy="273402"/>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bg2">
                      <a:lumMod val="50000"/>
                    </a:schemeClr>
                  </a:solidFill>
                  <a:latin typeface="Meiryo UI" panose="020B0604030504040204" pitchFamily="50" charset="-128"/>
                  <a:ea typeface="Meiryo UI" panose="020B0604030504040204" pitchFamily="50" charset="-128"/>
                </a:rPr>
                <a:t>結果確認</a:t>
              </a:r>
            </a:p>
          </p:txBody>
        </p:sp>
      </p:grpSp>
      <p:sp>
        <p:nvSpPr>
          <p:cNvPr id="146" name="正方形/長方形 145">
            <a:extLst>
              <a:ext uri="{FF2B5EF4-FFF2-40B4-BE49-F238E27FC236}">
                <a16:creationId xmlns:a16="http://schemas.microsoft.com/office/drawing/2014/main" id="{D968A80E-9817-126A-C4A0-9E1D805270F0}"/>
              </a:ext>
            </a:extLst>
          </p:cNvPr>
          <p:cNvSpPr/>
          <p:nvPr/>
        </p:nvSpPr>
        <p:spPr>
          <a:xfrm>
            <a:off x="6548262" y="4300574"/>
            <a:ext cx="2361854" cy="1056268"/>
          </a:xfrm>
          <a:prstGeom prst="rect">
            <a:avLst/>
          </a:prstGeom>
          <a:ln w="12700">
            <a:solidFill>
              <a:srgbClr val="262699"/>
            </a:solidFill>
            <a:prstDash val="sysDas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solidFill>
                <a:schemeClr val="tx1"/>
              </a:solidFill>
            </a:endParaRPr>
          </a:p>
        </p:txBody>
      </p:sp>
      <p:sp>
        <p:nvSpPr>
          <p:cNvPr id="172" name="テキスト ボックス 171">
            <a:extLst>
              <a:ext uri="{FF2B5EF4-FFF2-40B4-BE49-F238E27FC236}">
                <a16:creationId xmlns:a16="http://schemas.microsoft.com/office/drawing/2014/main" id="{2E2E64BA-7B65-2D6E-72BC-E7AA5C9E7036}"/>
              </a:ext>
            </a:extLst>
          </p:cNvPr>
          <p:cNvSpPr txBox="1"/>
          <p:nvPr/>
        </p:nvSpPr>
        <p:spPr>
          <a:xfrm>
            <a:off x="7909477" y="3858995"/>
            <a:ext cx="805110" cy="338554"/>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a:r>
              <a:rPr lang="en-US" altLang="ja-JP" sz="1100" b="1">
                <a:solidFill>
                  <a:srgbClr val="262699"/>
                </a:solidFill>
                <a:latin typeface="Meiryo UI" panose="020B0604030504040204" pitchFamily="50" charset="-128"/>
                <a:ea typeface="Meiryo UI" panose="020B0604030504040204" pitchFamily="50" charset="-128"/>
              </a:rPr>
              <a:t>AI</a:t>
            </a:r>
            <a:br>
              <a:rPr lang="en-US" altLang="ja-JP" sz="1100" b="1">
                <a:solidFill>
                  <a:srgbClr val="262699"/>
                </a:solidFill>
                <a:latin typeface="Meiryo UI" panose="020B0604030504040204" pitchFamily="50" charset="-128"/>
                <a:ea typeface="Meiryo UI" panose="020B0604030504040204" pitchFamily="50" charset="-128"/>
              </a:rPr>
            </a:br>
            <a:r>
              <a:rPr lang="ja-JP" altLang="en-US" sz="1100" b="1">
                <a:solidFill>
                  <a:srgbClr val="262699"/>
                </a:solidFill>
                <a:latin typeface="Meiryo UI" panose="020B0604030504040204" pitchFamily="50" charset="-128"/>
                <a:ea typeface="Meiryo UI" panose="020B0604030504040204" pitchFamily="50" charset="-128"/>
              </a:rPr>
              <a:t>エージェント化</a:t>
            </a:r>
            <a:endParaRPr lang="en-US" altLang="ja-JP" sz="1100" b="1">
              <a:solidFill>
                <a:srgbClr val="262699"/>
              </a:solidFill>
              <a:latin typeface="Meiryo UI" panose="020B0604030504040204" pitchFamily="50" charset="-128"/>
              <a:ea typeface="Meiryo UI" panose="020B0604030504040204" pitchFamily="50" charset="-128"/>
            </a:endParaRPr>
          </a:p>
        </p:txBody>
      </p:sp>
      <p:cxnSp>
        <p:nvCxnSpPr>
          <p:cNvPr id="175" name="直線コネクタ 174">
            <a:extLst>
              <a:ext uri="{FF2B5EF4-FFF2-40B4-BE49-F238E27FC236}">
                <a16:creationId xmlns:a16="http://schemas.microsoft.com/office/drawing/2014/main" id="{A31527FE-9AF5-838E-5C05-4EA0F7562168}"/>
              </a:ext>
            </a:extLst>
          </p:cNvPr>
          <p:cNvCxnSpPr>
            <a:cxnSpLocks/>
          </p:cNvCxnSpPr>
          <p:nvPr/>
        </p:nvCxnSpPr>
        <p:spPr>
          <a:xfrm flipH="1">
            <a:off x="9799546" y="4349598"/>
            <a:ext cx="2316842" cy="0"/>
          </a:xfrm>
          <a:prstGeom prst="line">
            <a:avLst/>
          </a:prstGeom>
          <a:ln w="19050">
            <a:solidFill>
              <a:srgbClr val="C0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81" name="テキスト ボックス 180">
            <a:extLst>
              <a:ext uri="{FF2B5EF4-FFF2-40B4-BE49-F238E27FC236}">
                <a16:creationId xmlns:a16="http://schemas.microsoft.com/office/drawing/2014/main" id="{A4A2D661-FCD4-8BCC-45E9-BEF0B51BB92D}"/>
              </a:ext>
            </a:extLst>
          </p:cNvPr>
          <p:cNvSpPr txBox="1"/>
          <p:nvPr/>
        </p:nvSpPr>
        <p:spPr>
          <a:xfrm>
            <a:off x="10545082" y="4264959"/>
            <a:ext cx="984727" cy="169277"/>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a:r>
              <a:rPr lang="ja-JP" altLang="en-US" sz="1100" b="1">
                <a:solidFill>
                  <a:srgbClr val="C00000"/>
                </a:solidFill>
                <a:latin typeface="Meiryo UI" panose="020B0604030504040204" pitchFamily="50" charset="-128"/>
                <a:ea typeface="Meiryo UI" panose="020B0604030504040204" pitchFamily="50" charset="-128"/>
              </a:rPr>
              <a:t>リードタイム短縮</a:t>
            </a:r>
            <a:endParaRPr lang="en-US" altLang="ja-JP" sz="1100" b="1">
              <a:solidFill>
                <a:srgbClr val="C00000"/>
              </a:solidFill>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8D937A2C-763E-A019-210B-54F7B2ACC009}"/>
              </a:ext>
            </a:extLst>
          </p:cNvPr>
          <p:cNvSpPr/>
          <p:nvPr/>
        </p:nvSpPr>
        <p:spPr>
          <a:xfrm>
            <a:off x="4351017" y="3456513"/>
            <a:ext cx="914400" cy="3157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a:t>処理無くす</a:t>
            </a:r>
          </a:p>
        </p:txBody>
      </p:sp>
      <p:sp>
        <p:nvSpPr>
          <p:cNvPr id="5" name="正方形/長方形 4">
            <a:extLst>
              <a:ext uri="{FF2B5EF4-FFF2-40B4-BE49-F238E27FC236}">
                <a16:creationId xmlns:a16="http://schemas.microsoft.com/office/drawing/2014/main" id="{6C8D83AA-F227-5F8F-42E5-F00F15F75500}"/>
              </a:ext>
            </a:extLst>
          </p:cNvPr>
          <p:cNvSpPr/>
          <p:nvPr/>
        </p:nvSpPr>
        <p:spPr>
          <a:xfrm>
            <a:off x="7126934" y="1876372"/>
            <a:ext cx="2672612" cy="5378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a:t>課題：</a:t>
            </a:r>
            <a:r>
              <a:rPr kumimoji="1" lang="en-US" altLang="ja-JP" sz="1100"/>
              <a:t>Neko</a:t>
            </a:r>
            <a:r>
              <a:rPr kumimoji="1" lang="ja-JP" altLang="en-US" sz="1100"/>
              <a:t>→</a:t>
            </a:r>
            <a:r>
              <a:rPr kumimoji="1" lang="en-US" altLang="ja-JP" sz="1100"/>
              <a:t>OASYS</a:t>
            </a:r>
            <a:r>
              <a:rPr kumimoji="1" lang="ja-JP" altLang="en-US" sz="1100"/>
              <a:t>の業務（</a:t>
            </a:r>
            <a:r>
              <a:rPr kumimoji="1" lang="en-US" altLang="ja-JP" sz="1100"/>
              <a:t>JKK</a:t>
            </a:r>
            <a:r>
              <a:rPr kumimoji="1" lang="ja-JP" altLang="en-US" sz="1100"/>
              <a:t>後）</a:t>
            </a:r>
            <a:endParaRPr kumimoji="1" lang="en-US" altLang="ja-JP" sz="1100"/>
          </a:p>
          <a:p>
            <a:pPr algn="ctr"/>
            <a:r>
              <a:rPr kumimoji="1" lang="ja-JP" altLang="en-US" sz="1100"/>
              <a:t>→業務を整理する</a:t>
            </a:r>
          </a:p>
        </p:txBody>
      </p:sp>
    </p:spTree>
    <p:extLst>
      <p:ext uri="{BB962C8B-B14F-4D97-AF65-F5344CB8AC3E}">
        <p14:creationId xmlns:p14="http://schemas.microsoft.com/office/powerpoint/2010/main" val="4123966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6E4FA-0575-96CD-3808-60DB4DC85AB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C5AE313-7283-7930-26FA-89587182B138}"/>
              </a:ext>
            </a:extLst>
          </p:cNvPr>
          <p:cNvSpPr>
            <a:spLocks noGrp="1"/>
          </p:cNvSpPr>
          <p:nvPr>
            <p:ph type="title"/>
          </p:nvPr>
        </p:nvSpPr>
        <p:spPr/>
        <p:txBody>
          <a:bodyPr anchor="ctr"/>
          <a:lstStyle/>
          <a:p>
            <a:r>
              <a:rPr lang="ja-JP" altLang="en-US">
                <a:latin typeface="Meiryo UI" panose="020B0604030504040204" pitchFamily="50" charset="-128"/>
                <a:ea typeface="Meiryo UI" panose="020B0604030504040204" pitchFamily="50" charset="-128"/>
              </a:rPr>
              <a:t>請求業務フロー図（１</a:t>
            </a:r>
            <a:r>
              <a:rPr lang="en-US" altLang="ja-JP">
                <a:latin typeface="Meiryo UI" panose="020B0604030504040204" pitchFamily="50" charset="-128"/>
                <a:ea typeface="Meiryo UI" panose="020B0604030504040204" pitchFamily="50" charset="-128"/>
              </a:rPr>
              <a:t>/</a:t>
            </a:r>
            <a:r>
              <a:rPr lang="ja-JP" altLang="en-US">
                <a:latin typeface="Meiryo UI" panose="020B0604030504040204" pitchFamily="50" charset="-128"/>
                <a:ea typeface="Meiryo UI" panose="020B0604030504040204" pitchFamily="50" charset="-128"/>
              </a:rPr>
              <a:t>４）</a:t>
            </a:r>
            <a:endParaRPr kumimoji="1"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1EA00A25-AE4C-8D3C-9317-FC114CA68A70}"/>
              </a:ext>
            </a:extLst>
          </p:cNvPr>
          <p:cNvSpPr>
            <a:spLocks noGrp="1"/>
          </p:cNvSpPr>
          <p:nvPr>
            <p:ph type="ftr" sz="quarter" idx="15"/>
          </p:nvPr>
        </p:nvSpPr>
        <p:spPr>
          <a:xfrm>
            <a:off x="4038600" y="635635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ACC94778-4168-CB69-E58D-C8F4D6C254C7}"/>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endParaRPr lang="en-US" altLang="ja-JP">
              <a:solidFill>
                <a:schemeClr val="bg2">
                  <a:lumMod val="50000"/>
                </a:schemeClr>
              </a:solidFill>
              <a:latin typeface="Meiryo UI" panose="020B0604030504040204" pitchFamily="50" charset="-128"/>
              <a:ea typeface="Meiryo UI" panose="020B0604030504040204" pitchFamily="50" charset="-128"/>
            </a:endParaRPr>
          </a:p>
        </p:txBody>
      </p:sp>
      <p:sp>
        <p:nvSpPr>
          <p:cNvPr id="151" name="正方形/長方形 150">
            <a:extLst>
              <a:ext uri="{FF2B5EF4-FFF2-40B4-BE49-F238E27FC236}">
                <a16:creationId xmlns:a16="http://schemas.microsoft.com/office/drawing/2014/main" id="{109123E4-C5BC-7527-406D-3BFBAD07DA98}"/>
              </a:ext>
            </a:extLst>
          </p:cNvPr>
          <p:cNvSpPr/>
          <p:nvPr/>
        </p:nvSpPr>
        <p:spPr bwMode="auto">
          <a:xfrm>
            <a:off x="10416421" y="5150015"/>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sp>
        <p:nvSpPr>
          <p:cNvPr id="6" name="正方形/長方形 5">
            <a:extLst>
              <a:ext uri="{FF2B5EF4-FFF2-40B4-BE49-F238E27FC236}">
                <a16:creationId xmlns:a16="http://schemas.microsoft.com/office/drawing/2014/main" id="{44BFCF5B-959E-22C2-9DAD-2E58DCC4E44E}"/>
              </a:ext>
            </a:extLst>
          </p:cNvPr>
          <p:cNvSpPr/>
          <p:nvPr/>
        </p:nvSpPr>
        <p:spPr>
          <a:xfrm>
            <a:off x="446631" y="4848615"/>
            <a:ext cx="463231" cy="1577880"/>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05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rPr>
              <a:t>システム</a:t>
            </a:r>
          </a:p>
        </p:txBody>
      </p:sp>
      <p:sp>
        <p:nvSpPr>
          <p:cNvPr id="7" name="正方形/長方形 6">
            <a:extLst>
              <a:ext uri="{FF2B5EF4-FFF2-40B4-BE49-F238E27FC236}">
                <a16:creationId xmlns:a16="http://schemas.microsoft.com/office/drawing/2014/main" id="{1FC4B90C-40B6-B972-2A2D-013BA65FD960}"/>
              </a:ext>
            </a:extLst>
          </p:cNvPr>
          <p:cNvSpPr/>
          <p:nvPr/>
        </p:nvSpPr>
        <p:spPr>
          <a:xfrm>
            <a:off x="446631" y="2739675"/>
            <a:ext cx="463231" cy="2084992"/>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altLang="ja-JP" sz="1050">
                <a:solidFill>
                  <a:schemeClr val="bg1"/>
                </a:solidFill>
                <a:latin typeface="Meiryo UI" panose="020B0604030504040204" pitchFamily="50" charset="-128"/>
                <a:ea typeface="Meiryo UI" panose="020B0604030504040204" pitchFamily="50" charset="-128"/>
                <a:sym typeface="ヒラギノ角ゴ ProN W3"/>
              </a:rPr>
              <a:t>BPS</a:t>
            </a:r>
            <a:endParaRPr kumimoji="0" lang="ja-JP" altLang="en-US" sz="105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sp>
        <p:nvSpPr>
          <p:cNvPr id="19" name="フローチャート : 書類 22">
            <a:extLst>
              <a:ext uri="{FF2B5EF4-FFF2-40B4-BE49-F238E27FC236}">
                <a16:creationId xmlns:a16="http://schemas.microsoft.com/office/drawing/2014/main" id="{5F52430D-8FB4-E9BB-B217-A344ACDF6470}"/>
              </a:ext>
            </a:extLst>
          </p:cNvPr>
          <p:cNvSpPr/>
          <p:nvPr/>
        </p:nvSpPr>
        <p:spPr>
          <a:xfrm>
            <a:off x="2960155" y="2573162"/>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ja-JP" altLang="en-US" sz="600">
                <a:solidFill>
                  <a:schemeClr val="tx1"/>
                </a:solidFill>
                <a:latin typeface="Meiryo UI" panose="020B0604030504040204" pitchFamily="50" charset="-128"/>
                <a:ea typeface="Meiryo UI" panose="020B0604030504040204" pitchFamily="50" charset="-128"/>
              </a:rPr>
              <a:t>送付書</a:t>
            </a:r>
          </a:p>
        </p:txBody>
      </p:sp>
      <p:sp>
        <p:nvSpPr>
          <p:cNvPr id="20" name="フローチャート : 書類 22">
            <a:extLst>
              <a:ext uri="{FF2B5EF4-FFF2-40B4-BE49-F238E27FC236}">
                <a16:creationId xmlns:a16="http://schemas.microsoft.com/office/drawing/2014/main" id="{4396FB36-5B16-4F5D-0A99-E607AD5067E8}"/>
              </a:ext>
            </a:extLst>
          </p:cNvPr>
          <p:cNvSpPr/>
          <p:nvPr/>
        </p:nvSpPr>
        <p:spPr>
          <a:xfrm>
            <a:off x="2925921" y="2541602"/>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請求書</a:t>
            </a:r>
          </a:p>
        </p:txBody>
      </p:sp>
      <p:sp>
        <p:nvSpPr>
          <p:cNvPr id="34" name="正方形/長方形 33">
            <a:extLst>
              <a:ext uri="{FF2B5EF4-FFF2-40B4-BE49-F238E27FC236}">
                <a16:creationId xmlns:a16="http://schemas.microsoft.com/office/drawing/2014/main" id="{B16C6376-A2BE-6341-600A-27B3E51F3261}"/>
              </a:ext>
            </a:extLst>
          </p:cNvPr>
          <p:cNvSpPr/>
          <p:nvPr/>
        </p:nvSpPr>
        <p:spPr bwMode="auto">
          <a:xfrm>
            <a:off x="5169309" y="5059021"/>
            <a:ext cx="344016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見積</a:t>
            </a:r>
            <a:r>
              <a:rPr lang="en-US" altLang="ja-JP" sz="800">
                <a:solidFill>
                  <a:schemeClr val="bg2">
                    <a:lumMod val="50000"/>
                  </a:schemeClr>
                </a:solidFill>
                <a:latin typeface="Meiryo UI" panose="020B0604030504040204" pitchFamily="50" charset="-128"/>
                <a:ea typeface="Meiryo UI" panose="020B0604030504040204" pitchFamily="50" charset="-128"/>
              </a:rPr>
              <a:t>/</a:t>
            </a:r>
            <a:r>
              <a:rPr lang="ja-JP" altLang="en-US" sz="800">
                <a:solidFill>
                  <a:schemeClr val="bg2">
                    <a:lumMod val="50000"/>
                  </a:schemeClr>
                </a:solidFill>
                <a:latin typeface="Meiryo UI" panose="020B0604030504040204" pitchFamily="50" charset="-128"/>
                <a:ea typeface="Meiryo UI" panose="020B0604030504040204" pitchFamily="50" charset="-128"/>
              </a:rPr>
              <a:t>請求提出画面</a:t>
            </a:r>
            <a:endParaRPr lang="en-US" altLang="ja-JP" sz="80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a:solidFill>
                  <a:schemeClr val="bg2">
                    <a:lumMod val="50000"/>
                  </a:schemeClr>
                </a:solidFill>
                <a:latin typeface="Meiryo UI" panose="020B0604030504040204" pitchFamily="50" charset="-128"/>
                <a:ea typeface="Meiryo UI" panose="020B0604030504040204" pitchFamily="50" charset="-128"/>
              </a:rPr>
              <a:t>&lt;</a:t>
            </a:r>
            <a:r>
              <a:rPr lang="en-US" altLang="ja-JP" sz="800" err="1">
                <a:solidFill>
                  <a:schemeClr val="bg2">
                    <a:lumMod val="50000"/>
                  </a:schemeClr>
                </a:solidFill>
                <a:latin typeface="Meiryo UI" panose="020B0604030504040204" pitchFamily="50" charset="-128"/>
                <a:ea typeface="Meiryo UI" panose="020B0604030504040204" pitchFamily="50" charset="-128"/>
              </a:rPr>
              <a:t>AppSheet</a:t>
            </a:r>
            <a:r>
              <a:rPr lang="en-US" altLang="ja-JP" sz="800">
                <a:solidFill>
                  <a:schemeClr val="bg2">
                    <a:lumMod val="50000"/>
                  </a:schemeClr>
                </a:solidFill>
                <a:latin typeface="Meiryo UI" panose="020B0604030504040204" pitchFamily="50" charset="-128"/>
                <a:ea typeface="Meiryo UI" panose="020B0604030504040204" pitchFamily="50" charset="-128"/>
              </a:rPr>
              <a:t>&gt;</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sp>
        <p:nvSpPr>
          <p:cNvPr id="90" name="矢印: 左右 89">
            <a:extLst>
              <a:ext uri="{FF2B5EF4-FFF2-40B4-BE49-F238E27FC236}">
                <a16:creationId xmlns:a16="http://schemas.microsoft.com/office/drawing/2014/main" id="{2DE5E69D-CF46-AB0D-0E49-A21E52B956EC}"/>
              </a:ext>
            </a:extLst>
          </p:cNvPr>
          <p:cNvSpPr/>
          <p:nvPr/>
        </p:nvSpPr>
        <p:spPr>
          <a:xfrm>
            <a:off x="927942" y="1602196"/>
            <a:ext cx="3567809"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a:solidFill>
                  <a:schemeClr val="bg2">
                    <a:lumMod val="50000"/>
                  </a:schemeClr>
                </a:solidFill>
                <a:latin typeface="Meiryo UI" panose="020B0604030504040204" pitchFamily="50" charset="-128"/>
                <a:ea typeface="Meiryo UI" panose="020B0604030504040204" pitchFamily="50" charset="-128"/>
              </a:rPr>
              <a:t>人の作業時間：</a:t>
            </a:r>
            <a:r>
              <a:rPr lang="en-US" altLang="ja-JP" sz="800" b="1">
                <a:solidFill>
                  <a:schemeClr val="bg2">
                    <a:lumMod val="50000"/>
                  </a:schemeClr>
                </a:solidFill>
                <a:latin typeface="Meiryo UI" panose="020B0604030504040204" pitchFamily="50" charset="-128"/>
                <a:ea typeface="Meiryo UI" panose="020B0604030504040204" pitchFamily="50" charset="-128"/>
              </a:rPr>
              <a:t>1</a:t>
            </a:r>
            <a:r>
              <a:rPr lang="ja-JP" altLang="en-US" sz="800" b="1">
                <a:solidFill>
                  <a:schemeClr val="bg2">
                    <a:lumMod val="50000"/>
                  </a:schemeClr>
                </a:solidFill>
                <a:latin typeface="Meiryo UI" panose="020B0604030504040204" pitchFamily="50" charset="-128"/>
                <a:ea typeface="Meiryo UI" panose="020B0604030504040204" pitchFamily="50" charset="-128"/>
              </a:rPr>
              <a:t>～</a:t>
            </a:r>
            <a:r>
              <a:rPr lang="en-US" altLang="ja-JP" sz="800" b="1">
                <a:solidFill>
                  <a:schemeClr val="bg2">
                    <a:lumMod val="50000"/>
                  </a:schemeClr>
                </a:solidFill>
                <a:latin typeface="Meiryo UI" panose="020B0604030504040204" pitchFamily="50" charset="-128"/>
                <a:ea typeface="Meiryo UI" panose="020B0604030504040204" pitchFamily="50" charset="-128"/>
              </a:rPr>
              <a:t>2</a:t>
            </a:r>
            <a:r>
              <a:rPr lang="ja-JP" altLang="en-US" sz="800" b="1">
                <a:solidFill>
                  <a:schemeClr val="bg2">
                    <a:lumMod val="50000"/>
                  </a:schemeClr>
                </a:solidFill>
                <a:latin typeface="Meiryo UI" panose="020B0604030504040204" pitchFamily="50" charset="-128"/>
                <a:ea typeface="Meiryo UI" panose="020B0604030504040204" pitchFamily="50" charset="-128"/>
              </a:rPr>
              <a:t>分程度</a:t>
            </a:r>
            <a:r>
              <a:rPr lang="en-US" altLang="ja-JP" sz="800" b="1">
                <a:solidFill>
                  <a:schemeClr val="bg2">
                    <a:lumMod val="50000"/>
                  </a:schemeClr>
                </a:solidFill>
                <a:latin typeface="Meiryo UI" panose="020B0604030504040204" pitchFamily="50" charset="-128"/>
                <a:ea typeface="Meiryo UI" panose="020B0604030504040204" pitchFamily="50" charset="-128"/>
              </a:rPr>
              <a:t>/1</a:t>
            </a:r>
            <a:r>
              <a:rPr lang="ja-JP" altLang="en-US" sz="800" b="1">
                <a:solidFill>
                  <a:schemeClr val="bg2">
                    <a:lumMod val="50000"/>
                  </a:schemeClr>
                </a:solidFill>
                <a:latin typeface="Meiryo UI" panose="020B0604030504040204" pitchFamily="50" charset="-128"/>
                <a:ea typeface="Meiryo UI" panose="020B0604030504040204" pitchFamily="50" charset="-128"/>
              </a:rPr>
              <a:t>件</a:t>
            </a:r>
          </a:p>
        </p:txBody>
      </p:sp>
      <p:sp>
        <p:nvSpPr>
          <p:cNvPr id="91" name="矢印: 五方向 90">
            <a:extLst>
              <a:ext uri="{FF2B5EF4-FFF2-40B4-BE49-F238E27FC236}">
                <a16:creationId xmlns:a16="http://schemas.microsoft.com/office/drawing/2014/main" id="{0341397D-0EF6-D720-FFDA-DEF5A89EB703}"/>
              </a:ext>
            </a:extLst>
          </p:cNvPr>
          <p:cNvSpPr/>
          <p:nvPr/>
        </p:nvSpPr>
        <p:spPr>
          <a:xfrm>
            <a:off x="927943" y="1353312"/>
            <a:ext cx="3582166" cy="250150"/>
          </a:xfrm>
          <a:prstGeom prst="homePlat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bg2">
                    <a:lumMod val="50000"/>
                  </a:schemeClr>
                </a:solidFill>
                <a:latin typeface="Meiryo UI" panose="020B0604030504040204" pitchFamily="50" charset="-128"/>
                <a:ea typeface="Meiryo UI" panose="020B0604030504040204" pitchFamily="50" charset="-128"/>
              </a:rPr>
              <a:t>請求書受領</a:t>
            </a:r>
          </a:p>
        </p:txBody>
      </p:sp>
      <p:cxnSp>
        <p:nvCxnSpPr>
          <p:cNvPr id="121" name="直線矢印コネクタ 120">
            <a:extLst>
              <a:ext uri="{FF2B5EF4-FFF2-40B4-BE49-F238E27FC236}">
                <a16:creationId xmlns:a16="http://schemas.microsoft.com/office/drawing/2014/main" id="{81A45EE8-2CFE-B2FE-77FA-2DF69C9C5407}"/>
              </a:ext>
            </a:extLst>
          </p:cNvPr>
          <p:cNvCxnSpPr>
            <a:cxnSpLocks/>
            <a:stCxn id="51" idx="2"/>
            <a:endCxn id="50" idx="0"/>
          </p:cNvCxnSpPr>
          <p:nvPr/>
        </p:nvCxnSpPr>
        <p:spPr>
          <a:xfrm>
            <a:off x="1747024" y="3814768"/>
            <a:ext cx="0" cy="1244253"/>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20" name="グループ化 119">
            <a:extLst>
              <a:ext uri="{FF2B5EF4-FFF2-40B4-BE49-F238E27FC236}">
                <a16:creationId xmlns:a16="http://schemas.microsoft.com/office/drawing/2014/main" id="{A057FE89-611A-1B77-26A8-1628439C933C}"/>
              </a:ext>
            </a:extLst>
          </p:cNvPr>
          <p:cNvGrpSpPr/>
          <p:nvPr/>
        </p:nvGrpSpPr>
        <p:grpSpPr>
          <a:xfrm>
            <a:off x="1916616" y="2217781"/>
            <a:ext cx="469331" cy="397212"/>
            <a:chOff x="1756357" y="2217781"/>
            <a:chExt cx="469331" cy="397212"/>
          </a:xfrm>
        </p:grpSpPr>
        <p:sp>
          <p:nvSpPr>
            <p:cNvPr id="8" name="円/楕円 9">
              <a:extLst>
                <a:ext uri="{FF2B5EF4-FFF2-40B4-BE49-F238E27FC236}">
                  <a16:creationId xmlns:a16="http://schemas.microsoft.com/office/drawing/2014/main" id="{F9248162-1F7F-41F9-6B63-AD3C614329F0}"/>
                </a:ext>
              </a:extLst>
            </p:cNvPr>
            <p:cNvSpPr/>
            <p:nvPr/>
          </p:nvSpPr>
          <p:spPr>
            <a:xfrm>
              <a:off x="1897661" y="2217781"/>
              <a:ext cx="153559" cy="160253"/>
            </a:xfrm>
            <a:prstGeom prst="ellipse">
              <a:avLst/>
            </a:prstGeom>
            <a:solidFill>
              <a:schemeClr val="bg1">
                <a:lumMod val="50000"/>
              </a:schemeClr>
            </a:solidFill>
            <a:ln w="6350">
              <a:noFill/>
            </a:ln>
          </p:spPr>
          <p:style>
            <a:lnRef idx="2">
              <a:schemeClr val="dk1"/>
            </a:lnRef>
            <a:fillRef idx="1">
              <a:schemeClr val="lt1"/>
            </a:fillRef>
            <a:effectRef idx="0">
              <a:schemeClr val="dk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ja-JP" altLang="en-US" sz="105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DDF134DC-3F7A-8F80-C858-322F95F70925}"/>
                </a:ext>
              </a:extLst>
            </p:cNvPr>
            <p:cNvSpPr txBox="1"/>
            <p:nvPr/>
          </p:nvSpPr>
          <p:spPr>
            <a:xfrm>
              <a:off x="1756357" y="2389290"/>
              <a:ext cx="436167" cy="2257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都度</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143" name="コネクタ: カギ線 5">
              <a:extLst>
                <a:ext uri="{FF2B5EF4-FFF2-40B4-BE49-F238E27FC236}">
                  <a16:creationId xmlns:a16="http://schemas.microsoft.com/office/drawing/2014/main" id="{AC96C189-0302-F7A1-F0EC-F08704BBFFD3}"/>
                </a:ext>
              </a:extLst>
            </p:cNvPr>
            <p:cNvCxnSpPr>
              <a:cxnSpLocks/>
              <a:stCxn id="8" idx="6"/>
              <a:endCxn id="169" idx="1"/>
            </p:cNvCxnSpPr>
            <p:nvPr/>
          </p:nvCxnSpPr>
          <p:spPr>
            <a:xfrm flipV="1">
              <a:off x="2051220" y="2297907"/>
              <a:ext cx="174468" cy="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65" name="矢印: 五方向 164">
            <a:extLst>
              <a:ext uri="{FF2B5EF4-FFF2-40B4-BE49-F238E27FC236}">
                <a16:creationId xmlns:a16="http://schemas.microsoft.com/office/drawing/2014/main" id="{AD6379B1-9059-2428-EE8A-EC694F47286C}"/>
              </a:ext>
            </a:extLst>
          </p:cNvPr>
          <p:cNvSpPr/>
          <p:nvPr/>
        </p:nvSpPr>
        <p:spPr>
          <a:xfrm>
            <a:off x="4513832" y="1353312"/>
            <a:ext cx="7502130" cy="250150"/>
          </a:xfrm>
          <a:prstGeom prst="homePlat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bg2">
                    <a:lumMod val="50000"/>
                  </a:schemeClr>
                </a:solidFill>
                <a:latin typeface="Meiryo UI" panose="020B0604030504040204" pitchFamily="50" charset="-128"/>
                <a:ea typeface="Meiryo UI" panose="020B0604030504040204" pitchFamily="50" charset="-128"/>
              </a:rPr>
              <a:t>請求書提出</a:t>
            </a:r>
          </a:p>
        </p:txBody>
      </p:sp>
      <p:sp>
        <p:nvSpPr>
          <p:cNvPr id="166" name="正方形/長方形 165">
            <a:extLst>
              <a:ext uri="{FF2B5EF4-FFF2-40B4-BE49-F238E27FC236}">
                <a16:creationId xmlns:a16="http://schemas.microsoft.com/office/drawing/2014/main" id="{8DC3549E-4177-17CC-794A-01B16A8D50A7}"/>
              </a:ext>
            </a:extLst>
          </p:cNvPr>
          <p:cNvSpPr/>
          <p:nvPr/>
        </p:nvSpPr>
        <p:spPr>
          <a:xfrm>
            <a:off x="446631" y="1885752"/>
            <a:ext cx="463231" cy="824310"/>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2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rPr>
              <a:t>外部</a:t>
            </a:r>
          </a:p>
        </p:txBody>
      </p:sp>
      <p:sp>
        <p:nvSpPr>
          <p:cNvPr id="169" name="フローチャート : 代替処理 2">
            <a:extLst>
              <a:ext uri="{FF2B5EF4-FFF2-40B4-BE49-F238E27FC236}">
                <a16:creationId xmlns:a16="http://schemas.microsoft.com/office/drawing/2014/main" id="{B1FCD8BB-AE35-C7FD-12DE-15138BC82811}"/>
              </a:ext>
            </a:extLst>
          </p:cNvPr>
          <p:cNvSpPr/>
          <p:nvPr/>
        </p:nvSpPr>
        <p:spPr>
          <a:xfrm>
            <a:off x="2385947" y="2075708"/>
            <a:ext cx="936000" cy="444398"/>
          </a:xfrm>
          <a:prstGeom prst="flowChartAlternateProcess">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anchor="ctr" upright="1"/>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請求書</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ja-JP" altLang="en-US" sz="800">
                <a:solidFill>
                  <a:schemeClr val="bg2">
                    <a:lumMod val="50000"/>
                  </a:schemeClr>
                </a:solidFill>
                <a:latin typeface="Meiryo UI" panose="020B0604030504040204" pitchFamily="50" charset="-128"/>
                <a:ea typeface="Meiryo UI" panose="020B0604030504040204" pitchFamily="50" charset="-128"/>
              </a:rPr>
              <a:t>送付</a:t>
            </a:r>
          </a:p>
        </p:txBody>
      </p:sp>
      <p:cxnSp>
        <p:nvCxnSpPr>
          <p:cNvPr id="171" name="直線矢印コネクタ 170">
            <a:extLst>
              <a:ext uri="{FF2B5EF4-FFF2-40B4-BE49-F238E27FC236}">
                <a16:creationId xmlns:a16="http://schemas.microsoft.com/office/drawing/2014/main" id="{2C33B056-B320-7F95-6AF3-54457229E5D9}"/>
              </a:ext>
            </a:extLst>
          </p:cNvPr>
          <p:cNvCxnSpPr>
            <a:cxnSpLocks/>
            <a:stCxn id="169" idx="2"/>
            <a:endCxn id="174" idx="0"/>
          </p:cNvCxnSpPr>
          <p:nvPr/>
        </p:nvCxnSpPr>
        <p:spPr>
          <a:xfrm>
            <a:off x="2853947" y="2520106"/>
            <a:ext cx="5080" cy="877457"/>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EB869677-2703-53CC-837A-71B02375539E}"/>
              </a:ext>
            </a:extLst>
          </p:cNvPr>
          <p:cNvSpPr txBox="1"/>
          <p:nvPr/>
        </p:nvSpPr>
        <p:spPr>
          <a:xfrm>
            <a:off x="2512721" y="2881303"/>
            <a:ext cx="682453" cy="16957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メール</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sp>
        <p:nvSpPr>
          <p:cNvPr id="44" name="円/楕円 9">
            <a:extLst>
              <a:ext uri="{FF2B5EF4-FFF2-40B4-BE49-F238E27FC236}">
                <a16:creationId xmlns:a16="http://schemas.microsoft.com/office/drawing/2014/main" id="{BA689E6B-FC8C-9CC2-5FCC-2D1DBB0663B1}"/>
              </a:ext>
            </a:extLst>
          </p:cNvPr>
          <p:cNvSpPr/>
          <p:nvPr/>
        </p:nvSpPr>
        <p:spPr>
          <a:xfrm>
            <a:off x="975880" y="3536843"/>
            <a:ext cx="153559" cy="160253"/>
          </a:xfrm>
          <a:prstGeom prst="ellipse">
            <a:avLst/>
          </a:prstGeom>
          <a:solidFill>
            <a:schemeClr val="bg1">
              <a:lumMod val="50000"/>
            </a:schemeClr>
          </a:solidFill>
          <a:ln w="6350">
            <a:noFill/>
          </a:ln>
        </p:spPr>
        <p:style>
          <a:lnRef idx="2">
            <a:schemeClr val="dk1"/>
          </a:lnRef>
          <a:fillRef idx="1">
            <a:schemeClr val="lt1"/>
          </a:fillRef>
          <a:effectRef idx="0">
            <a:schemeClr val="dk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ja-JP" altLang="en-US" sz="1050">
              <a:latin typeface="Meiryo UI" panose="020B0604030504040204" pitchFamily="50" charset="-128"/>
              <a:ea typeface="Meiryo UI" panose="020B0604030504040204" pitchFamily="50" charset="-128"/>
            </a:endParaRPr>
          </a:p>
        </p:txBody>
      </p:sp>
      <p:sp>
        <p:nvSpPr>
          <p:cNvPr id="45" name="テキスト ボックス 44">
            <a:extLst>
              <a:ext uri="{FF2B5EF4-FFF2-40B4-BE49-F238E27FC236}">
                <a16:creationId xmlns:a16="http://schemas.microsoft.com/office/drawing/2014/main" id="{D568A85D-67B6-51B2-74DE-57FAAC2C5EF4}"/>
              </a:ext>
            </a:extLst>
          </p:cNvPr>
          <p:cNvSpPr txBox="1"/>
          <p:nvPr/>
        </p:nvSpPr>
        <p:spPr>
          <a:xfrm>
            <a:off x="834576" y="3698192"/>
            <a:ext cx="436167" cy="2257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都度</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37" name="直線矢印コネクタ 36">
            <a:extLst>
              <a:ext uri="{FF2B5EF4-FFF2-40B4-BE49-F238E27FC236}">
                <a16:creationId xmlns:a16="http://schemas.microsoft.com/office/drawing/2014/main" id="{9B557240-A9A9-1B65-CA92-21458EC965A8}"/>
              </a:ext>
            </a:extLst>
          </p:cNvPr>
          <p:cNvCxnSpPr>
            <a:cxnSpLocks/>
            <a:stCxn id="174" idx="3"/>
            <a:endCxn id="3" idx="1"/>
          </p:cNvCxnSpPr>
          <p:nvPr/>
        </p:nvCxnSpPr>
        <p:spPr>
          <a:xfrm>
            <a:off x="3327027" y="3619762"/>
            <a:ext cx="128419" cy="0"/>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id="{514D9B66-F2D5-4C59-E352-CCF54485492D}"/>
              </a:ext>
            </a:extLst>
          </p:cNvPr>
          <p:cNvCxnSpPr>
            <a:cxnSpLocks/>
            <a:stCxn id="140" idx="2"/>
            <a:endCxn id="67" idx="1"/>
          </p:cNvCxnSpPr>
          <p:nvPr/>
        </p:nvCxnSpPr>
        <p:spPr>
          <a:xfrm rot="16200000" flipH="1">
            <a:off x="4901870" y="4091838"/>
            <a:ext cx="411198" cy="123680"/>
          </a:xfrm>
          <a:prstGeom prst="bentConnector2">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9" name="グループ化 138">
            <a:extLst>
              <a:ext uri="{FF2B5EF4-FFF2-40B4-BE49-F238E27FC236}">
                <a16:creationId xmlns:a16="http://schemas.microsoft.com/office/drawing/2014/main" id="{46C7F81C-73A3-885C-A088-2CED3DE89C9C}"/>
              </a:ext>
            </a:extLst>
          </p:cNvPr>
          <p:cNvGrpSpPr/>
          <p:nvPr/>
        </p:nvGrpSpPr>
        <p:grpSpPr>
          <a:xfrm>
            <a:off x="4517263" y="3291446"/>
            <a:ext cx="1056732" cy="656633"/>
            <a:chOff x="8173959" y="4428719"/>
            <a:chExt cx="721762" cy="448489"/>
          </a:xfrm>
        </p:grpSpPr>
        <p:sp>
          <p:nvSpPr>
            <p:cNvPr id="140" name="フローチャート: 判断 139">
              <a:extLst>
                <a:ext uri="{FF2B5EF4-FFF2-40B4-BE49-F238E27FC236}">
                  <a16:creationId xmlns:a16="http://schemas.microsoft.com/office/drawing/2014/main" id="{410CEF0F-3024-4F6D-152F-73612756C770}"/>
                </a:ext>
              </a:extLst>
            </p:cNvPr>
            <p:cNvSpPr/>
            <p:nvPr/>
          </p:nvSpPr>
          <p:spPr>
            <a:xfrm>
              <a:off x="8200147" y="4428719"/>
              <a:ext cx="669386" cy="448489"/>
            </a:xfrm>
            <a:prstGeom prst="flowChartDecision">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sp>
          <p:nvSpPr>
            <p:cNvPr id="141" name="正方形/長方形 140">
              <a:extLst>
                <a:ext uri="{FF2B5EF4-FFF2-40B4-BE49-F238E27FC236}">
                  <a16:creationId xmlns:a16="http://schemas.microsoft.com/office/drawing/2014/main" id="{4D2F1696-5989-D009-867A-54EA514B121C}"/>
                </a:ext>
              </a:extLst>
            </p:cNvPr>
            <p:cNvSpPr/>
            <p:nvPr/>
          </p:nvSpPr>
          <p:spPr>
            <a:xfrm>
              <a:off x="8173959" y="4480881"/>
              <a:ext cx="721762" cy="344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支払予定表に</a:t>
              </a:r>
              <a:endParaRPr lang="en-US" altLang="ja-JP" sz="80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a:solidFill>
                    <a:schemeClr val="bg2">
                      <a:lumMod val="50000"/>
                    </a:schemeClr>
                  </a:solidFill>
                  <a:latin typeface="Meiryo UI" panose="020B0604030504040204" pitchFamily="50" charset="-128"/>
                  <a:ea typeface="Meiryo UI" panose="020B0604030504040204" pitchFamily="50" charset="-128"/>
                </a:rPr>
                <a:t>ある案件か</a:t>
              </a:r>
            </a:p>
          </p:txBody>
        </p:sp>
      </p:grpSp>
      <p:sp>
        <p:nvSpPr>
          <p:cNvPr id="144" name="テキスト ボックス 143">
            <a:extLst>
              <a:ext uri="{FF2B5EF4-FFF2-40B4-BE49-F238E27FC236}">
                <a16:creationId xmlns:a16="http://schemas.microsoft.com/office/drawing/2014/main" id="{419F709C-58EF-F346-79EF-26275C1BCC4E}"/>
              </a:ext>
            </a:extLst>
          </p:cNvPr>
          <p:cNvSpPr txBox="1"/>
          <p:nvPr/>
        </p:nvSpPr>
        <p:spPr>
          <a:xfrm>
            <a:off x="5328173" y="3394060"/>
            <a:ext cx="51552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800">
                <a:solidFill>
                  <a:schemeClr val="bg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a:latin typeface="Meiryo UI" panose="020B0604030504040204" pitchFamily="50" charset="-128"/>
                <a:ea typeface="Meiryo UI" panose="020B0604030504040204" pitchFamily="50" charset="-128"/>
              </a:rPr>
              <a:t>No</a:t>
            </a:r>
            <a:endParaRPr lang="ja-JP" altLang="en-US">
              <a:latin typeface="Meiryo UI" panose="020B0604030504040204" pitchFamily="50" charset="-128"/>
              <a:ea typeface="Meiryo UI" panose="020B0604030504040204" pitchFamily="50" charset="-128"/>
            </a:endParaRPr>
          </a:p>
        </p:txBody>
      </p:sp>
      <p:sp>
        <p:nvSpPr>
          <p:cNvPr id="145" name="テキスト ボックス 144">
            <a:extLst>
              <a:ext uri="{FF2B5EF4-FFF2-40B4-BE49-F238E27FC236}">
                <a16:creationId xmlns:a16="http://schemas.microsoft.com/office/drawing/2014/main" id="{97C7B8EB-2964-2D81-B9FC-36ACA33DD3CF}"/>
              </a:ext>
            </a:extLst>
          </p:cNvPr>
          <p:cNvSpPr txBox="1"/>
          <p:nvPr/>
        </p:nvSpPr>
        <p:spPr>
          <a:xfrm>
            <a:off x="4923767" y="3876815"/>
            <a:ext cx="51552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800">
                <a:solidFill>
                  <a:schemeClr val="bg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a:latin typeface="Meiryo UI" panose="020B0604030504040204" pitchFamily="50" charset="-128"/>
                <a:ea typeface="Meiryo UI" panose="020B0604030504040204" pitchFamily="50" charset="-128"/>
              </a:rPr>
              <a:t>Yes</a:t>
            </a:r>
            <a:endParaRPr lang="ja-JP" altLang="en-US">
              <a:latin typeface="Meiryo UI" panose="020B0604030504040204" pitchFamily="50" charset="-128"/>
              <a:ea typeface="Meiryo UI" panose="020B0604030504040204" pitchFamily="50" charset="-128"/>
            </a:endParaRPr>
          </a:p>
        </p:txBody>
      </p:sp>
      <p:cxnSp>
        <p:nvCxnSpPr>
          <p:cNvPr id="150" name="コネクタ: カギ線 5">
            <a:extLst>
              <a:ext uri="{FF2B5EF4-FFF2-40B4-BE49-F238E27FC236}">
                <a16:creationId xmlns:a16="http://schemas.microsoft.com/office/drawing/2014/main" id="{12373117-8302-71E8-73CD-6B00E4611061}"/>
              </a:ext>
            </a:extLst>
          </p:cNvPr>
          <p:cNvCxnSpPr>
            <a:cxnSpLocks/>
            <a:stCxn id="140" idx="3"/>
            <a:endCxn id="157" idx="1"/>
          </p:cNvCxnSpPr>
          <p:nvPr/>
        </p:nvCxnSpPr>
        <p:spPr>
          <a:xfrm>
            <a:off x="5535653" y="3619763"/>
            <a:ext cx="862092"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7" name="フローチャート: 手操作入力 156">
            <a:extLst>
              <a:ext uri="{FF2B5EF4-FFF2-40B4-BE49-F238E27FC236}">
                <a16:creationId xmlns:a16="http://schemas.microsoft.com/office/drawing/2014/main" id="{D1EECD30-68D4-5134-BD0C-4BC368962704}"/>
              </a:ext>
            </a:extLst>
          </p:cNvPr>
          <p:cNvSpPr/>
          <p:nvPr/>
        </p:nvSpPr>
        <p:spPr bwMode="auto">
          <a:xfrm>
            <a:off x="6397745" y="3423496"/>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請求書提出</a:t>
            </a:r>
            <a:r>
              <a:rPr lang="en-US" altLang="ja-JP" sz="800">
                <a:solidFill>
                  <a:schemeClr val="bg2">
                    <a:lumMod val="50000"/>
                  </a:schemeClr>
                </a:solidFill>
                <a:latin typeface="Meiryo UI" panose="020B0604030504040204" pitchFamily="50" charset="-128"/>
                <a:ea typeface="Meiryo UI" panose="020B0604030504040204" pitchFamily="50" charset="-128"/>
              </a:rPr>
              <a:t>App</a:t>
            </a:r>
          </a:p>
          <a:p>
            <a:pPr algn="ctr"/>
            <a:r>
              <a:rPr lang="ja-JP" altLang="en-US" sz="800">
                <a:solidFill>
                  <a:schemeClr val="bg2">
                    <a:lumMod val="50000"/>
                  </a:schemeClr>
                </a:solidFill>
                <a:latin typeface="Meiryo UI" panose="020B0604030504040204" pitchFamily="50" charset="-128"/>
                <a:ea typeface="Meiryo UI" panose="020B0604030504040204" pitchFamily="50" charset="-128"/>
              </a:rPr>
              <a:t>ファイルアップロード</a:t>
            </a:r>
          </a:p>
        </p:txBody>
      </p:sp>
      <p:cxnSp>
        <p:nvCxnSpPr>
          <p:cNvPr id="176" name="コネクタ: カギ線 5">
            <a:extLst>
              <a:ext uri="{FF2B5EF4-FFF2-40B4-BE49-F238E27FC236}">
                <a16:creationId xmlns:a16="http://schemas.microsoft.com/office/drawing/2014/main" id="{7F80CFEA-F00D-975A-294F-D5C4EECC5EEF}"/>
              </a:ext>
            </a:extLst>
          </p:cNvPr>
          <p:cNvCxnSpPr>
            <a:cxnSpLocks/>
            <a:endCxn id="140" idx="1"/>
          </p:cNvCxnSpPr>
          <p:nvPr/>
        </p:nvCxnSpPr>
        <p:spPr>
          <a:xfrm>
            <a:off x="4025466" y="3619762"/>
            <a:ext cx="530139" cy="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4" name="フローチャート : 代替処理 2">
            <a:extLst>
              <a:ext uri="{FF2B5EF4-FFF2-40B4-BE49-F238E27FC236}">
                <a16:creationId xmlns:a16="http://schemas.microsoft.com/office/drawing/2014/main" id="{A429C4E4-F1C0-F81B-4568-DEFA8D81CEC1}"/>
              </a:ext>
            </a:extLst>
          </p:cNvPr>
          <p:cNvSpPr/>
          <p:nvPr/>
        </p:nvSpPr>
        <p:spPr>
          <a:xfrm>
            <a:off x="2391027" y="3397563"/>
            <a:ext cx="936000" cy="444398"/>
          </a:xfrm>
          <a:prstGeom prst="flowChartAlternateProcess">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anchor="ctr" upright="1"/>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請求書</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ja-JP" altLang="en-US" sz="800">
                <a:solidFill>
                  <a:schemeClr val="bg2">
                    <a:lumMod val="50000"/>
                  </a:schemeClr>
                </a:solidFill>
                <a:latin typeface="Meiryo UI" panose="020B0604030504040204" pitchFamily="50" charset="-128"/>
                <a:ea typeface="Meiryo UI" panose="020B0604030504040204" pitchFamily="50" charset="-128"/>
              </a:rPr>
              <a:t>受領</a:t>
            </a:r>
          </a:p>
        </p:txBody>
      </p:sp>
      <p:sp>
        <p:nvSpPr>
          <p:cNvPr id="182" name="フローチャート : 書類 22">
            <a:extLst>
              <a:ext uri="{FF2B5EF4-FFF2-40B4-BE49-F238E27FC236}">
                <a16:creationId xmlns:a16="http://schemas.microsoft.com/office/drawing/2014/main" id="{B4E84A51-CE0A-35A1-2087-92AA0D58FB12}"/>
              </a:ext>
            </a:extLst>
          </p:cNvPr>
          <p:cNvSpPr/>
          <p:nvPr/>
        </p:nvSpPr>
        <p:spPr>
          <a:xfrm>
            <a:off x="2970704" y="3890567"/>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ja-JP" altLang="en-US" sz="600">
                <a:solidFill>
                  <a:schemeClr val="tx1"/>
                </a:solidFill>
                <a:latin typeface="Meiryo UI" panose="020B0604030504040204" pitchFamily="50" charset="-128"/>
                <a:ea typeface="Meiryo UI" panose="020B0604030504040204" pitchFamily="50" charset="-128"/>
              </a:rPr>
              <a:t>送付書</a:t>
            </a:r>
          </a:p>
        </p:txBody>
      </p:sp>
      <p:sp>
        <p:nvSpPr>
          <p:cNvPr id="183" name="フローチャート : 書類 22">
            <a:extLst>
              <a:ext uri="{FF2B5EF4-FFF2-40B4-BE49-F238E27FC236}">
                <a16:creationId xmlns:a16="http://schemas.microsoft.com/office/drawing/2014/main" id="{FBEE4DE2-5A00-D1DB-0770-4567B5302008}"/>
              </a:ext>
            </a:extLst>
          </p:cNvPr>
          <p:cNvSpPr/>
          <p:nvPr/>
        </p:nvSpPr>
        <p:spPr>
          <a:xfrm>
            <a:off x="2936470" y="3859007"/>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請求書</a:t>
            </a:r>
          </a:p>
        </p:txBody>
      </p:sp>
      <p:sp>
        <p:nvSpPr>
          <p:cNvPr id="3" name="フローチャート : 代替処理 2">
            <a:extLst>
              <a:ext uri="{FF2B5EF4-FFF2-40B4-BE49-F238E27FC236}">
                <a16:creationId xmlns:a16="http://schemas.microsoft.com/office/drawing/2014/main" id="{8540D5D7-DC16-E2E6-F293-59869E7AD585}"/>
              </a:ext>
            </a:extLst>
          </p:cNvPr>
          <p:cNvSpPr/>
          <p:nvPr/>
        </p:nvSpPr>
        <p:spPr>
          <a:xfrm>
            <a:off x="3455446" y="3397563"/>
            <a:ext cx="936000" cy="444398"/>
          </a:xfrm>
          <a:prstGeom prst="flowChartAlternateProcess">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anchor="ctr" upright="1"/>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請求書</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ja-JP" altLang="en-US" sz="800">
                <a:solidFill>
                  <a:schemeClr val="bg2">
                    <a:lumMod val="50000"/>
                  </a:schemeClr>
                </a:solidFill>
                <a:latin typeface="Meiryo UI" panose="020B0604030504040204" pitchFamily="50" charset="-128"/>
                <a:ea typeface="Meiryo UI" panose="020B0604030504040204" pitchFamily="50" charset="-128"/>
              </a:rPr>
              <a:t>リネーム＆保管</a:t>
            </a:r>
          </a:p>
        </p:txBody>
      </p:sp>
      <p:grpSp>
        <p:nvGrpSpPr>
          <p:cNvPr id="13" name="グループ化 12">
            <a:extLst>
              <a:ext uri="{FF2B5EF4-FFF2-40B4-BE49-F238E27FC236}">
                <a16:creationId xmlns:a16="http://schemas.microsoft.com/office/drawing/2014/main" id="{2BA81CE5-6C16-5BCE-2619-F4FD8C4140F0}"/>
              </a:ext>
            </a:extLst>
          </p:cNvPr>
          <p:cNvGrpSpPr/>
          <p:nvPr/>
        </p:nvGrpSpPr>
        <p:grpSpPr>
          <a:xfrm>
            <a:off x="3988762" y="3859007"/>
            <a:ext cx="407047" cy="299100"/>
            <a:chOff x="2895591" y="3820907"/>
            <a:chExt cx="407047" cy="299100"/>
          </a:xfrm>
        </p:grpSpPr>
        <p:sp>
          <p:nvSpPr>
            <p:cNvPr id="10" name="フローチャート : 書類 22">
              <a:extLst>
                <a:ext uri="{FF2B5EF4-FFF2-40B4-BE49-F238E27FC236}">
                  <a16:creationId xmlns:a16="http://schemas.microsoft.com/office/drawing/2014/main" id="{31523363-B054-6D4E-6F71-AC35D310A869}"/>
                </a:ext>
              </a:extLst>
            </p:cNvPr>
            <p:cNvSpPr/>
            <p:nvPr/>
          </p:nvSpPr>
          <p:spPr>
            <a:xfrm>
              <a:off x="2929825" y="3852467"/>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ja-JP" altLang="en-US" sz="600">
                  <a:solidFill>
                    <a:schemeClr val="tx1"/>
                  </a:solidFill>
                  <a:latin typeface="Meiryo UI" panose="020B0604030504040204" pitchFamily="50" charset="-128"/>
                  <a:ea typeface="Meiryo UI" panose="020B0604030504040204" pitchFamily="50" charset="-128"/>
                </a:rPr>
                <a:t>送付書</a:t>
              </a:r>
            </a:p>
          </p:txBody>
        </p:sp>
        <p:sp>
          <p:nvSpPr>
            <p:cNvPr id="12" name="フローチャート : 書類 22">
              <a:extLst>
                <a:ext uri="{FF2B5EF4-FFF2-40B4-BE49-F238E27FC236}">
                  <a16:creationId xmlns:a16="http://schemas.microsoft.com/office/drawing/2014/main" id="{788A26DF-81B0-A7B2-4871-B9FBB1F81725}"/>
                </a:ext>
              </a:extLst>
            </p:cNvPr>
            <p:cNvSpPr/>
            <p:nvPr/>
          </p:nvSpPr>
          <p:spPr>
            <a:xfrm>
              <a:off x="2895591" y="3820907"/>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800" b="1">
                  <a:solidFill>
                    <a:schemeClr val="bg2">
                      <a:lumMod val="50000"/>
                    </a:schemeClr>
                  </a:solidFill>
                  <a:latin typeface="Meiryo UI" panose="020B0604030504040204" pitchFamily="50" charset="-128"/>
                  <a:ea typeface="Meiryo UI" panose="020B0604030504040204" pitchFamily="50" charset="-128"/>
                </a:rPr>
                <a:t>XX</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ja-JP" altLang="en-US" sz="800">
                  <a:solidFill>
                    <a:schemeClr val="bg2">
                      <a:lumMod val="50000"/>
                    </a:schemeClr>
                  </a:solidFill>
                  <a:latin typeface="Meiryo UI" panose="020B0604030504040204" pitchFamily="50" charset="-128"/>
                  <a:ea typeface="Meiryo UI" panose="020B0604030504040204" pitchFamily="50" charset="-128"/>
                </a:rPr>
                <a:t>請求書</a:t>
              </a:r>
            </a:p>
          </p:txBody>
        </p:sp>
      </p:grpSp>
      <p:grpSp>
        <p:nvGrpSpPr>
          <p:cNvPr id="25" name="グループ化 24">
            <a:extLst>
              <a:ext uri="{FF2B5EF4-FFF2-40B4-BE49-F238E27FC236}">
                <a16:creationId xmlns:a16="http://schemas.microsoft.com/office/drawing/2014/main" id="{5CD8937E-9F5B-39A2-4F0C-6AFF8000C8D5}"/>
              </a:ext>
            </a:extLst>
          </p:cNvPr>
          <p:cNvGrpSpPr/>
          <p:nvPr/>
        </p:nvGrpSpPr>
        <p:grpSpPr>
          <a:xfrm>
            <a:off x="3631229" y="4207761"/>
            <a:ext cx="580936" cy="580936"/>
            <a:chOff x="3045064" y="4118673"/>
            <a:chExt cx="580936" cy="580936"/>
          </a:xfrm>
        </p:grpSpPr>
        <p:pic>
          <p:nvPicPr>
            <p:cNvPr id="22" name="グラフィックス 21" descr="フォルダー">
              <a:extLst>
                <a:ext uri="{FF2B5EF4-FFF2-40B4-BE49-F238E27FC236}">
                  <a16:creationId xmlns:a16="http://schemas.microsoft.com/office/drawing/2014/main" id="{5376C5EB-E0D9-58B5-74CF-C71EFABEC7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24" name="フローチャート : 書類 22">
              <a:extLst>
                <a:ext uri="{FF2B5EF4-FFF2-40B4-BE49-F238E27FC236}">
                  <a16:creationId xmlns:a16="http://schemas.microsoft.com/office/drawing/2014/main" id="{55E46875-70A4-1EE3-EBA0-87C417DCA4D4}"/>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共有</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ja-JP" altLang="en-US" sz="800">
                  <a:solidFill>
                    <a:schemeClr val="bg2">
                      <a:lumMod val="50000"/>
                    </a:schemeClr>
                  </a:solidFill>
                  <a:latin typeface="Meiryo UI" panose="020B0604030504040204" pitchFamily="50" charset="-128"/>
                  <a:ea typeface="Meiryo UI" panose="020B0604030504040204" pitchFamily="50" charset="-128"/>
                </a:rPr>
                <a:t>フォルダ</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cxnSp>
        <p:nvCxnSpPr>
          <p:cNvPr id="35" name="直線矢印コネクタ 34">
            <a:extLst>
              <a:ext uri="{FF2B5EF4-FFF2-40B4-BE49-F238E27FC236}">
                <a16:creationId xmlns:a16="http://schemas.microsoft.com/office/drawing/2014/main" id="{B57BB41C-5477-6C29-BD4E-4E5045BF17AF}"/>
              </a:ext>
            </a:extLst>
          </p:cNvPr>
          <p:cNvCxnSpPr>
            <a:cxnSpLocks/>
            <a:stCxn id="3" idx="2"/>
            <a:endCxn id="24" idx="0"/>
          </p:cNvCxnSpPr>
          <p:nvPr/>
        </p:nvCxnSpPr>
        <p:spPr>
          <a:xfrm flipH="1">
            <a:off x="3921698" y="3841961"/>
            <a:ext cx="1748" cy="535198"/>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コネクタ: カギ線 5">
            <a:extLst>
              <a:ext uri="{FF2B5EF4-FFF2-40B4-BE49-F238E27FC236}">
                <a16:creationId xmlns:a16="http://schemas.microsoft.com/office/drawing/2014/main" id="{183A9926-8632-04A1-26DF-752F8B82DF86}"/>
              </a:ext>
            </a:extLst>
          </p:cNvPr>
          <p:cNvCxnSpPr>
            <a:cxnSpLocks/>
            <a:stCxn id="51" idx="3"/>
            <a:endCxn id="174" idx="1"/>
          </p:cNvCxnSpPr>
          <p:nvPr/>
        </p:nvCxnSpPr>
        <p:spPr>
          <a:xfrm>
            <a:off x="2214506" y="3618502"/>
            <a:ext cx="176521" cy="126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E1ACE540-EF15-9633-4133-D9CFFA58214A}"/>
              </a:ext>
            </a:extLst>
          </p:cNvPr>
          <p:cNvSpPr/>
          <p:nvPr/>
        </p:nvSpPr>
        <p:spPr bwMode="auto">
          <a:xfrm>
            <a:off x="1181370" y="5059021"/>
            <a:ext cx="1131308"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請求書管理画面</a:t>
            </a:r>
            <a:endParaRPr lang="en-US" altLang="ja-JP" sz="80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a:solidFill>
                  <a:schemeClr val="bg2">
                    <a:lumMod val="50000"/>
                  </a:schemeClr>
                </a:solidFill>
                <a:latin typeface="Meiryo UI" panose="020B0604030504040204" pitchFamily="50" charset="-128"/>
                <a:ea typeface="Meiryo UI" panose="020B0604030504040204" pitchFamily="50" charset="-128"/>
              </a:rPr>
              <a:t>&lt;</a:t>
            </a:r>
            <a:r>
              <a:rPr lang="en-US" altLang="ja-JP" sz="800" err="1">
                <a:solidFill>
                  <a:schemeClr val="bg2">
                    <a:lumMod val="50000"/>
                  </a:schemeClr>
                </a:solidFill>
                <a:latin typeface="Meiryo UI" panose="020B0604030504040204" pitchFamily="50" charset="-128"/>
                <a:ea typeface="Meiryo UI" panose="020B0604030504040204" pitchFamily="50" charset="-128"/>
              </a:rPr>
              <a:t>BtoB</a:t>
            </a:r>
            <a:r>
              <a:rPr lang="ja-JP" altLang="en-US" sz="800">
                <a:solidFill>
                  <a:schemeClr val="bg2">
                    <a:lumMod val="50000"/>
                  </a:schemeClr>
                </a:solidFill>
                <a:latin typeface="Meiryo UI" panose="020B0604030504040204" pitchFamily="50" charset="-128"/>
                <a:ea typeface="Meiryo UI" panose="020B0604030504040204" pitchFamily="50" charset="-128"/>
              </a:rPr>
              <a:t>プラットフォーム</a:t>
            </a:r>
            <a:r>
              <a:rPr lang="en-US" altLang="ja-JP" sz="800">
                <a:solidFill>
                  <a:schemeClr val="bg2">
                    <a:lumMod val="50000"/>
                  </a:schemeClr>
                </a:solidFill>
                <a:latin typeface="Meiryo UI" panose="020B0604030504040204" pitchFamily="50" charset="-128"/>
                <a:ea typeface="Meiryo UI" panose="020B0604030504040204" pitchFamily="50" charset="-128"/>
              </a:rPr>
              <a:t>&gt;</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sp>
        <p:nvSpPr>
          <p:cNvPr id="51" name="フローチャート: 手操作入力 50">
            <a:extLst>
              <a:ext uri="{FF2B5EF4-FFF2-40B4-BE49-F238E27FC236}">
                <a16:creationId xmlns:a16="http://schemas.microsoft.com/office/drawing/2014/main" id="{FAD62837-4C96-C80E-84CA-68607BD95F50}"/>
              </a:ext>
            </a:extLst>
          </p:cNvPr>
          <p:cNvSpPr/>
          <p:nvPr/>
        </p:nvSpPr>
        <p:spPr bwMode="auto">
          <a:xfrm>
            <a:off x="1279542" y="3422235"/>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800" err="1">
                <a:solidFill>
                  <a:schemeClr val="bg2">
                    <a:lumMod val="50000"/>
                  </a:schemeClr>
                </a:solidFill>
                <a:latin typeface="Meiryo UI" panose="020B0604030504040204" pitchFamily="50" charset="-128"/>
                <a:ea typeface="Meiryo UI" panose="020B0604030504040204" pitchFamily="50" charset="-128"/>
              </a:rPr>
              <a:t>BtoB</a:t>
            </a:r>
            <a:r>
              <a:rPr lang="ja-JP" altLang="en-US" sz="800">
                <a:solidFill>
                  <a:schemeClr val="bg2">
                    <a:lumMod val="50000"/>
                  </a:schemeClr>
                </a:solidFill>
                <a:latin typeface="Meiryo UI" panose="020B0604030504040204" pitchFamily="50" charset="-128"/>
                <a:ea typeface="Meiryo UI" panose="020B0604030504040204" pitchFamily="50" charset="-128"/>
              </a:rPr>
              <a:t>プラットフォーム</a:t>
            </a:r>
            <a:endParaRPr lang="en-US" altLang="ja-JP" sz="80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a:solidFill>
                  <a:schemeClr val="bg2">
                    <a:lumMod val="50000"/>
                  </a:schemeClr>
                </a:solidFill>
                <a:latin typeface="Meiryo UI" panose="020B0604030504040204" pitchFamily="50" charset="-128"/>
                <a:ea typeface="Meiryo UI" panose="020B0604030504040204" pitchFamily="50" charset="-128"/>
              </a:rPr>
              <a:t>請求書ダウンロード</a:t>
            </a:r>
          </a:p>
        </p:txBody>
      </p:sp>
      <p:cxnSp>
        <p:nvCxnSpPr>
          <p:cNvPr id="54" name="コネクタ: カギ線 5">
            <a:extLst>
              <a:ext uri="{FF2B5EF4-FFF2-40B4-BE49-F238E27FC236}">
                <a16:creationId xmlns:a16="http://schemas.microsoft.com/office/drawing/2014/main" id="{0774B889-360C-F6B9-8840-44C9161AC07C}"/>
              </a:ext>
            </a:extLst>
          </p:cNvPr>
          <p:cNvCxnSpPr>
            <a:cxnSpLocks/>
            <a:stCxn id="44" idx="6"/>
            <a:endCxn id="51" idx="1"/>
          </p:cNvCxnSpPr>
          <p:nvPr/>
        </p:nvCxnSpPr>
        <p:spPr>
          <a:xfrm>
            <a:off x="1129439" y="3616970"/>
            <a:ext cx="150103" cy="1532"/>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38517427-C8E5-34D0-CD59-7CB733C4F64F}"/>
              </a:ext>
            </a:extLst>
          </p:cNvPr>
          <p:cNvCxnSpPr>
            <a:cxnSpLocks/>
            <a:stCxn id="50" idx="3"/>
            <a:endCxn id="182" idx="2"/>
          </p:cNvCxnSpPr>
          <p:nvPr/>
        </p:nvCxnSpPr>
        <p:spPr>
          <a:xfrm flipV="1">
            <a:off x="2312678" y="4140420"/>
            <a:ext cx="844433" cy="1094228"/>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7" name="フローチャート: 手操作入力 66">
            <a:extLst>
              <a:ext uri="{FF2B5EF4-FFF2-40B4-BE49-F238E27FC236}">
                <a16:creationId xmlns:a16="http://schemas.microsoft.com/office/drawing/2014/main" id="{153D3F9B-3658-98D7-6DD4-5BCCD136ADBE}"/>
              </a:ext>
            </a:extLst>
          </p:cNvPr>
          <p:cNvSpPr/>
          <p:nvPr/>
        </p:nvSpPr>
        <p:spPr bwMode="auto">
          <a:xfrm>
            <a:off x="5169309" y="4163010"/>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請求書提出</a:t>
            </a:r>
            <a:r>
              <a:rPr lang="en-US" altLang="ja-JP" sz="800">
                <a:solidFill>
                  <a:schemeClr val="bg2">
                    <a:lumMod val="50000"/>
                  </a:schemeClr>
                </a:solidFill>
                <a:latin typeface="Meiryo UI" panose="020B0604030504040204" pitchFamily="50" charset="-128"/>
                <a:ea typeface="Meiryo UI" panose="020B0604030504040204" pitchFamily="50" charset="-128"/>
              </a:rPr>
              <a:t>App</a:t>
            </a:r>
          </a:p>
          <a:p>
            <a:pPr algn="ctr"/>
            <a:r>
              <a:rPr lang="ja-JP" altLang="en-US" sz="800">
                <a:solidFill>
                  <a:schemeClr val="bg2">
                    <a:lumMod val="50000"/>
                  </a:schemeClr>
                </a:solidFill>
                <a:latin typeface="Meiryo UI" panose="020B0604030504040204" pitchFamily="50" charset="-128"/>
                <a:ea typeface="Meiryo UI" panose="020B0604030504040204" pitchFamily="50" charset="-128"/>
              </a:rPr>
              <a:t>支払予定表選択</a:t>
            </a:r>
          </a:p>
        </p:txBody>
      </p:sp>
      <p:cxnSp>
        <p:nvCxnSpPr>
          <p:cNvPr id="70" name="直線矢印コネクタ 94">
            <a:extLst>
              <a:ext uri="{FF2B5EF4-FFF2-40B4-BE49-F238E27FC236}">
                <a16:creationId xmlns:a16="http://schemas.microsoft.com/office/drawing/2014/main" id="{D346540A-D955-E7C4-6A48-B65ADDBB7B42}"/>
              </a:ext>
            </a:extLst>
          </p:cNvPr>
          <p:cNvCxnSpPr>
            <a:cxnSpLocks/>
            <a:stCxn id="67" idx="3"/>
            <a:endCxn id="157" idx="1"/>
          </p:cNvCxnSpPr>
          <p:nvPr/>
        </p:nvCxnSpPr>
        <p:spPr>
          <a:xfrm flipV="1">
            <a:off x="6104273" y="3619763"/>
            <a:ext cx="293472" cy="739514"/>
          </a:xfrm>
          <a:prstGeom prst="bentConnector3">
            <a:avLst>
              <a:gd name="adj1" fmla="val 50000"/>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60">
            <a:extLst>
              <a:ext uri="{FF2B5EF4-FFF2-40B4-BE49-F238E27FC236}">
                <a16:creationId xmlns:a16="http://schemas.microsoft.com/office/drawing/2014/main" id="{D670B93D-528C-EB10-D43F-40FA2709841C}"/>
              </a:ext>
            </a:extLst>
          </p:cNvPr>
          <p:cNvCxnSpPr>
            <a:cxnSpLocks/>
            <a:stCxn id="99" idx="3"/>
            <a:endCxn id="105" idx="1"/>
          </p:cNvCxnSpPr>
          <p:nvPr/>
        </p:nvCxnSpPr>
        <p:spPr>
          <a:xfrm>
            <a:off x="8609474" y="3625267"/>
            <a:ext cx="318865" cy="1614885"/>
          </a:xfrm>
          <a:prstGeom prst="bentConnector3">
            <a:avLst>
              <a:gd name="adj1" fmla="val 50000"/>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20ECBB85-3C40-5909-F6C8-1D5F50728E13}"/>
              </a:ext>
            </a:extLst>
          </p:cNvPr>
          <p:cNvCxnSpPr>
            <a:cxnSpLocks/>
            <a:stCxn id="67" idx="2"/>
          </p:cNvCxnSpPr>
          <p:nvPr/>
        </p:nvCxnSpPr>
        <p:spPr>
          <a:xfrm>
            <a:off x="5636791" y="4555543"/>
            <a:ext cx="0" cy="503478"/>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ECBDA766-7432-BF61-7C99-B2100B942238}"/>
              </a:ext>
            </a:extLst>
          </p:cNvPr>
          <p:cNvCxnSpPr>
            <a:cxnSpLocks/>
            <a:stCxn id="157" idx="2"/>
          </p:cNvCxnSpPr>
          <p:nvPr/>
        </p:nvCxnSpPr>
        <p:spPr>
          <a:xfrm>
            <a:off x="6865227" y="3816029"/>
            <a:ext cx="0" cy="1242992"/>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7" name="フローチャート : 書類 22">
            <a:extLst>
              <a:ext uri="{FF2B5EF4-FFF2-40B4-BE49-F238E27FC236}">
                <a16:creationId xmlns:a16="http://schemas.microsoft.com/office/drawing/2014/main" id="{EFED6759-72C0-6283-0880-6B30F937DF4C}"/>
              </a:ext>
            </a:extLst>
          </p:cNvPr>
          <p:cNvSpPr/>
          <p:nvPr/>
        </p:nvSpPr>
        <p:spPr>
          <a:xfrm>
            <a:off x="7256478" y="3833075"/>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請求書</a:t>
            </a:r>
          </a:p>
        </p:txBody>
      </p:sp>
      <p:cxnSp>
        <p:nvCxnSpPr>
          <p:cNvPr id="94" name="直線矢印コネクタ 93">
            <a:extLst>
              <a:ext uri="{FF2B5EF4-FFF2-40B4-BE49-F238E27FC236}">
                <a16:creationId xmlns:a16="http://schemas.microsoft.com/office/drawing/2014/main" id="{8AA8BFB8-C08C-8C3E-2D80-6D3B42A38D9D}"/>
              </a:ext>
            </a:extLst>
          </p:cNvPr>
          <p:cNvCxnSpPr>
            <a:cxnSpLocks/>
          </p:cNvCxnSpPr>
          <p:nvPr/>
        </p:nvCxnSpPr>
        <p:spPr>
          <a:xfrm rot="10800000" flipH="1">
            <a:off x="7189414" y="3825554"/>
            <a:ext cx="1748" cy="542080"/>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6" name="フローチャート : 書類 22">
            <a:extLst>
              <a:ext uri="{FF2B5EF4-FFF2-40B4-BE49-F238E27FC236}">
                <a16:creationId xmlns:a16="http://schemas.microsoft.com/office/drawing/2014/main" id="{7F451895-AB32-01C3-6DFB-D4D029721276}"/>
              </a:ext>
            </a:extLst>
          </p:cNvPr>
          <p:cNvSpPr/>
          <p:nvPr/>
        </p:nvSpPr>
        <p:spPr>
          <a:xfrm>
            <a:off x="7256478" y="4105935"/>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見積書</a:t>
            </a:r>
          </a:p>
        </p:txBody>
      </p:sp>
      <p:cxnSp>
        <p:nvCxnSpPr>
          <p:cNvPr id="96" name="コネクタ: カギ線 5">
            <a:extLst>
              <a:ext uri="{FF2B5EF4-FFF2-40B4-BE49-F238E27FC236}">
                <a16:creationId xmlns:a16="http://schemas.microsoft.com/office/drawing/2014/main" id="{91DE1694-94BE-20A2-ADE2-AD7B4C9EE108}"/>
              </a:ext>
            </a:extLst>
          </p:cNvPr>
          <p:cNvCxnSpPr>
            <a:cxnSpLocks/>
            <a:stCxn id="157" idx="3"/>
            <a:endCxn id="99" idx="1"/>
          </p:cNvCxnSpPr>
          <p:nvPr/>
        </p:nvCxnSpPr>
        <p:spPr>
          <a:xfrm>
            <a:off x="7332709" y="3619763"/>
            <a:ext cx="341801" cy="5504"/>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フローチャート: 手操作入力 98">
            <a:extLst>
              <a:ext uri="{FF2B5EF4-FFF2-40B4-BE49-F238E27FC236}">
                <a16:creationId xmlns:a16="http://schemas.microsoft.com/office/drawing/2014/main" id="{04587C25-4314-032D-5BD1-97BFA06E5641}"/>
              </a:ext>
            </a:extLst>
          </p:cNvPr>
          <p:cNvSpPr/>
          <p:nvPr/>
        </p:nvSpPr>
        <p:spPr bwMode="auto">
          <a:xfrm>
            <a:off x="7674510" y="3429000"/>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請求書提出</a:t>
            </a:r>
            <a:r>
              <a:rPr lang="en-US" altLang="ja-JP" sz="800">
                <a:solidFill>
                  <a:schemeClr val="bg2">
                    <a:lumMod val="50000"/>
                  </a:schemeClr>
                </a:solidFill>
                <a:latin typeface="Meiryo UI" panose="020B0604030504040204" pitchFamily="50" charset="-128"/>
                <a:ea typeface="Meiryo UI" panose="020B0604030504040204" pitchFamily="50" charset="-128"/>
              </a:rPr>
              <a:t>App</a:t>
            </a:r>
          </a:p>
          <a:p>
            <a:pPr algn="ctr"/>
            <a:r>
              <a:rPr lang="ja-JP" altLang="en-US" sz="800">
                <a:solidFill>
                  <a:schemeClr val="bg2">
                    <a:lumMod val="50000"/>
                  </a:schemeClr>
                </a:solidFill>
                <a:latin typeface="Meiryo UI" panose="020B0604030504040204" pitchFamily="50" charset="-128"/>
                <a:ea typeface="Meiryo UI" panose="020B0604030504040204" pitchFamily="50" charset="-128"/>
              </a:rPr>
              <a:t>手入力＆提出</a:t>
            </a:r>
          </a:p>
        </p:txBody>
      </p:sp>
      <p:cxnSp>
        <p:nvCxnSpPr>
          <p:cNvPr id="102" name="直線矢印コネクタ 101">
            <a:extLst>
              <a:ext uri="{FF2B5EF4-FFF2-40B4-BE49-F238E27FC236}">
                <a16:creationId xmlns:a16="http://schemas.microsoft.com/office/drawing/2014/main" id="{2DC9F486-1103-D64D-CF61-188606A393B8}"/>
              </a:ext>
            </a:extLst>
          </p:cNvPr>
          <p:cNvCxnSpPr>
            <a:cxnSpLocks/>
          </p:cNvCxnSpPr>
          <p:nvPr/>
        </p:nvCxnSpPr>
        <p:spPr>
          <a:xfrm>
            <a:off x="8141992" y="3821533"/>
            <a:ext cx="0" cy="1242992"/>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3" name="矢印: 左右 102">
            <a:extLst>
              <a:ext uri="{FF2B5EF4-FFF2-40B4-BE49-F238E27FC236}">
                <a16:creationId xmlns:a16="http://schemas.microsoft.com/office/drawing/2014/main" id="{ABA32C71-2118-0BF8-B8A8-B90984BBE17B}"/>
              </a:ext>
            </a:extLst>
          </p:cNvPr>
          <p:cNvSpPr/>
          <p:nvPr/>
        </p:nvSpPr>
        <p:spPr>
          <a:xfrm>
            <a:off x="4513831" y="1596442"/>
            <a:ext cx="4086481"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a:solidFill>
                  <a:schemeClr val="bg2">
                    <a:lumMod val="50000"/>
                  </a:schemeClr>
                </a:solidFill>
                <a:latin typeface="Meiryo UI" panose="020B0604030504040204" pitchFamily="50" charset="-128"/>
                <a:ea typeface="Meiryo UI" panose="020B0604030504040204" pitchFamily="50" charset="-128"/>
              </a:rPr>
              <a:t>人の作業時間：</a:t>
            </a:r>
            <a:r>
              <a:rPr lang="en-US" altLang="ja-JP" sz="800" b="1">
                <a:solidFill>
                  <a:schemeClr val="bg2">
                    <a:lumMod val="50000"/>
                  </a:schemeClr>
                </a:solidFill>
                <a:latin typeface="Meiryo UI" panose="020B0604030504040204" pitchFamily="50" charset="-128"/>
                <a:ea typeface="Meiryo UI" panose="020B0604030504040204" pitchFamily="50" charset="-128"/>
              </a:rPr>
              <a:t>2</a:t>
            </a:r>
            <a:r>
              <a:rPr lang="ja-JP" altLang="en-US" sz="800" b="1">
                <a:solidFill>
                  <a:schemeClr val="bg2">
                    <a:lumMod val="50000"/>
                  </a:schemeClr>
                </a:solidFill>
                <a:latin typeface="Meiryo UI" panose="020B0604030504040204" pitchFamily="50" charset="-128"/>
                <a:ea typeface="Meiryo UI" panose="020B0604030504040204" pitchFamily="50" charset="-128"/>
              </a:rPr>
              <a:t>～</a:t>
            </a:r>
            <a:r>
              <a:rPr lang="en-US" altLang="ja-JP" sz="800" b="1">
                <a:solidFill>
                  <a:schemeClr val="bg2">
                    <a:lumMod val="50000"/>
                  </a:schemeClr>
                </a:solidFill>
                <a:latin typeface="Meiryo UI" panose="020B0604030504040204" pitchFamily="50" charset="-128"/>
                <a:ea typeface="Meiryo UI" panose="020B0604030504040204" pitchFamily="50" charset="-128"/>
              </a:rPr>
              <a:t>3</a:t>
            </a:r>
            <a:r>
              <a:rPr lang="ja-JP" altLang="en-US" sz="800" b="1">
                <a:solidFill>
                  <a:schemeClr val="bg2">
                    <a:lumMod val="50000"/>
                  </a:schemeClr>
                </a:solidFill>
                <a:latin typeface="Meiryo UI" panose="020B0604030504040204" pitchFamily="50" charset="-128"/>
                <a:ea typeface="Meiryo UI" panose="020B0604030504040204" pitchFamily="50" charset="-128"/>
              </a:rPr>
              <a:t>分程度</a:t>
            </a:r>
            <a:r>
              <a:rPr lang="en-US" altLang="ja-JP" sz="800" b="1">
                <a:solidFill>
                  <a:schemeClr val="bg2">
                    <a:lumMod val="50000"/>
                  </a:schemeClr>
                </a:solidFill>
                <a:latin typeface="Meiryo UI" panose="020B0604030504040204" pitchFamily="50" charset="-128"/>
                <a:ea typeface="Meiryo UI" panose="020B0604030504040204" pitchFamily="50" charset="-128"/>
              </a:rPr>
              <a:t>/1</a:t>
            </a:r>
            <a:r>
              <a:rPr lang="ja-JP" altLang="en-US" sz="800" b="1">
                <a:solidFill>
                  <a:schemeClr val="bg2">
                    <a:lumMod val="50000"/>
                  </a:schemeClr>
                </a:solidFill>
                <a:latin typeface="Meiryo UI" panose="020B0604030504040204" pitchFamily="50" charset="-128"/>
                <a:ea typeface="Meiryo UI" panose="020B0604030504040204" pitchFamily="50" charset="-128"/>
              </a:rPr>
              <a:t>件</a:t>
            </a:r>
          </a:p>
        </p:txBody>
      </p:sp>
      <p:sp>
        <p:nvSpPr>
          <p:cNvPr id="105" name="正方形/長方形 104">
            <a:extLst>
              <a:ext uri="{FF2B5EF4-FFF2-40B4-BE49-F238E27FC236}">
                <a16:creationId xmlns:a16="http://schemas.microsoft.com/office/drawing/2014/main" id="{3AA9AE12-957D-C5D5-0CEC-E33FDF91F45D}"/>
              </a:ext>
            </a:extLst>
          </p:cNvPr>
          <p:cNvSpPr/>
          <p:nvPr/>
        </p:nvSpPr>
        <p:spPr bwMode="auto">
          <a:xfrm>
            <a:off x="8928339" y="5064525"/>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請求書提出データシート更新</a:t>
            </a:r>
            <a:endParaRPr lang="en-US" altLang="ja-JP" sz="80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a:solidFill>
                  <a:schemeClr val="bg2">
                    <a:lumMod val="50000"/>
                  </a:schemeClr>
                </a:solidFill>
                <a:latin typeface="Meiryo UI" panose="020B0604030504040204" pitchFamily="50" charset="-128"/>
                <a:ea typeface="Meiryo UI" panose="020B0604030504040204" pitchFamily="50" charset="-128"/>
              </a:rPr>
              <a:t>&lt;</a:t>
            </a:r>
            <a:r>
              <a:rPr lang="en-US" altLang="ja-JP" sz="800" err="1">
                <a:solidFill>
                  <a:schemeClr val="bg2">
                    <a:lumMod val="50000"/>
                  </a:schemeClr>
                </a:solidFill>
                <a:latin typeface="Meiryo UI" panose="020B0604030504040204" pitchFamily="50" charset="-128"/>
                <a:ea typeface="Meiryo UI" panose="020B0604030504040204" pitchFamily="50" charset="-128"/>
              </a:rPr>
              <a:t>SpreadSheet</a:t>
            </a:r>
            <a:r>
              <a:rPr lang="en-US" altLang="ja-JP" sz="800">
                <a:solidFill>
                  <a:schemeClr val="bg2">
                    <a:lumMod val="50000"/>
                  </a:schemeClr>
                </a:solidFill>
                <a:latin typeface="Meiryo UI" panose="020B0604030504040204" pitchFamily="50" charset="-128"/>
                <a:ea typeface="Meiryo UI" panose="020B0604030504040204" pitchFamily="50" charset="-128"/>
              </a:rPr>
              <a:t>&gt;</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sp>
        <p:nvSpPr>
          <p:cNvPr id="108" name="矢印: 左右 107">
            <a:extLst>
              <a:ext uri="{FF2B5EF4-FFF2-40B4-BE49-F238E27FC236}">
                <a16:creationId xmlns:a16="http://schemas.microsoft.com/office/drawing/2014/main" id="{7F11EC30-B769-D79B-538F-F2667E78CEDC}"/>
              </a:ext>
            </a:extLst>
          </p:cNvPr>
          <p:cNvSpPr/>
          <p:nvPr/>
        </p:nvSpPr>
        <p:spPr>
          <a:xfrm>
            <a:off x="8618393" y="1596442"/>
            <a:ext cx="3397568"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システム処理時間：</a:t>
            </a:r>
            <a:r>
              <a:rPr lang="en-US" altLang="ja-JP" sz="800">
                <a:solidFill>
                  <a:schemeClr val="bg2">
                    <a:lumMod val="50000"/>
                  </a:schemeClr>
                </a:solidFill>
                <a:latin typeface="Meiryo UI" panose="020B0604030504040204" pitchFamily="50" charset="-128"/>
                <a:ea typeface="Meiryo UI" panose="020B0604030504040204" pitchFamily="50" charset="-128"/>
              </a:rPr>
              <a:t>1</a:t>
            </a:r>
            <a:r>
              <a:rPr lang="ja-JP" altLang="en-US" sz="800">
                <a:solidFill>
                  <a:schemeClr val="bg2">
                    <a:lumMod val="50000"/>
                  </a:schemeClr>
                </a:solidFill>
                <a:latin typeface="Meiryo UI" panose="020B0604030504040204" pitchFamily="50" charset="-128"/>
                <a:ea typeface="Meiryo UI" panose="020B0604030504040204" pitchFamily="50" charset="-128"/>
              </a:rPr>
              <a:t>～</a:t>
            </a:r>
            <a:r>
              <a:rPr lang="en-US" altLang="ja-JP" sz="800">
                <a:solidFill>
                  <a:schemeClr val="bg2">
                    <a:lumMod val="50000"/>
                  </a:schemeClr>
                </a:solidFill>
                <a:latin typeface="Meiryo UI" panose="020B0604030504040204" pitchFamily="50" charset="-128"/>
                <a:ea typeface="Meiryo UI" panose="020B0604030504040204" pitchFamily="50" charset="-128"/>
              </a:rPr>
              <a:t>3</a:t>
            </a:r>
            <a:r>
              <a:rPr lang="ja-JP" altLang="en-US" sz="800">
                <a:solidFill>
                  <a:schemeClr val="bg2">
                    <a:lumMod val="50000"/>
                  </a:schemeClr>
                </a:solidFill>
                <a:latin typeface="Meiryo UI" panose="020B0604030504040204" pitchFamily="50" charset="-128"/>
                <a:ea typeface="Meiryo UI" panose="020B0604030504040204" pitchFamily="50" charset="-128"/>
              </a:rPr>
              <a:t>分程度</a:t>
            </a:r>
          </a:p>
        </p:txBody>
      </p:sp>
      <p:sp>
        <p:nvSpPr>
          <p:cNvPr id="111" name="テキスト ボックス 110">
            <a:extLst>
              <a:ext uri="{FF2B5EF4-FFF2-40B4-BE49-F238E27FC236}">
                <a16:creationId xmlns:a16="http://schemas.microsoft.com/office/drawing/2014/main" id="{FE8369FE-F827-02AC-CDE3-B8883935EE38}"/>
              </a:ext>
            </a:extLst>
          </p:cNvPr>
          <p:cNvSpPr txBox="1"/>
          <p:nvPr/>
        </p:nvSpPr>
        <p:spPr>
          <a:xfrm>
            <a:off x="1405798" y="4714016"/>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参照</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sp>
        <p:nvSpPr>
          <p:cNvPr id="112" name="テキスト ボックス 111">
            <a:extLst>
              <a:ext uri="{FF2B5EF4-FFF2-40B4-BE49-F238E27FC236}">
                <a16:creationId xmlns:a16="http://schemas.microsoft.com/office/drawing/2014/main" id="{5F9CCAEC-007E-4687-181F-16567E8EF7F6}"/>
              </a:ext>
            </a:extLst>
          </p:cNvPr>
          <p:cNvSpPr txBox="1"/>
          <p:nvPr/>
        </p:nvSpPr>
        <p:spPr>
          <a:xfrm>
            <a:off x="2821745" y="4714016"/>
            <a:ext cx="682453" cy="16957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ダウンロード</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sp>
        <p:nvSpPr>
          <p:cNvPr id="113" name="フローチャート : 書類 22">
            <a:extLst>
              <a:ext uri="{FF2B5EF4-FFF2-40B4-BE49-F238E27FC236}">
                <a16:creationId xmlns:a16="http://schemas.microsoft.com/office/drawing/2014/main" id="{225ECF52-C962-8871-75A5-31B650E31F52}"/>
              </a:ext>
            </a:extLst>
          </p:cNvPr>
          <p:cNvSpPr/>
          <p:nvPr/>
        </p:nvSpPr>
        <p:spPr>
          <a:xfrm>
            <a:off x="1936078" y="5459674"/>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ja-JP" altLang="en-US" sz="600">
                <a:solidFill>
                  <a:schemeClr val="tx1"/>
                </a:solidFill>
                <a:latin typeface="Meiryo UI" panose="020B0604030504040204" pitchFamily="50" charset="-128"/>
                <a:ea typeface="Meiryo UI" panose="020B0604030504040204" pitchFamily="50" charset="-128"/>
              </a:rPr>
              <a:t>送付書</a:t>
            </a:r>
          </a:p>
        </p:txBody>
      </p:sp>
      <p:sp>
        <p:nvSpPr>
          <p:cNvPr id="114" name="フローチャート : 書類 22">
            <a:extLst>
              <a:ext uri="{FF2B5EF4-FFF2-40B4-BE49-F238E27FC236}">
                <a16:creationId xmlns:a16="http://schemas.microsoft.com/office/drawing/2014/main" id="{BB88F07E-1135-6437-89E8-6B918C1A3BC6}"/>
              </a:ext>
            </a:extLst>
          </p:cNvPr>
          <p:cNvSpPr/>
          <p:nvPr/>
        </p:nvSpPr>
        <p:spPr>
          <a:xfrm>
            <a:off x="1901844" y="5428114"/>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請求書</a:t>
            </a:r>
          </a:p>
        </p:txBody>
      </p:sp>
      <p:sp>
        <p:nvSpPr>
          <p:cNvPr id="115" name="テキスト ボックス 114">
            <a:extLst>
              <a:ext uri="{FF2B5EF4-FFF2-40B4-BE49-F238E27FC236}">
                <a16:creationId xmlns:a16="http://schemas.microsoft.com/office/drawing/2014/main" id="{E4DFBD3D-C292-E3BC-7A7C-FD16BF9214A9}"/>
              </a:ext>
            </a:extLst>
          </p:cNvPr>
          <p:cNvSpPr txBox="1"/>
          <p:nvPr/>
        </p:nvSpPr>
        <p:spPr>
          <a:xfrm>
            <a:off x="5293875" y="4714016"/>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参照</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sp>
        <p:nvSpPr>
          <p:cNvPr id="116" name="テキスト ボックス 115">
            <a:extLst>
              <a:ext uri="{FF2B5EF4-FFF2-40B4-BE49-F238E27FC236}">
                <a16:creationId xmlns:a16="http://schemas.microsoft.com/office/drawing/2014/main" id="{5862BAAB-E7DD-2AD7-84CF-2394EB8D9905}"/>
              </a:ext>
            </a:extLst>
          </p:cNvPr>
          <p:cNvSpPr txBox="1"/>
          <p:nvPr/>
        </p:nvSpPr>
        <p:spPr>
          <a:xfrm>
            <a:off x="6522275" y="4714016"/>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参照</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nvGrpSpPr>
          <p:cNvPr id="88" name="グループ化 87">
            <a:extLst>
              <a:ext uri="{FF2B5EF4-FFF2-40B4-BE49-F238E27FC236}">
                <a16:creationId xmlns:a16="http://schemas.microsoft.com/office/drawing/2014/main" id="{60135310-B842-05BE-39CC-352AD513B312}"/>
              </a:ext>
            </a:extLst>
          </p:cNvPr>
          <p:cNvGrpSpPr/>
          <p:nvPr/>
        </p:nvGrpSpPr>
        <p:grpSpPr>
          <a:xfrm>
            <a:off x="6898945" y="4207761"/>
            <a:ext cx="580936" cy="580936"/>
            <a:chOff x="3045064" y="4118673"/>
            <a:chExt cx="580936" cy="580936"/>
          </a:xfrm>
        </p:grpSpPr>
        <p:pic>
          <p:nvPicPr>
            <p:cNvPr id="92" name="グラフィックス 91" descr="フォルダー">
              <a:extLst>
                <a:ext uri="{FF2B5EF4-FFF2-40B4-BE49-F238E27FC236}">
                  <a16:creationId xmlns:a16="http://schemas.microsoft.com/office/drawing/2014/main" id="{C776869A-F57B-46BB-8447-0D4D020836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93" name="フローチャート : 書類 22">
              <a:extLst>
                <a:ext uri="{FF2B5EF4-FFF2-40B4-BE49-F238E27FC236}">
                  <a16:creationId xmlns:a16="http://schemas.microsoft.com/office/drawing/2014/main" id="{B6977448-30CE-587B-E0DE-86B801035A3A}"/>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共有</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ja-JP" altLang="en-US" sz="800">
                  <a:solidFill>
                    <a:schemeClr val="bg2">
                      <a:lumMod val="50000"/>
                    </a:schemeClr>
                  </a:solidFill>
                  <a:latin typeface="Meiryo UI" panose="020B0604030504040204" pitchFamily="50" charset="-128"/>
                  <a:ea typeface="Meiryo UI" panose="020B0604030504040204" pitchFamily="50" charset="-128"/>
                </a:rPr>
                <a:t>フォルダ</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sp>
        <p:nvSpPr>
          <p:cNvPr id="117" name="テキスト ボックス 116">
            <a:extLst>
              <a:ext uri="{FF2B5EF4-FFF2-40B4-BE49-F238E27FC236}">
                <a16:creationId xmlns:a16="http://schemas.microsoft.com/office/drawing/2014/main" id="{EE5E4C0E-1B45-26B6-A39C-A3FD6EEC33A0}"/>
              </a:ext>
            </a:extLst>
          </p:cNvPr>
          <p:cNvSpPr txBox="1"/>
          <p:nvPr/>
        </p:nvSpPr>
        <p:spPr>
          <a:xfrm>
            <a:off x="7811464" y="4714016"/>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参照</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sp>
        <p:nvSpPr>
          <p:cNvPr id="118" name="テキスト ボックス 117">
            <a:extLst>
              <a:ext uri="{FF2B5EF4-FFF2-40B4-BE49-F238E27FC236}">
                <a16:creationId xmlns:a16="http://schemas.microsoft.com/office/drawing/2014/main" id="{65028124-8E02-9B0A-57D3-1C0223B7EDA0}"/>
              </a:ext>
            </a:extLst>
          </p:cNvPr>
          <p:cNvSpPr txBox="1"/>
          <p:nvPr/>
        </p:nvSpPr>
        <p:spPr>
          <a:xfrm>
            <a:off x="8438654" y="4714016"/>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書込</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sp>
        <p:nvSpPr>
          <p:cNvPr id="123" name="円/楕円 9">
            <a:extLst>
              <a:ext uri="{FF2B5EF4-FFF2-40B4-BE49-F238E27FC236}">
                <a16:creationId xmlns:a16="http://schemas.microsoft.com/office/drawing/2014/main" id="{7C248435-43CB-978C-FC29-839F41F23384}"/>
              </a:ext>
            </a:extLst>
          </p:cNvPr>
          <p:cNvSpPr/>
          <p:nvPr/>
        </p:nvSpPr>
        <p:spPr>
          <a:xfrm>
            <a:off x="8600312" y="5903202"/>
            <a:ext cx="153559" cy="160253"/>
          </a:xfrm>
          <a:prstGeom prst="ellipse">
            <a:avLst/>
          </a:prstGeom>
          <a:solidFill>
            <a:schemeClr val="bg1">
              <a:lumMod val="50000"/>
            </a:schemeClr>
          </a:solidFill>
          <a:ln w="6350">
            <a:noFill/>
          </a:ln>
        </p:spPr>
        <p:style>
          <a:lnRef idx="2">
            <a:schemeClr val="dk1"/>
          </a:lnRef>
          <a:fillRef idx="1">
            <a:schemeClr val="lt1"/>
          </a:fillRef>
          <a:effectRef idx="0">
            <a:schemeClr val="dk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ja-JP" altLang="en-US" sz="1050">
              <a:latin typeface="Meiryo UI" panose="020B0604030504040204" pitchFamily="50" charset="-128"/>
              <a:ea typeface="Meiryo UI" panose="020B0604030504040204" pitchFamily="50" charset="-128"/>
            </a:endParaRPr>
          </a:p>
        </p:txBody>
      </p:sp>
      <p:sp>
        <p:nvSpPr>
          <p:cNvPr id="124" name="テキスト ボックス 123">
            <a:extLst>
              <a:ext uri="{FF2B5EF4-FFF2-40B4-BE49-F238E27FC236}">
                <a16:creationId xmlns:a16="http://schemas.microsoft.com/office/drawing/2014/main" id="{D6F94CC3-41D7-1236-0DE8-30158339E1E6}"/>
              </a:ext>
            </a:extLst>
          </p:cNvPr>
          <p:cNvSpPr txBox="1"/>
          <p:nvPr/>
        </p:nvSpPr>
        <p:spPr>
          <a:xfrm>
            <a:off x="8413210" y="6094296"/>
            <a:ext cx="527762" cy="1865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定期実行</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125" name="コネクタ: カギ線 5">
            <a:extLst>
              <a:ext uri="{FF2B5EF4-FFF2-40B4-BE49-F238E27FC236}">
                <a16:creationId xmlns:a16="http://schemas.microsoft.com/office/drawing/2014/main" id="{DB7B6F71-5D1F-F60C-51DC-7D317C22E742}"/>
              </a:ext>
            </a:extLst>
          </p:cNvPr>
          <p:cNvCxnSpPr>
            <a:cxnSpLocks/>
            <a:stCxn id="123" idx="6"/>
            <a:endCxn id="126" idx="1"/>
          </p:cNvCxnSpPr>
          <p:nvPr/>
        </p:nvCxnSpPr>
        <p:spPr>
          <a:xfrm>
            <a:off x="8753871" y="5983329"/>
            <a:ext cx="174468"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正方形/長方形 125">
            <a:extLst>
              <a:ext uri="{FF2B5EF4-FFF2-40B4-BE49-F238E27FC236}">
                <a16:creationId xmlns:a16="http://schemas.microsoft.com/office/drawing/2014/main" id="{F8C61DFA-0FD0-8443-14FD-F31738F04B29}"/>
              </a:ext>
            </a:extLst>
          </p:cNvPr>
          <p:cNvSpPr/>
          <p:nvPr/>
        </p:nvSpPr>
        <p:spPr bwMode="auto">
          <a:xfrm>
            <a:off x="8928339" y="5807702"/>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シートデータ加工処理</a:t>
            </a:r>
            <a:endParaRPr lang="en-US" altLang="ja-JP" sz="80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a:solidFill>
                  <a:schemeClr val="bg2">
                    <a:lumMod val="50000"/>
                  </a:schemeClr>
                </a:solidFill>
                <a:latin typeface="Meiryo UI" panose="020B0604030504040204" pitchFamily="50" charset="-128"/>
                <a:ea typeface="Meiryo UI" panose="020B0604030504040204" pitchFamily="50" charset="-128"/>
              </a:rPr>
              <a:t>&lt;</a:t>
            </a:r>
            <a:r>
              <a:rPr lang="en-US" altLang="ja-JP" sz="800" err="1">
                <a:solidFill>
                  <a:schemeClr val="bg2">
                    <a:lumMod val="50000"/>
                  </a:schemeClr>
                </a:solidFill>
                <a:latin typeface="Meiryo UI" panose="020B0604030504040204" pitchFamily="50" charset="-128"/>
                <a:ea typeface="Meiryo UI" panose="020B0604030504040204" pitchFamily="50" charset="-128"/>
              </a:rPr>
              <a:t>GoogleAppScript</a:t>
            </a:r>
            <a:r>
              <a:rPr lang="en-US" altLang="ja-JP" sz="800">
                <a:solidFill>
                  <a:schemeClr val="bg2">
                    <a:lumMod val="50000"/>
                  </a:schemeClr>
                </a:solidFill>
                <a:latin typeface="Meiryo UI" panose="020B0604030504040204" pitchFamily="50" charset="-128"/>
                <a:ea typeface="Meiryo UI" panose="020B0604030504040204" pitchFamily="50" charset="-128"/>
              </a:rPr>
              <a:t>&gt;</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128" name="直線矢印コネクタ 127">
            <a:extLst>
              <a:ext uri="{FF2B5EF4-FFF2-40B4-BE49-F238E27FC236}">
                <a16:creationId xmlns:a16="http://schemas.microsoft.com/office/drawing/2014/main" id="{1B14AA08-F0D2-A27B-FA82-7152A3C8361B}"/>
              </a:ext>
            </a:extLst>
          </p:cNvPr>
          <p:cNvCxnSpPr>
            <a:cxnSpLocks/>
            <a:stCxn id="126" idx="0"/>
            <a:endCxn id="105" idx="2"/>
          </p:cNvCxnSpPr>
          <p:nvPr/>
        </p:nvCxnSpPr>
        <p:spPr>
          <a:xfrm flipV="1">
            <a:off x="9595587" y="5415778"/>
            <a:ext cx="0" cy="391924"/>
          </a:xfrm>
          <a:prstGeom prst="straightConnector1">
            <a:avLst/>
          </a:prstGeom>
          <a:ln w="6350">
            <a:solidFill>
              <a:schemeClr val="bg1">
                <a:lumMod val="50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137" name="楕円 136">
            <a:extLst>
              <a:ext uri="{FF2B5EF4-FFF2-40B4-BE49-F238E27FC236}">
                <a16:creationId xmlns:a16="http://schemas.microsoft.com/office/drawing/2014/main" id="{68F6FC11-D437-CF19-F9F0-50CFFA865232}"/>
              </a:ext>
            </a:extLst>
          </p:cNvPr>
          <p:cNvSpPr/>
          <p:nvPr/>
        </p:nvSpPr>
        <p:spPr>
          <a:xfrm>
            <a:off x="11949971" y="5147605"/>
            <a:ext cx="185094" cy="185094"/>
          </a:xfrm>
          <a:prstGeom prst="ellipse">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a:solidFill>
                  <a:schemeClr val="bg2">
                    <a:lumMod val="50000"/>
                  </a:schemeClr>
                </a:solidFill>
                <a:latin typeface="Meiryo UI" panose="020B0604030504040204" pitchFamily="50" charset="-128"/>
                <a:ea typeface="Meiryo UI" panose="020B0604030504040204" pitchFamily="50" charset="-128"/>
              </a:rPr>
              <a:t>1</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138" name="直線矢印コネクタ 137">
            <a:extLst>
              <a:ext uri="{FF2B5EF4-FFF2-40B4-BE49-F238E27FC236}">
                <a16:creationId xmlns:a16="http://schemas.microsoft.com/office/drawing/2014/main" id="{868409BC-B898-E265-0F1D-D7911A49067E}"/>
              </a:ext>
            </a:extLst>
          </p:cNvPr>
          <p:cNvCxnSpPr>
            <a:cxnSpLocks/>
            <a:stCxn id="126" idx="3"/>
            <a:endCxn id="151" idx="2"/>
          </p:cNvCxnSpPr>
          <p:nvPr/>
        </p:nvCxnSpPr>
        <p:spPr>
          <a:xfrm flipV="1">
            <a:off x="10262835" y="5501268"/>
            <a:ext cx="820834" cy="482061"/>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2" name="テキスト ボックス 131">
            <a:extLst>
              <a:ext uri="{FF2B5EF4-FFF2-40B4-BE49-F238E27FC236}">
                <a16:creationId xmlns:a16="http://schemas.microsoft.com/office/drawing/2014/main" id="{C7FA969F-E567-180B-DA79-ED5DAE9D8D7A}"/>
              </a:ext>
            </a:extLst>
          </p:cNvPr>
          <p:cNvSpPr txBox="1"/>
          <p:nvPr/>
        </p:nvSpPr>
        <p:spPr>
          <a:xfrm>
            <a:off x="10675657" y="5647315"/>
            <a:ext cx="825768" cy="262068"/>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加工・更新</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en-US" altLang="ja-JP" sz="800">
                <a:solidFill>
                  <a:schemeClr val="bg2">
                    <a:lumMod val="50000"/>
                  </a:schemeClr>
                </a:solidFill>
                <a:latin typeface="Meiryo UI" panose="020B0604030504040204" pitchFamily="50" charset="-128"/>
                <a:ea typeface="Meiryo UI" panose="020B0604030504040204" pitchFamily="50" charset="-128"/>
              </a:rPr>
              <a:t>※</a:t>
            </a:r>
            <a:r>
              <a:rPr lang="ja-JP" altLang="en-US" sz="800">
                <a:solidFill>
                  <a:schemeClr val="bg2">
                    <a:lumMod val="50000"/>
                  </a:schemeClr>
                </a:solidFill>
                <a:latin typeface="Meiryo UI" panose="020B0604030504040204" pitchFamily="50" charset="-128"/>
                <a:ea typeface="Meiryo UI" panose="020B0604030504040204" pitchFamily="50" charset="-128"/>
              </a:rPr>
              <a:t>複数</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sp>
        <p:nvSpPr>
          <p:cNvPr id="148" name="テキスト ボックス 147">
            <a:extLst>
              <a:ext uri="{FF2B5EF4-FFF2-40B4-BE49-F238E27FC236}">
                <a16:creationId xmlns:a16="http://schemas.microsoft.com/office/drawing/2014/main" id="{9DB14D31-FBB5-BF46-08DA-D06F36A5CC90}"/>
              </a:ext>
            </a:extLst>
          </p:cNvPr>
          <p:cNvSpPr txBox="1"/>
          <p:nvPr/>
        </p:nvSpPr>
        <p:spPr>
          <a:xfrm>
            <a:off x="9258264" y="5503303"/>
            <a:ext cx="682453" cy="154159"/>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参照</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sp>
        <p:nvSpPr>
          <p:cNvPr id="149" name="正方形/長方形 148">
            <a:extLst>
              <a:ext uri="{FF2B5EF4-FFF2-40B4-BE49-F238E27FC236}">
                <a16:creationId xmlns:a16="http://schemas.microsoft.com/office/drawing/2014/main" id="{AED6B422-2EB4-8D9E-4215-22E0F0611DE3}"/>
              </a:ext>
            </a:extLst>
          </p:cNvPr>
          <p:cNvSpPr/>
          <p:nvPr/>
        </p:nvSpPr>
        <p:spPr bwMode="auto">
          <a:xfrm>
            <a:off x="10376413" y="5107270"/>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sp>
        <p:nvSpPr>
          <p:cNvPr id="133" name="正方形/長方形 132">
            <a:extLst>
              <a:ext uri="{FF2B5EF4-FFF2-40B4-BE49-F238E27FC236}">
                <a16:creationId xmlns:a16="http://schemas.microsoft.com/office/drawing/2014/main" id="{0F13B6B3-21DC-C74C-4EEB-260E6DA87C0D}"/>
              </a:ext>
            </a:extLst>
          </p:cNvPr>
          <p:cNvSpPr/>
          <p:nvPr/>
        </p:nvSpPr>
        <p:spPr bwMode="auto">
          <a:xfrm>
            <a:off x="10336405" y="5064525"/>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a:solidFill>
                  <a:schemeClr val="bg2">
                    <a:lumMod val="50000"/>
                  </a:schemeClr>
                </a:solidFill>
                <a:latin typeface="Meiryo UI" panose="020B0604030504040204" pitchFamily="50" charset="-128"/>
                <a:ea typeface="Meiryo UI" panose="020B0604030504040204" pitchFamily="50" charset="-128"/>
              </a:rPr>
              <a:t>WS</a:t>
            </a:r>
            <a:r>
              <a:rPr lang="ja-JP" altLang="en-US" sz="800">
                <a:solidFill>
                  <a:schemeClr val="bg2">
                    <a:lumMod val="50000"/>
                  </a:schemeClr>
                </a:solidFill>
                <a:latin typeface="Meiryo UI" panose="020B0604030504040204" pitchFamily="50" charset="-128"/>
                <a:ea typeface="Meiryo UI" panose="020B0604030504040204" pitchFamily="50" charset="-128"/>
              </a:rPr>
              <a:t>更新</a:t>
            </a:r>
            <a:endParaRPr lang="en-US" altLang="ja-JP" sz="80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a:solidFill>
                  <a:schemeClr val="bg2">
                    <a:lumMod val="50000"/>
                  </a:schemeClr>
                </a:solidFill>
                <a:latin typeface="Meiryo UI" panose="020B0604030504040204" pitchFamily="50" charset="-128"/>
                <a:ea typeface="Meiryo UI" panose="020B0604030504040204" pitchFamily="50" charset="-128"/>
              </a:rPr>
              <a:t>&lt;</a:t>
            </a:r>
            <a:r>
              <a:rPr lang="en-US" altLang="ja-JP" sz="800" err="1">
                <a:solidFill>
                  <a:schemeClr val="bg2">
                    <a:lumMod val="50000"/>
                  </a:schemeClr>
                </a:solidFill>
                <a:latin typeface="Meiryo UI" panose="020B0604030504040204" pitchFamily="50" charset="-128"/>
                <a:ea typeface="Meiryo UI" panose="020B0604030504040204" pitchFamily="50" charset="-128"/>
              </a:rPr>
              <a:t>SpreadSheet</a:t>
            </a:r>
            <a:r>
              <a:rPr lang="en-US" altLang="ja-JP" sz="800">
                <a:solidFill>
                  <a:schemeClr val="bg2">
                    <a:lumMod val="50000"/>
                  </a:schemeClr>
                </a:solidFill>
                <a:latin typeface="Meiryo UI" panose="020B0604030504040204" pitchFamily="50" charset="-128"/>
                <a:ea typeface="Meiryo UI" panose="020B0604030504040204" pitchFamily="50" charset="-128"/>
              </a:rPr>
              <a:t>&gt;</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sp>
        <p:nvSpPr>
          <p:cNvPr id="155" name="フローチャート : 書類 22">
            <a:extLst>
              <a:ext uri="{FF2B5EF4-FFF2-40B4-BE49-F238E27FC236}">
                <a16:creationId xmlns:a16="http://schemas.microsoft.com/office/drawing/2014/main" id="{577B6658-6661-1B7C-6299-84E8BF7B7DC5}"/>
              </a:ext>
            </a:extLst>
          </p:cNvPr>
          <p:cNvSpPr/>
          <p:nvPr/>
        </p:nvSpPr>
        <p:spPr>
          <a:xfrm>
            <a:off x="10495918" y="6157525"/>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請求書</a:t>
            </a:r>
          </a:p>
        </p:txBody>
      </p:sp>
      <p:cxnSp>
        <p:nvCxnSpPr>
          <p:cNvPr id="156" name="直線矢印コネクタ 155">
            <a:extLst>
              <a:ext uri="{FF2B5EF4-FFF2-40B4-BE49-F238E27FC236}">
                <a16:creationId xmlns:a16="http://schemas.microsoft.com/office/drawing/2014/main" id="{5FDAA8A5-22D3-5225-CB2C-F24F3CC7F860}"/>
              </a:ext>
            </a:extLst>
          </p:cNvPr>
          <p:cNvCxnSpPr>
            <a:cxnSpLocks/>
          </p:cNvCxnSpPr>
          <p:nvPr/>
        </p:nvCxnSpPr>
        <p:spPr>
          <a:xfrm>
            <a:off x="10268782" y="6063455"/>
            <a:ext cx="1023039" cy="0"/>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8" name="フローチャート : 書類 22">
            <a:extLst>
              <a:ext uri="{FF2B5EF4-FFF2-40B4-BE49-F238E27FC236}">
                <a16:creationId xmlns:a16="http://schemas.microsoft.com/office/drawing/2014/main" id="{09334E5D-6319-A67A-DA10-7F0ABC8AA6E1}"/>
              </a:ext>
            </a:extLst>
          </p:cNvPr>
          <p:cNvSpPr/>
          <p:nvPr/>
        </p:nvSpPr>
        <p:spPr>
          <a:xfrm>
            <a:off x="10897262" y="6158955"/>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見積書</a:t>
            </a:r>
          </a:p>
        </p:txBody>
      </p:sp>
      <p:grpSp>
        <p:nvGrpSpPr>
          <p:cNvPr id="159" name="グループ化 158">
            <a:extLst>
              <a:ext uri="{FF2B5EF4-FFF2-40B4-BE49-F238E27FC236}">
                <a16:creationId xmlns:a16="http://schemas.microsoft.com/office/drawing/2014/main" id="{489EBDC8-7CFF-3DF5-61ED-8D24C86ED2C2}"/>
              </a:ext>
            </a:extLst>
          </p:cNvPr>
          <p:cNvGrpSpPr/>
          <p:nvPr/>
        </p:nvGrpSpPr>
        <p:grpSpPr>
          <a:xfrm>
            <a:off x="11239798" y="5836130"/>
            <a:ext cx="580936" cy="580936"/>
            <a:chOff x="3045064" y="4118673"/>
            <a:chExt cx="580936" cy="580936"/>
          </a:xfrm>
        </p:grpSpPr>
        <p:pic>
          <p:nvPicPr>
            <p:cNvPr id="160" name="グラフィックス 159" descr="フォルダー">
              <a:extLst>
                <a:ext uri="{FF2B5EF4-FFF2-40B4-BE49-F238E27FC236}">
                  <a16:creationId xmlns:a16="http://schemas.microsoft.com/office/drawing/2014/main" id="{C19F593B-4D0D-DD80-CD19-3DAD51EB67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5064" y="4118673"/>
              <a:ext cx="580936" cy="580936"/>
            </a:xfrm>
            <a:prstGeom prst="rect">
              <a:avLst/>
            </a:prstGeom>
          </p:spPr>
        </p:pic>
        <p:sp>
          <p:nvSpPr>
            <p:cNvPr id="161" name="フローチャート : 書類 22">
              <a:extLst>
                <a:ext uri="{FF2B5EF4-FFF2-40B4-BE49-F238E27FC236}">
                  <a16:creationId xmlns:a16="http://schemas.microsoft.com/office/drawing/2014/main" id="{A4A2BBF8-54BF-2893-0246-4CD3F81FC199}"/>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800">
                  <a:solidFill>
                    <a:schemeClr val="bg2">
                      <a:lumMod val="50000"/>
                    </a:schemeClr>
                  </a:solidFill>
                  <a:latin typeface="Meiryo UI" panose="020B0604030504040204" pitchFamily="50" charset="-128"/>
                  <a:ea typeface="Meiryo UI" panose="020B0604030504040204" pitchFamily="50" charset="-128"/>
                </a:rPr>
                <a:t>1</a:t>
              </a:r>
              <a:r>
                <a:rPr lang="ja-JP" altLang="en-US" sz="800">
                  <a:solidFill>
                    <a:schemeClr val="bg2">
                      <a:lumMod val="50000"/>
                    </a:schemeClr>
                  </a:solidFill>
                  <a:latin typeface="Meiryo UI" panose="020B0604030504040204" pitchFamily="50" charset="-128"/>
                  <a:ea typeface="Meiryo UI" panose="020B0604030504040204" pitchFamily="50" charset="-128"/>
                </a:rPr>
                <a:t>次格納</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cxnSp>
        <p:nvCxnSpPr>
          <p:cNvPr id="163" name="コネクタ: カギ線 5">
            <a:extLst>
              <a:ext uri="{FF2B5EF4-FFF2-40B4-BE49-F238E27FC236}">
                <a16:creationId xmlns:a16="http://schemas.microsoft.com/office/drawing/2014/main" id="{0CECF365-A31E-073A-C1F2-49AFD1CF158F}"/>
              </a:ext>
            </a:extLst>
          </p:cNvPr>
          <p:cNvCxnSpPr>
            <a:cxnSpLocks/>
            <a:stCxn id="133" idx="3"/>
            <a:endCxn id="137" idx="2"/>
          </p:cNvCxnSpPr>
          <p:nvPr/>
        </p:nvCxnSpPr>
        <p:spPr>
          <a:xfrm>
            <a:off x="11670901" y="5240152"/>
            <a:ext cx="279070"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98" name="グループ化 197">
            <a:extLst>
              <a:ext uri="{FF2B5EF4-FFF2-40B4-BE49-F238E27FC236}">
                <a16:creationId xmlns:a16="http://schemas.microsoft.com/office/drawing/2014/main" id="{AA375240-7DBE-5715-DE7E-C9B789489D06}"/>
              </a:ext>
            </a:extLst>
          </p:cNvPr>
          <p:cNvGrpSpPr/>
          <p:nvPr/>
        </p:nvGrpSpPr>
        <p:grpSpPr>
          <a:xfrm>
            <a:off x="5800238" y="863326"/>
            <a:ext cx="5975002" cy="580936"/>
            <a:chOff x="5724822" y="863326"/>
            <a:chExt cx="5975002" cy="580936"/>
          </a:xfrm>
        </p:grpSpPr>
        <p:sp>
          <p:nvSpPr>
            <p:cNvPr id="199" name="フローチャート : 書類 22">
              <a:extLst>
                <a:ext uri="{FF2B5EF4-FFF2-40B4-BE49-F238E27FC236}">
                  <a16:creationId xmlns:a16="http://schemas.microsoft.com/office/drawing/2014/main" id="{40161A79-7603-1997-3C64-D5DF9363ABEC}"/>
                </a:ext>
              </a:extLst>
            </p:cNvPr>
            <p:cNvSpPr/>
            <p:nvPr/>
          </p:nvSpPr>
          <p:spPr>
            <a:xfrm>
              <a:off x="11327011" y="1048305"/>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ファイル</a:t>
              </a:r>
            </a:p>
          </p:txBody>
        </p:sp>
        <p:grpSp>
          <p:nvGrpSpPr>
            <p:cNvPr id="200" name="グループ化 199">
              <a:extLst>
                <a:ext uri="{FF2B5EF4-FFF2-40B4-BE49-F238E27FC236}">
                  <a16:creationId xmlns:a16="http://schemas.microsoft.com/office/drawing/2014/main" id="{FDBD029E-3D46-EB16-FB75-4317B210B813}"/>
                </a:ext>
              </a:extLst>
            </p:cNvPr>
            <p:cNvGrpSpPr/>
            <p:nvPr/>
          </p:nvGrpSpPr>
          <p:grpSpPr>
            <a:xfrm>
              <a:off x="6299371" y="1006194"/>
              <a:ext cx="2717949" cy="295200"/>
              <a:chOff x="6012641" y="1006194"/>
              <a:chExt cx="2989744" cy="295200"/>
            </a:xfrm>
          </p:grpSpPr>
          <p:sp>
            <p:nvSpPr>
              <p:cNvPr id="214" name="フローチャート : 代替処理 2">
                <a:extLst>
                  <a:ext uri="{FF2B5EF4-FFF2-40B4-BE49-F238E27FC236}">
                    <a16:creationId xmlns:a16="http://schemas.microsoft.com/office/drawing/2014/main" id="{08938A8B-FDCE-E327-CD45-B9AD76EE6ED0}"/>
                  </a:ext>
                </a:extLst>
              </p:cNvPr>
              <p:cNvSpPr/>
              <p:nvPr/>
            </p:nvSpPr>
            <p:spPr>
              <a:xfrm>
                <a:off x="6012641" y="1006194"/>
                <a:ext cx="936000" cy="295200"/>
              </a:xfrm>
              <a:prstGeom prst="flowChartAlternateProcess">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anchor="ctr" upright="1"/>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業務処理</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ja-JP" altLang="en-US" sz="800">
                    <a:solidFill>
                      <a:schemeClr val="bg2">
                        <a:lumMod val="50000"/>
                      </a:schemeClr>
                    </a:solidFill>
                    <a:latin typeface="Meiryo UI" panose="020B0604030504040204" pitchFamily="50" charset="-128"/>
                    <a:ea typeface="Meiryo UI" panose="020B0604030504040204" pitchFamily="50" charset="-128"/>
                  </a:rPr>
                  <a:t>（システム外）</a:t>
                </a:r>
              </a:p>
            </p:txBody>
          </p:sp>
          <p:sp>
            <p:nvSpPr>
              <p:cNvPr id="215" name="正方形/長方形 214">
                <a:extLst>
                  <a:ext uri="{FF2B5EF4-FFF2-40B4-BE49-F238E27FC236}">
                    <a16:creationId xmlns:a16="http://schemas.microsoft.com/office/drawing/2014/main" id="{4D707DFB-486D-DE8B-7B82-FBB32AB380B0}"/>
                  </a:ext>
                </a:extLst>
              </p:cNvPr>
              <p:cNvSpPr/>
              <p:nvPr/>
            </p:nvSpPr>
            <p:spPr bwMode="auto">
              <a:xfrm>
                <a:off x="8066385" y="1006194"/>
                <a:ext cx="936000" cy="295200"/>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システム処理</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en-US" altLang="ja-JP" sz="800">
                    <a:solidFill>
                      <a:schemeClr val="bg2">
                        <a:lumMod val="50000"/>
                      </a:schemeClr>
                    </a:solidFill>
                    <a:latin typeface="Meiryo UI" panose="020B0604030504040204" pitchFamily="50" charset="-128"/>
                    <a:ea typeface="Meiryo UI" panose="020B0604030504040204" pitchFamily="50" charset="-128"/>
                  </a:rPr>
                  <a:t>&lt;</a:t>
                </a:r>
                <a:r>
                  <a:rPr lang="ja-JP" altLang="en-US" sz="800">
                    <a:solidFill>
                      <a:schemeClr val="bg2">
                        <a:lumMod val="50000"/>
                      </a:schemeClr>
                    </a:solidFill>
                    <a:latin typeface="Meiryo UI" panose="020B0604030504040204" pitchFamily="50" charset="-128"/>
                    <a:ea typeface="Meiryo UI" panose="020B0604030504040204" pitchFamily="50" charset="-128"/>
                  </a:rPr>
                  <a:t>システム名</a:t>
                </a:r>
                <a:r>
                  <a:rPr lang="en-US" altLang="ja-JP" sz="800">
                    <a:solidFill>
                      <a:schemeClr val="bg2">
                        <a:lumMod val="50000"/>
                      </a:schemeClr>
                    </a:solidFill>
                    <a:latin typeface="Meiryo UI" panose="020B0604030504040204" pitchFamily="50" charset="-128"/>
                    <a:ea typeface="Meiryo UI" panose="020B0604030504040204" pitchFamily="50" charset="-128"/>
                  </a:rPr>
                  <a:t>&gt;</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sp>
            <p:nvSpPr>
              <p:cNvPr id="216" name="フローチャート: 手操作入力 215">
                <a:extLst>
                  <a:ext uri="{FF2B5EF4-FFF2-40B4-BE49-F238E27FC236}">
                    <a16:creationId xmlns:a16="http://schemas.microsoft.com/office/drawing/2014/main" id="{CDD6DD4D-E3A7-ACE1-1916-EEB56667B5E2}"/>
                  </a:ext>
                </a:extLst>
              </p:cNvPr>
              <p:cNvSpPr/>
              <p:nvPr/>
            </p:nvSpPr>
            <p:spPr bwMode="auto">
              <a:xfrm>
                <a:off x="7040031" y="1006337"/>
                <a:ext cx="934964" cy="294915"/>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業務処理</a:t>
                </a:r>
                <a:endParaRPr lang="en-US" altLang="ja-JP" sz="80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a:solidFill>
                      <a:schemeClr val="bg2">
                        <a:lumMod val="50000"/>
                      </a:schemeClr>
                    </a:solidFill>
                    <a:latin typeface="Meiryo UI" panose="020B0604030504040204" pitchFamily="50" charset="-128"/>
                    <a:ea typeface="Meiryo UI" panose="020B0604030504040204" pitchFamily="50" charset="-128"/>
                  </a:rPr>
                  <a:t>（システム利用）</a:t>
                </a:r>
              </a:p>
            </p:txBody>
          </p:sp>
        </p:grpSp>
        <p:grpSp>
          <p:nvGrpSpPr>
            <p:cNvPr id="201" name="グループ化 200">
              <a:extLst>
                <a:ext uri="{FF2B5EF4-FFF2-40B4-BE49-F238E27FC236}">
                  <a16:creationId xmlns:a16="http://schemas.microsoft.com/office/drawing/2014/main" id="{B1A54C5D-56AB-AA99-821C-A2D9C40BEF95}"/>
                </a:ext>
              </a:extLst>
            </p:cNvPr>
            <p:cNvGrpSpPr/>
            <p:nvPr/>
          </p:nvGrpSpPr>
          <p:grpSpPr>
            <a:xfrm>
              <a:off x="10219448" y="863326"/>
              <a:ext cx="580936" cy="580936"/>
              <a:chOff x="3045064" y="4118673"/>
              <a:chExt cx="580936" cy="580936"/>
            </a:xfrm>
          </p:grpSpPr>
          <p:pic>
            <p:nvPicPr>
              <p:cNvPr id="212" name="グラフィックス 211" descr="フォルダー">
                <a:extLst>
                  <a:ext uri="{FF2B5EF4-FFF2-40B4-BE49-F238E27FC236}">
                    <a16:creationId xmlns:a16="http://schemas.microsoft.com/office/drawing/2014/main" id="{F3CF1D78-AAED-AA55-1D39-FE2048E071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213" name="フローチャート : 書類 22">
                <a:extLst>
                  <a:ext uri="{FF2B5EF4-FFF2-40B4-BE49-F238E27FC236}">
                    <a16:creationId xmlns:a16="http://schemas.microsoft.com/office/drawing/2014/main" id="{BA24D2EF-8EB1-A7C5-E44C-55E0F4366614}"/>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ローカル</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ja-JP" altLang="en-US" sz="800">
                    <a:solidFill>
                      <a:schemeClr val="bg2">
                        <a:lumMod val="50000"/>
                      </a:schemeClr>
                    </a:solidFill>
                    <a:latin typeface="Meiryo UI" panose="020B0604030504040204" pitchFamily="50" charset="-128"/>
                    <a:ea typeface="Meiryo UI" panose="020B0604030504040204" pitchFamily="50" charset="-128"/>
                  </a:rPr>
                  <a:t>フォルダ</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202" name="グループ化 201">
              <a:extLst>
                <a:ext uri="{FF2B5EF4-FFF2-40B4-BE49-F238E27FC236}">
                  <a16:creationId xmlns:a16="http://schemas.microsoft.com/office/drawing/2014/main" id="{2BDD047B-0BEB-2F3A-F055-EC7A2BFC5AAE}"/>
                </a:ext>
              </a:extLst>
            </p:cNvPr>
            <p:cNvGrpSpPr/>
            <p:nvPr/>
          </p:nvGrpSpPr>
          <p:grpSpPr>
            <a:xfrm>
              <a:off x="10746075" y="863326"/>
              <a:ext cx="580936" cy="580936"/>
              <a:chOff x="3045064" y="4118673"/>
              <a:chExt cx="580936" cy="580936"/>
            </a:xfrm>
          </p:grpSpPr>
          <p:pic>
            <p:nvPicPr>
              <p:cNvPr id="210" name="グラフィックス 209" descr="フォルダー">
                <a:extLst>
                  <a:ext uri="{FF2B5EF4-FFF2-40B4-BE49-F238E27FC236}">
                    <a16:creationId xmlns:a16="http://schemas.microsoft.com/office/drawing/2014/main" id="{6D05B737-38D7-A473-7691-4DAB6A0447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5064" y="4118673"/>
                <a:ext cx="580936" cy="580936"/>
              </a:xfrm>
              <a:prstGeom prst="rect">
                <a:avLst/>
              </a:prstGeom>
            </p:spPr>
          </p:pic>
          <p:sp>
            <p:nvSpPr>
              <p:cNvPr id="211" name="フローチャート : 書類 22">
                <a:extLst>
                  <a:ext uri="{FF2B5EF4-FFF2-40B4-BE49-F238E27FC236}">
                    <a16:creationId xmlns:a16="http://schemas.microsoft.com/office/drawing/2014/main" id="{A479E88C-962D-2D9F-3396-FC34FE1D49E9}"/>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800">
                    <a:solidFill>
                      <a:schemeClr val="bg2">
                        <a:lumMod val="50000"/>
                      </a:schemeClr>
                    </a:solidFill>
                    <a:latin typeface="Meiryo UI" panose="020B0604030504040204" pitchFamily="50" charset="-128"/>
                    <a:ea typeface="Meiryo UI" panose="020B0604030504040204" pitchFamily="50" charset="-128"/>
                  </a:rPr>
                  <a:t>Google</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ja-JP" altLang="en-US" sz="800">
                    <a:solidFill>
                      <a:schemeClr val="bg2">
                        <a:lumMod val="50000"/>
                      </a:schemeClr>
                    </a:solidFill>
                    <a:latin typeface="Meiryo UI" panose="020B0604030504040204" pitchFamily="50" charset="-128"/>
                    <a:ea typeface="Meiryo UI" panose="020B0604030504040204" pitchFamily="50" charset="-128"/>
                  </a:rPr>
                  <a:t>ドライブ</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203" name="グループ化 202">
              <a:extLst>
                <a:ext uri="{FF2B5EF4-FFF2-40B4-BE49-F238E27FC236}">
                  <a16:creationId xmlns:a16="http://schemas.microsoft.com/office/drawing/2014/main" id="{4F540C87-F6E8-8B78-3F47-EBDC395B9764}"/>
                </a:ext>
              </a:extLst>
            </p:cNvPr>
            <p:cNvGrpSpPr/>
            <p:nvPr/>
          </p:nvGrpSpPr>
          <p:grpSpPr>
            <a:xfrm>
              <a:off x="9002385" y="1064235"/>
              <a:ext cx="682453" cy="260038"/>
              <a:chOff x="11038576" y="1002988"/>
              <a:chExt cx="682453" cy="260038"/>
            </a:xfrm>
          </p:grpSpPr>
          <p:cxnSp>
            <p:nvCxnSpPr>
              <p:cNvPr id="208" name="コネクタ: カギ線 5">
                <a:extLst>
                  <a:ext uri="{FF2B5EF4-FFF2-40B4-BE49-F238E27FC236}">
                    <a16:creationId xmlns:a16="http://schemas.microsoft.com/office/drawing/2014/main" id="{42CCDB2B-66EE-9164-EC79-92B6C2297FC4}"/>
                  </a:ext>
                </a:extLst>
              </p:cNvPr>
              <p:cNvCxnSpPr>
                <a:cxnSpLocks/>
              </p:cNvCxnSpPr>
              <p:nvPr/>
            </p:nvCxnSpPr>
            <p:spPr>
              <a:xfrm>
                <a:off x="11152334" y="1002988"/>
                <a:ext cx="454937"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9" name="テキスト ボックス 208">
                <a:extLst>
                  <a:ext uri="{FF2B5EF4-FFF2-40B4-BE49-F238E27FC236}">
                    <a16:creationId xmlns:a16="http://schemas.microsoft.com/office/drawing/2014/main" id="{26EAB30D-B9C7-65E1-BF6B-A61E2B9B521D}"/>
                  </a:ext>
                </a:extLst>
              </p:cNvPr>
              <p:cNvSpPr txBox="1"/>
              <p:nvPr/>
            </p:nvSpPr>
            <p:spPr>
              <a:xfrm>
                <a:off x="11038576" y="1037323"/>
                <a:ext cx="682453" cy="2257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業務の流れ</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204" name="グループ化 203">
              <a:extLst>
                <a:ext uri="{FF2B5EF4-FFF2-40B4-BE49-F238E27FC236}">
                  <a16:creationId xmlns:a16="http://schemas.microsoft.com/office/drawing/2014/main" id="{4FD6D9B9-67D4-B3C1-07A1-3E9F30ACB419}"/>
                </a:ext>
              </a:extLst>
            </p:cNvPr>
            <p:cNvGrpSpPr/>
            <p:nvPr/>
          </p:nvGrpSpPr>
          <p:grpSpPr>
            <a:xfrm>
              <a:off x="9586748" y="1064235"/>
              <a:ext cx="682453" cy="260038"/>
              <a:chOff x="11038576" y="1002988"/>
              <a:chExt cx="682453" cy="260038"/>
            </a:xfrm>
          </p:grpSpPr>
          <p:cxnSp>
            <p:nvCxnSpPr>
              <p:cNvPr id="206" name="コネクタ: カギ線 5">
                <a:extLst>
                  <a:ext uri="{FF2B5EF4-FFF2-40B4-BE49-F238E27FC236}">
                    <a16:creationId xmlns:a16="http://schemas.microsoft.com/office/drawing/2014/main" id="{0C569617-E112-F20A-6B78-E0C88CC3C190}"/>
                  </a:ext>
                </a:extLst>
              </p:cNvPr>
              <p:cNvCxnSpPr>
                <a:cxnSpLocks/>
              </p:cNvCxnSpPr>
              <p:nvPr/>
            </p:nvCxnSpPr>
            <p:spPr>
              <a:xfrm>
                <a:off x="11146191" y="1002988"/>
                <a:ext cx="453600" cy="0"/>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7" name="テキスト ボックス 206">
                <a:extLst>
                  <a:ext uri="{FF2B5EF4-FFF2-40B4-BE49-F238E27FC236}">
                    <a16:creationId xmlns:a16="http://schemas.microsoft.com/office/drawing/2014/main" id="{F82E60F3-AA9D-C142-03E3-15B8D880697A}"/>
                  </a:ext>
                </a:extLst>
              </p:cNvPr>
              <p:cNvSpPr txBox="1"/>
              <p:nvPr/>
            </p:nvSpPr>
            <p:spPr>
              <a:xfrm>
                <a:off x="11038576" y="1037323"/>
                <a:ext cx="682453" cy="2257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データの流れ</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sp>
          <p:nvSpPr>
            <p:cNvPr id="205" name="正方形/長方形 204">
              <a:extLst>
                <a:ext uri="{FF2B5EF4-FFF2-40B4-BE49-F238E27FC236}">
                  <a16:creationId xmlns:a16="http://schemas.microsoft.com/office/drawing/2014/main" id="{73C25798-2846-2B16-10E6-B17B5E9B2E4D}"/>
                </a:ext>
              </a:extLst>
            </p:cNvPr>
            <p:cNvSpPr/>
            <p:nvPr/>
          </p:nvSpPr>
          <p:spPr bwMode="auto">
            <a:xfrm>
              <a:off x="5724822" y="1025900"/>
              <a:ext cx="558353" cy="295200"/>
            </a:xfrm>
            <a:prstGeom prst="rect">
              <a:avLst/>
            </a:prstGeom>
            <a:solidFill>
              <a:srgbClr xmlns:mc="http://schemas.openxmlformats.org/markup-compatibility/2006" xmlns:a14="http://schemas.microsoft.com/office/drawing/2010/main" val="FFFFFF" mc:Ignorable="a14" a14:legacySpreadsheetColorIndex="65"/>
            </a:solidFill>
            <a:ln w="6350">
              <a:noFill/>
              <a:miter lim="800000"/>
              <a:headEnd/>
              <a:tailEnd/>
            </a:ln>
          </p:spPr>
          <p:txBody>
            <a:bodyPr wrap="square" lIns="27432" tIns="18288" rIns="27432" bIns="18288" rtlCol="0" anchor="ctr" upright="1"/>
            <a:lstStyle/>
            <a:p>
              <a:pPr algn="r"/>
              <a:r>
                <a:rPr lang="ja-JP" altLang="en-US" sz="1050" b="1">
                  <a:solidFill>
                    <a:schemeClr val="bg2">
                      <a:lumMod val="50000"/>
                    </a:schemeClr>
                  </a:solidFill>
                  <a:latin typeface="Meiryo UI" panose="020B0604030504040204" pitchFamily="50" charset="-128"/>
                  <a:ea typeface="Meiryo UI" panose="020B0604030504040204" pitchFamily="50" charset="-128"/>
                </a:rPr>
                <a:t>凡例：</a:t>
              </a:r>
            </a:p>
          </p:txBody>
        </p:sp>
      </p:grpSp>
      <p:sp>
        <p:nvSpPr>
          <p:cNvPr id="5" name="正方形/長方形 4">
            <a:extLst>
              <a:ext uri="{FF2B5EF4-FFF2-40B4-BE49-F238E27FC236}">
                <a16:creationId xmlns:a16="http://schemas.microsoft.com/office/drawing/2014/main" id="{78B89841-1EF9-5131-8617-A48300F76A40}"/>
              </a:ext>
            </a:extLst>
          </p:cNvPr>
          <p:cNvSpPr/>
          <p:nvPr/>
        </p:nvSpPr>
        <p:spPr>
          <a:xfrm>
            <a:off x="3536400" y="2893706"/>
            <a:ext cx="1014124" cy="4443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000"/>
              <a:t>App</a:t>
            </a:r>
            <a:r>
              <a:rPr kumimoji="1" lang="ja-JP" altLang="en-US" sz="1000"/>
              <a:t>シート＋</a:t>
            </a:r>
            <a:r>
              <a:rPr kumimoji="1" lang="en-US" altLang="ja-JP" sz="1000"/>
              <a:t>GAS</a:t>
            </a:r>
            <a:r>
              <a:rPr kumimoji="1" lang="ja-JP" altLang="en-US" sz="1000"/>
              <a:t>で自動化</a:t>
            </a:r>
          </a:p>
        </p:txBody>
      </p:sp>
      <p:sp>
        <p:nvSpPr>
          <p:cNvPr id="9" name="正方形/長方形 8">
            <a:extLst>
              <a:ext uri="{FF2B5EF4-FFF2-40B4-BE49-F238E27FC236}">
                <a16:creationId xmlns:a16="http://schemas.microsoft.com/office/drawing/2014/main" id="{E581C7D4-EC42-60B9-4774-A6B052BDADCB}"/>
              </a:ext>
            </a:extLst>
          </p:cNvPr>
          <p:cNvSpPr/>
          <p:nvPr/>
        </p:nvSpPr>
        <p:spPr>
          <a:xfrm>
            <a:off x="3481627" y="2493655"/>
            <a:ext cx="1014124" cy="4443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700"/>
              <a:t>案件特定に時間が</a:t>
            </a:r>
            <a:br>
              <a:rPr kumimoji="1" lang="en-US" altLang="ja-JP" sz="700"/>
            </a:br>
            <a:r>
              <a:rPr kumimoji="1" lang="ja-JP" altLang="en-US" sz="700"/>
              <a:t>かかっている</a:t>
            </a:r>
            <a:endParaRPr kumimoji="1" lang="en-US" altLang="ja-JP" sz="700"/>
          </a:p>
          <a:p>
            <a:pPr algn="ctr"/>
            <a:r>
              <a:rPr kumimoji="1" lang="ja-JP" altLang="en-US" sz="700"/>
              <a:t>→検討中</a:t>
            </a:r>
          </a:p>
        </p:txBody>
      </p:sp>
      <p:sp>
        <p:nvSpPr>
          <p:cNvPr id="14" name="正方形/長方形 13">
            <a:extLst>
              <a:ext uri="{FF2B5EF4-FFF2-40B4-BE49-F238E27FC236}">
                <a16:creationId xmlns:a16="http://schemas.microsoft.com/office/drawing/2014/main" id="{7B9384F9-5AF6-456D-3D98-4A8DBA52E785}"/>
              </a:ext>
            </a:extLst>
          </p:cNvPr>
          <p:cNvSpPr/>
          <p:nvPr/>
        </p:nvSpPr>
        <p:spPr>
          <a:xfrm>
            <a:off x="4929787" y="1925565"/>
            <a:ext cx="4490438" cy="13939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a:t>大量処理にどこまで対応できるか（現在月に</a:t>
            </a:r>
            <a:r>
              <a:rPr lang="en-US" altLang="ja-JP" sz="1000"/>
              <a:t>1500</a:t>
            </a:r>
            <a:r>
              <a:rPr lang="ja-JP" altLang="en-US" sz="1000"/>
              <a:t>件</a:t>
            </a:r>
            <a:r>
              <a:rPr kumimoji="1" lang="ja-JP" altLang="en-US" sz="1000"/>
              <a:t>）</a:t>
            </a:r>
            <a:br>
              <a:rPr kumimoji="1" lang="en-US" altLang="ja-JP" sz="1000"/>
            </a:br>
            <a:r>
              <a:rPr kumimoji="1" lang="ja-JP" altLang="en-US" sz="1000"/>
              <a:t>→</a:t>
            </a:r>
            <a:r>
              <a:rPr lang="en-US" altLang="ja-JP" sz="1000"/>
              <a:t> BPS</a:t>
            </a:r>
            <a:r>
              <a:rPr lang="ja-JP" altLang="en-US" sz="1000"/>
              <a:t>全体で</a:t>
            </a:r>
            <a:r>
              <a:rPr lang="en-US" altLang="ja-JP" sz="1000"/>
              <a:t>4000</a:t>
            </a:r>
            <a:r>
              <a:rPr lang="ja-JP" altLang="en-US" sz="1000"/>
              <a:t>～</a:t>
            </a:r>
            <a:r>
              <a:rPr lang="en-US" altLang="ja-JP" sz="1000"/>
              <a:t>5000</a:t>
            </a:r>
            <a:r>
              <a:rPr lang="ja-JP" altLang="en-US" sz="1000"/>
              <a:t>件</a:t>
            </a:r>
            <a:br>
              <a:rPr lang="en-US" altLang="ja-JP" sz="1000"/>
            </a:br>
            <a:r>
              <a:rPr lang="ja-JP" altLang="en-US" sz="1000"/>
              <a:t>→</a:t>
            </a:r>
            <a:r>
              <a:rPr lang="en-US" altLang="ja-JP" sz="1000" err="1"/>
              <a:t>BigQuery</a:t>
            </a:r>
            <a:r>
              <a:rPr lang="ja-JP" altLang="en-US" sz="1000"/>
              <a:t>に直接繋げないか？（</a:t>
            </a:r>
            <a:r>
              <a:rPr lang="en-US" altLang="ja-JP" sz="1000" err="1"/>
              <a:t>AppSheet</a:t>
            </a:r>
            <a:r>
              <a:rPr lang="ja-JP" altLang="en-US" sz="1000"/>
              <a:t>）</a:t>
            </a:r>
            <a:br>
              <a:rPr lang="en-US" altLang="ja-JP" sz="1000"/>
            </a:br>
            <a:r>
              <a:rPr lang="ja-JP" altLang="en-US" sz="1000"/>
              <a:t>そもそも</a:t>
            </a:r>
            <a:r>
              <a:rPr lang="en-US" altLang="ja-JP" sz="1000" err="1"/>
              <a:t>BigQuery</a:t>
            </a:r>
            <a:r>
              <a:rPr lang="ja-JP" altLang="en-US" sz="1000"/>
              <a:t>にしたい。（スプシではなく）</a:t>
            </a:r>
            <a:br>
              <a:rPr lang="en-US" altLang="ja-JP" sz="1000"/>
            </a:br>
            <a:r>
              <a:rPr lang="ja-JP" altLang="en-US" sz="1000"/>
              <a:t>現在はコストが厳しい</a:t>
            </a:r>
            <a:br>
              <a:rPr lang="en-US" altLang="ja-JP" sz="1000"/>
            </a:br>
            <a:r>
              <a:rPr lang="ja-JP" altLang="en-US" sz="1000"/>
              <a:t>支払予定表のデータもとを</a:t>
            </a:r>
            <a:r>
              <a:rPr lang="en-US" altLang="ja-JP" sz="1000"/>
              <a:t>BQ</a:t>
            </a:r>
            <a:r>
              <a:rPr lang="ja-JP" altLang="en-US" sz="1000"/>
              <a:t>にしたい。</a:t>
            </a:r>
            <a:br>
              <a:rPr lang="en-US" altLang="ja-JP" sz="1000"/>
            </a:br>
            <a:r>
              <a:rPr lang="en-US" altLang="ja-JP" sz="1000" err="1"/>
              <a:t>AppSheet</a:t>
            </a:r>
            <a:r>
              <a:rPr lang="ja-JP" altLang="en-US" sz="1000"/>
              <a:t>は初期開くのに時間がかかる</a:t>
            </a:r>
            <a:br>
              <a:rPr lang="en-US" altLang="ja-JP" sz="1000"/>
            </a:br>
            <a:r>
              <a:rPr lang="ja-JP" altLang="en-US" sz="1000"/>
              <a:t>（過去分の退避をして軽くしている）</a:t>
            </a:r>
            <a:br>
              <a:rPr lang="en-US" altLang="ja-JP" sz="1000"/>
            </a:br>
            <a:r>
              <a:rPr lang="ja-JP" altLang="en-US" sz="1000"/>
              <a:t>→レスポンスをよくしたい（上位プランになれば解消？）</a:t>
            </a:r>
            <a:endParaRPr kumimoji="1" lang="ja-JP" altLang="en-US" sz="1000"/>
          </a:p>
        </p:txBody>
      </p:sp>
    </p:spTree>
    <p:extLst>
      <p:ext uri="{BB962C8B-B14F-4D97-AF65-F5344CB8AC3E}">
        <p14:creationId xmlns:p14="http://schemas.microsoft.com/office/powerpoint/2010/main" val="13024415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4F793-BD6B-04EF-1891-87DD970CB613}"/>
            </a:ext>
          </a:extLst>
        </p:cNvPr>
        <p:cNvGrpSpPr/>
        <p:nvPr/>
      </p:nvGrpSpPr>
      <p:grpSpPr>
        <a:xfrm>
          <a:off x="0" y="0"/>
          <a:ext cx="0" cy="0"/>
          <a:chOff x="0" y="0"/>
          <a:chExt cx="0" cy="0"/>
        </a:xfrm>
      </p:grpSpPr>
      <p:cxnSp>
        <p:nvCxnSpPr>
          <p:cNvPr id="193" name="直線矢印コネクタ 192">
            <a:extLst>
              <a:ext uri="{FF2B5EF4-FFF2-40B4-BE49-F238E27FC236}">
                <a16:creationId xmlns:a16="http://schemas.microsoft.com/office/drawing/2014/main" id="{BB6BE3A2-3EEA-39A2-76BB-993E228EE9EB}"/>
              </a:ext>
            </a:extLst>
          </p:cNvPr>
          <p:cNvCxnSpPr>
            <a:cxnSpLocks/>
            <a:stCxn id="130" idx="2"/>
            <a:endCxn id="152" idx="0"/>
          </p:cNvCxnSpPr>
          <p:nvPr/>
        </p:nvCxnSpPr>
        <p:spPr>
          <a:xfrm>
            <a:off x="6420061" y="2413130"/>
            <a:ext cx="0" cy="382429"/>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4" name="テキスト ボックス 203">
            <a:extLst>
              <a:ext uri="{FF2B5EF4-FFF2-40B4-BE49-F238E27FC236}">
                <a16:creationId xmlns:a16="http://schemas.microsoft.com/office/drawing/2014/main" id="{33CD8B21-228D-DB43-E2C4-1C2F6FD9CFF4}"/>
              </a:ext>
            </a:extLst>
          </p:cNvPr>
          <p:cNvSpPr txBox="1"/>
          <p:nvPr/>
        </p:nvSpPr>
        <p:spPr>
          <a:xfrm>
            <a:off x="6079414" y="2483810"/>
            <a:ext cx="682453" cy="16957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メール</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78" name="直線矢印コネクタ 77">
            <a:extLst>
              <a:ext uri="{FF2B5EF4-FFF2-40B4-BE49-F238E27FC236}">
                <a16:creationId xmlns:a16="http://schemas.microsoft.com/office/drawing/2014/main" id="{D7EA43FA-44DC-79D9-0613-EAC7D69D37BB}"/>
              </a:ext>
            </a:extLst>
          </p:cNvPr>
          <p:cNvCxnSpPr>
            <a:cxnSpLocks/>
          </p:cNvCxnSpPr>
          <p:nvPr/>
        </p:nvCxnSpPr>
        <p:spPr>
          <a:xfrm>
            <a:off x="6404808" y="3857343"/>
            <a:ext cx="0" cy="1195674"/>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D0CD31C7-056B-3348-757A-CD8C484ABB3E}"/>
              </a:ext>
            </a:extLst>
          </p:cNvPr>
          <p:cNvSpPr>
            <a:spLocks noGrp="1"/>
          </p:cNvSpPr>
          <p:nvPr>
            <p:ph type="title"/>
          </p:nvPr>
        </p:nvSpPr>
        <p:spPr/>
        <p:txBody>
          <a:bodyPr anchor="ctr"/>
          <a:lstStyle/>
          <a:p>
            <a:r>
              <a:rPr lang="ja-JP" altLang="en-US">
                <a:latin typeface="Meiryo UI" panose="020B0604030504040204" pitchFamily="50" charset="-128"/>
                <a:ea typeface="Meiryo UI" panose="020B0604030504040204" pitchFamily="50" charset="-128"/>
              </a:rPr>
              <a:t>請求業務フロー図（２</a:t>
            </a:r>
            <a:r>
              <a:rPr lang="en-US" altLang="ja-JP">
                <a:latin typeface="Meiryo UI" panose="020B0604030504040204" pitchFamily="50" charset="-128"/>
                <a:ea typeface="Meiryo UI" panose="020B0604030504040204" pitchFamily="50" charset="-128"/>
              </a:rPr>
              <a:t>/</a:t>
            </a:r>
            <a:r>
              <a:rPr lang="ja-JP" altLang="en-US">
                <a:latin typeface="Meiryo UI" panose="020B0604030504040204" pitchFamily="50" charset="-128"/>
                <a:ea typeface="Meiryo UI" panose="020B0604030504040204" pitchFamily="50" charset="-128"/>
              </a:rPr>
              <a:t>４）</a:t>
            </a:r>
            <a:endParaRPr kumimoji="1"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FB52035C-9F2C-CD52-C0E5-E0C8CF60CDED}"/>
              </a:ext>
            </a:extLst>
          </p:cNvPr>
          <p:cNvSpPr>
            <a:spLocks noGrp="1"/>
          </p:cNvSpPr>
          <p:nvPr>
            <p:ph type="ftr" sz="quarter" idx="15"/>
          </p:nvPr>
        </p:nvSpPr>
        <p:spPr>
          <a:xfrm>
            <a:off x="4038600" y="635635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762989AD-BFB2-62E4-CCFD-436AEC8FCCBD}"/>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fontAlgn="base">
              <a:spcBef>
                <a:spcPct val="0"/>
              </a:spcBef>
              <a:spcAft>
                <a:spcPct val="0"/>
              </a:spcAft>
              <a:defRPr/>
            </a:pPr>
            <a:endParaRPr lang="en-US" altLang="ja-JP">
              <a:solidFill>
                <a:schemeClr val="bg2">
                  <a:lumMod val="50000"/>
                </a:schemeClr>
              </a:solidFill>
              <a:latin typeface="Meiryo UI" panose="020B0604030504040204" pitchFamily="50" charset="-128"/>
              <a:ea typeface="Meiryo UI" panose="020B0604030504040204" pitchFamily="50" charset="-128"/>
            </a:endParaRPr>
          </a:p>
        </p:txBody>
      </p:sp>
      <p:sp>
        <p:nvSpPr>
          <p:cNvPr id="6" name="正方形/長方形 5">
            <a:extLst>
              <a:ext uri="{FF2B5EF4-FFF2-40B4-BE49-F238E27FC236}">
                <a16:creationId xmlns:a16="http://schemas.microsoft.com/office/drawing/2014/main" id="{646ECCF2-4F3A-DC07-E829-2F78CC2ED186}"/>
              </a:ext>
            </a:extLst>
          </p:cNvPr>
          <p:cNvSpPr/>
          <p:nvPr/>
        </p:nvSpPr>
        <p:spPr>
          <a:xfrm>
            <a:off x="446631" y="4848615"/>
            <a:ext cx="463231" cy="1577880"/>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05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rPr>
              <a:t>システム</a:t>
            </a:r>
          </a:p>
        </p:txBody>
      </p:sp>
      <p:sp>
        <p:nvSpPr>
          <p:cNvPr id="7" name="正方形/長方形 6">
            <a:extLst>
              <a:ext uri="{FF2B5EF4-FFF2-40B4-BE49-F238E27FC236}">
                <a16:creationId xmlns:a16="http://schemas.microsoft.com/office/drawing/2014/main" id="{57DF4BC8-C07E-DE93-B54C-E53D70B71D62}"/>
              </a:ext>
            </a:extLst>
          </p:cNvPr>
          <p:cNvSpPr/>
          <p:nvPr/>
        </p:nvSpPr>
        <p:spPr>
          <a:xfrm>
            <a:off x="446631" y="2739675"/>
            <a:ext cx="463231" cy="2084992"/>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altLang="ja-JP" sz="1050">
                <a:solidFill>
                  <a:schemeClr val="bg1"/>
                </a:solidFill>
                <a:latin typeface="Meiryo UI" panose="020B0604030504040204" pitchFamily="50" charset="-128"/>
                <a:ea typeface="Meiryo UI" panose="020B0604030504040204" pitchFamily="50" charset="-128"/>
                <a:sym typeface="ヒラギノ角ゴ ProN W3"/>
              </a:rPr>
              <a:t>BPS</a:t>
            </a:r>
            <a:endParaRPr kumimoji="0" lang="ja-JP" altLang="en-US" sz="105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sp>
        <p:nvSpPr>
          <p:cNvPr id="90" name="矢印: 左右 89">
            <a:extLst>
              <a:ext uri="{FF2B5EF4-FFF2-40B4-BE49-F238E27FC236}">
                <a16:creationId xmlns:a16="http://schemas.microsoft.com/office/drawing/2014/main" id="{83003F27-18EA-7897-AC0D-6CE879AB33F2}"/>
              </a:ext>
            </a:extLst>
          </p:cNvPr>
          <p:cNvSpPr/>
          <p:nvPr/>
        </p:nvSpPr>
        <p:spPr>
          <a:xfrm>
            <a:off x="927942" y="1602196"/>
            <a:ext cx="3774650"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a:solidFill>
                  <a:schemeClr val="bg2">
                    <a:lumMod val="50000"/>
                  </a:schemeClr>
                </a:solidFill>
                <a:latin typeface="Meiryo UI" panose="020B0604030504040204" pitchFamily="50" charset="-128"/>
                <a:ea typeface="Meiryo UI" panose="020B0604030504040204" pitchFamily="50" charset="-128"/>
              </a:rPr>
              <a:t>人の作業時間：</a:t>
            </a:r>
            <a:r>
              <a:rPr lang="en-US" altLang="ja-JP" sz="800" b="1">
                <a:solidFill>
                  <a:schemeClr val="bg2">
                    <a:lumMod val="50000"/>
                  </a:schemeClr>
                </a:solidFill>
                <a:latin typeface="Meiryo UI" panose="020B0604030504040204" pitchFamily="50" charset="-128"/>
                <a:ea typeface="Meiryo UI" panose="020B0604030504040204" pitchFamily="50" charset="-128"/>
              </a:rPr>
              <a:t>3</a:t>
            </a:r>
            <a:r>
              <a:rPr lang="ja-JP" altLang="en-US" sz="800" b="1">
                <a:solidFill>
                  <a:schemeClr val="bg2">
                    <a:lumMod val="50000"/>
                  </a:schemeClr>
                </a:solidFill>
                <a:latin typeface="Meiryo UI" panose="020B0604030504040204" pitchFamily="50" charset="-128"/>
                <a:ea typeface="Meiryo UI" panose="020B0604030504040204" pitchFamily="50" charset="-128"/>
              </a:rPr>
              <a:t>分程度</a:t>
            </a:r>
            <a:r>
              <a:rPr lang="en-US" altLang="ja-JP" sz="800" b="1">
                <a:solidFill>
                  <a:schemeClr val="bg2">
                    <a:lumMod val="50000"/>
                  </a:schemeClr>
                </a:solidFill>
                <a:latin typeface="Meiryo UI" panose="020B0604030504040204" pitchFamily="50" charset="-128"/>
                <a:ea typeface="Meiryo UI" panose="020B0604030504040204" pitchFamily="50" charset="-128"/>
              </a:rPr>
              <a:t>/1</a:t>
            </a:r>
            <a:r>
              <a:rPr lang="ja-JP" altLang="en-US" sz="800" b="1">
                <a:solidFill>
                  <a:schemeClr val="bg2">
                    <a:lumMod val="50000"/>
                  </a:schemeClr>
                </a:solidFill>
                <a:latin typeface="Meiryo UI" panose="020B0604030504040204" pitchFamily="50" charset="-128"/>
                <a:ea typeface="Meiryo UI" panose="020B0604030504040204" pitchFamily="50" charset="-128"/>
              </a:rPr>
              <a:t>件</a:t>
            </a:r>
          </a:p>
        </p:txBody>
      </p:sp>
      <p:sp>
        <p:nvSpPr>
          <p:cNvPr id="91" name="矢印: 五方向 90">
            <a:extLst>
              <a:ext uri="{FF2B5EF4-FFF2-40B4-BE49-F238E27FC236}">
                <a16:creationId xmlns:a16="http://schemas.microsoft.com/office/drawing/2014/main" id="{0B6A6F31-4F1E-617E-A80E-4C00139B3A35}"/>
              </a:ext>
            </a:extLst>
          </p:cNvPr>
          <p:cNvSpPr/>
          <p:nvPr/>
        </p:nvSpPr>
        <p:spPr>
          <a:xfrm>
            <a:off x="927942" y="1353312"/>
            <a:ext cx="3774649" cy="250150"/>
          </a:xfrm>
          <a:prstGeom prst="homePlat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bg2">
                    <a:lumMod val="50000"/>
                  </a:schemeClr>
                </a:solidFill>
                <a:latin typeface="Meiryo UI" panose="020B0604030504040204" pitchFamily="50" charset="-128"/>
                <a:ea typeface="Meiryo UI" panose="020B0604030504040204" pitchFamily="50" charset="-128"/>
              </a:rPr>
              <a:t>請求書一次チェック・</a:t>
            </a:r>
            <a:r>
              <a:rPr lang="en-US" altLang="ja-JP" sz="1200">
                <a:solidFill>
                  <a:schemeClr val="bg2">
                    <a:lumMod val="50000"/>
                  </a:schemeClr>
                </a:solidFill>
                <a:latin typeface="Meiryo UI" panose="020B0604030504040204" pitchFamily="50" charset="-128"/>
                <a:ea typeface="Meiryo UI" panose="020B0604030504040204" pitchFamily="50" charset="-128"/>
              </a:rPr>
              <a:t>WS</a:t>
            </a:r>
            <a:r>
              <a:rPr lang="ja-JP" altLang="en-US" sz="1200">
                <a:solidFill>
                  <a:schemeClr val="bg2">
                    <a:lumMod val="50000"/>
                  </a:schemeClr>
                </a:solidFill>
                <a:latin typeface="Meiryo UI" panose="020B0604030504040204" pitchFamily="50" charset="-128"/>
                <a:ea typeface="Meiryo UI" panose="020B0604030504040204" pitchFamily="50" charset="-128"/>
              </a:rPr>
              <a:t>入力</a:t>
            </a:r>
          </a:p>
        </p:txBody>
      </p:sp>
      <p:cxnSp>
        <p:nvCxnSpPr>
          <p:cNvPr id="121" name="直線矢印コネクタ 120">
            <a:extLst>
              <a:ext uri="{FF2B5EF4-FFF2-40B4-BE49-F238E27FC236}">
                <a16:creationId xmlns:a16="http://schemas.microsoft.com/office/drawing/2014/main" id="{D2AA5822-CD87-811E-DE60-3820A778C495}"/>
              </a:ext>
            </a:extLst>
          </p:cNvPr>
          <p:cNvCxnSpPr>
            <a:cxnSpLocks/>
            <a:stCxn id="51" idx="2"/>
          </p:cNvCxnSpPr>
          <p:nvPr/>
        </p:nvCxnSpPr>
        <p:spPr>
          <a:xfrm>
            <a:off x="1747024" y="3997648"/>
            <a:ext cx="0" cy="1066585"/>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5" name="矢印: 五方向 164">
            <a:extLst>
              <a:ext uri="{FF2B5EF4-FFF2-40B4-BE49-F238E27FC236}">
                <a16:creationId xmlns:a16="http://schemas.microsoft.com/office/drawing/2014/main" id="{0A04522E-1C13-9044-DA53-B7FE6D207FFA}"/>
              </a:ext>
            </a:extLst>
          </p:cNvPr>
          <p:cNvSpPr/>
          <p:nvPr/>
        </p:nvSpPr>
        <p:spPr>
          <a:xfrm>
            <a:off x="4702593" y="1353312"/>
            <a:ext cx="4487095" cy="250150"/>
          </a:xfrm>
          <a:prstGeom prst="homePlat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bg2">
                    <a:lumMod val="50000"/>
                  </a:schemeClr>
                </a:solidFill>
                <a:latin typeface="Meiryo UI" panose="020B0604030504040204" pitchFamily="50" charset="-128"/>
                <a:ea typeface="Meiryo UI" panose="020B0604030504040204" pitchFamily="50" charset="-128"/>
              </a:rPr>
              <a:t>請求書二次チェック・対応</a:t>
            </a:r>
          </a:p>
        </p:txBody>
      </p:sp>
      <p:sp>
        <p:nvSpPr>
          <p:cNvPr id="166" name="正方形/長方形 165">
            <a:extLst>
              <a:ext uri="{FF2B5EF4-FFF2-40B4-BE49-F238E27FC236}">
                <a16:creationId xmlns:a16="http://schemas.microsoft.com/office/drawing/2014/main" id="{FAAE2517-112E-E0B4-E150-01134BF8D3CA}"/>
              </a:ext>
            </a:extLst>
          </p:cNvPr>
          <p:cNvSpPr/>
          <p:nvPr/>
        </p:nvSpPr>
        <p:spPr>
          <a:xfrm>
            <a:off x="446631" y="1885752"/>
            <a:ext cx="463231" cy="824310"/>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200">
                <a:solidFill>
                  <a:schemeClr val="bg1"/>
                </a:solidFill>
                <a:latin typeface="Meiryo UI" panose="020B0604030504040204" pitchFamily="50" charset="-128"/>
                <a:ea typeface="Meiryo UI" panose="020B0604030504040204" pitchFamily="50" charset="-128"/>
                <a:sym typeface="ヒラギノ角ゴ ProN W3"/>
              </a:rPr>
              <a:t>外部</a:t>
            </a:r>
            <a:endParaRPr kumimoji="0" lang="ja-JP" altLang="en-US" sz="12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cxnSp>
        <p:nvCxnSpPr>
          <p:cNvPr id="37" name="直線矢印コネクタ 36">
            <a:extLst>
              <a:ext uri="{FF2B5EF4-FFF2-40B4-BE49-F238E27FC236}">
                <a16:creationId xmlns:a16="http://schemas.microsoft.com/office/drawing/2014/main" id="{A637A3C9-69CF-E449-4D11-787BA7B1732D}"/>
              </a:ext>
            </a:extLst>
          </p:cNvPr>
          <p:cNvCxnSpPr>
            <a:cxnSpLocks/>
            <a:stCxn id="41" idx="3"/>
            <a:endCxn id="52" idx="1"/>
          </p:cNvCxnSpPr>
          <p:nvPr/>
        </p:nvCxnSpPr>
        <p:spPr>
          <a:xfrm flipV="1">
            <a:off x="3327027" y="3798630"/>
            <a:ext cx="440601" cy="2752"/>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2" name="フローチャート : 書類 22">
            <a:extLst>
              <a:ext uri="{FF2B5EF4-FFF2-40B4-BE49-F238E27FC236}">
                <a16:creationId xmlns:a16="http://schemas.microsoft.com/office/drawing/2014/main" id="{67C32399-0619-0E3B-030D-C8CF05C64559}"/>
              </a:ext>
            </a:extLst>
          </p:cNvPr>
          <p:cNvSpPr/>
          <p:nvPr/>
        </p:nvSpPr>
        <p:spPr>
          <a:xfrm>
            <a:off x="2970704" y="4073447"/>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ja-JP" altLang="en-US" sz="600">
                <a:solidFill>
                  <a:schemeClr val="tx1"/>
                </a:solidFill>
                <a:latin typeface="Meiryo UI" panose="020B0604030504040204" pitchFamily="50" charset="-128"/>
                <a:ea typeface="Meiryo UI" panose="020B0604030504040204" pitchFamily="50" charset="-128"/>
              </a:rPr>
              <a:t>送付書</a:t>
            </a:r>
          </a:p>
        </p:txBody>
      </p:sp>
      <p:sp>
        <p:nvSpPr>
          <p:cNvPr id="183" name="フローチャート : 書類 22">
            <a:extLst>
              <a:ext uri="{FF2B5EF4-FFF2-40B4-BE49-F238E27FC236}">
                <a16:creationId xmlns:a16="http://schemas.microsoft.com/office/drawing/2014/main" id="{25FA4BA0-68FE-35CC-44E0-91E90CB3B062}"/>
              </a:ext>
            </a:extLst>
          </p:cNvPr>
          <p:cNvSpPr/>
          <p:nvPr/>
        </p:nvSpPr>
        <p:spPr>
          <a:xfrm>
            <a:off x="2936470" y="4041887"/>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請求書</a:t>
            </a:r>
          </a:p>
        </p:txBody>
      </p:sp>
      <p:cxnSp>
        <p:nvCxnSpPr>
          <p:cNvPr id="46" name="コネクタ: カギ線 5">
            <a:extLst>
              <a:ext uri="{FF2B5EF4-FFF2-40B4-BE49-F238E27FC236}">
                <a16:creationId xmlns:a16="http://schemas.microsoft.com/office/drawing/2014/main" id="{FAF55CE7-4EB6-FA2C-BAC5-11FD18805A9A}"/>
              </a:ext>
            </a:extLst>
          </p:cNvPr>
          <p:cNvCxnSpPr>
            <a:cxnSpLocks/>
            <a:stCxn id="51" idx="3"/>
            <a:endCxn id="41" idx="1"/>
          </p:cNvCxnSpPr>
          <p:nvPr/>
        </p:nvCxnSpPr>
        <p:spPr>
          <a:xfrm>
            <a:off x="2214506" y="3801382"/>
            <a:ext cx="177557"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フローチャート: 手操作入力 50">
            <a:extLst>
              <a:ext uri="{FF2B5EF4-FFF2-40B4-BE49-F238E27FC236}">
                <a16:creationId xmlns:a16="http://schemas.microsoft.com/office/drawing/2014/main" id="{B908738D-6A81-3083-7DFB-E5AD831FFB3A}"/>
              </a:ext>
            </a:extLst>
          </p:cNvPr>
          <p:cNvSpPr/>
          <p:nvPr/>
        </p:nvSpPr>
        <p:spPr bwMode="auto">
          <a:xfrm>
            <a:off x="1279542" y="3605115"/>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a:solidFill>
                  <a:schemeClr val="bg2">
                    <a:lumMod val="50000"/>
                  </a:schemeClr>
                </a:solidFill>
                <a:latin typeface="Meiryo UI" panose="020B0604030504040204" pitchFamily="50" charset="-128"/>
                <a:ea typeface="Meiryo UI" panose="020B0604030504040204" pitchFamily="50" charset="-128"/>
              </a:rPr>
              <a:t>WS</a:t>
            </a:r>
          </a:p>
          <a:p>
            <a:pPr algn="ctr"/>
            <a:r>
              <a:rPr lang="en-US" altLang="ja-JP" sz="800">
                <a:solidFill>
                  <a:schemeClr val="bg2">
                    <a:lumMod val="50000"/>
                  </a:schemeClr>
                </a:solidFill>
                <a:latin typeface="Meiryo UI" panose="020B0604030504040204" pitchFamily="50" charset="-128"/>
                <a:ea typeface="Meiryo UI" panose="020B0604030504040204" pitchFamily="50" charset="-128"/>
              </a:rPr>
              <a:t>1</a:t>
            </a:r>
            <a:r>
              <a:rPr lang="ja-JP" altLang="en-US" sz="800">
                <a:solidFill>
                  <a:schemeClr val="bg2">
                    <a:lumMod val="50000"/>
                  </a:schemeClr>
                </a:solidFill>
                <a:latin typeface="Meiryo UI" panose="020B0604030504040204" pitchFamily="50" charset="-128"/>
                <a:ea typeface="Meiryo UI" panose="020B0604030504040204" pitchFamily="50" charset="-128"/>
              </a:rPr>
              <a:t>次担当者入力</a:t>
            </a:r>
          </a:p>
        </p:txBody>
      </p:sp>
      <p:sp>
        <p:nvSpPr>
          <p:cNvPr id="103" name="矢印: 左右 102">
            <a:extLst>
              <a:ext uri="{FF2B5EF4-FFF2-40B4-BE49-F238E27FC236}">
                <a16:creationId xmlns:a16="http://schemas.microsoft.com/office/drawing/2014/main" id="{F1575672-C83F-E1CC-5572-C736B6D9CA89}"/>
              </a:ext>
            </a:extLst>
          </p:cNvPr>
          <p:cNvSpPr/>
          <p:nvPr/>
        </p:nvSpPr>
        <p:spPr>
          <a:xfrm>
            <a:off x="4702593" y="1596442"/>
            <a:ext cx="4487095"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a:solidFill>
                  <a:schemeClr val="bg2">
                    <a:lumMod val="50000"/>
                  </a:schemeClr>
                </a:solidFill>
                <a:latin typeface="Meiryo UI" panose="020B0604030504040204" pitchFamily="50" charset="-128"/>
                <a:ea typeface="Meiryo UI" panose="020B0604030504040204" pitchFamily="50" charset="-128"/>
              </a:rPr>
              <a:t>人の作業時間：</a:t>
            </a:r>
            <a:r>
              <a:rPr lang="en-US" altLang="ja-JP" sz="800" b="1">
                <a:solidFill>
                  <a:schemeClr val="bg2">
                    <a:lumMod val="50000"/>
                  </a:schemeClr>
                </a:solidFill>
                <a:latin typeface="Meiryo UI" panose="020B0604030504040204" pitchFamily="50" charset="-128"/>
                <a:ea typeface="Meiryo UI" panose="020B0604030504040204" pitchFamily="50" charset="-128"/>
              </a:rPr>
              <a:t>2</a:t>
            </a:r>
            <a:r>
              <a:rPr lang="ja-JP" altLang="en-US" sz="800" b="1">
                <a:solidFill>
                  <a:schemeClr val="bg2">
                    <a:lumMod val="50000"/>
                  </a:schemeClr>
                </a:solidFill>
                <a:latin typeface="Meiryo UI" panose="020B0604030504040204" pitchFamily="50" charset="-128"/>
                <a:ea typeface="Meiryo UI" panose="020B0604030504040204" pitchFamily="50" charset="-128"/>
              </a:rPr>
              <a:t>～</a:t>
            </a:r>
            <a:r>
              <a:rPr lang="en-US" altLang="ja-JP" sz="800" b="1">
                <a:solidFill>
                  <a:schemeClr val="bg2">
                    <a:lumMod val="50000"/>
                  </a:schemeClr>
                </a:solidFill>
                <a:latin typeface="Meiryo UI" panose="020B0604030504040204" pitchFamily="50" charset="-128"/>
                <a:ea typeface="Meiryo UI" panose="020B0604030504040204" pitchFamily="50" charset="-128"/>
              </a:rPr>
              <a:t>10</a:t>
            </a:r>
            <a:r>
              <a:rPr lang="ja-JP" altLang="en-US" sz="800" b="1">
                <a:solidFill>
                  <a:schemeClr val="bg2">
                    <a:lumMod val="50000"/>
                  </a:schemeClr>
                </a:solidFill>
                <a:latin typeface="Meiryo UI" panose="020B0604030504040204" pitchFamily="50" charset="-128"/>
                <a:ea typeface="Meiryo UI" panose="020B0604030504040204" pitchFamily="50" charset="-128"/>
              </a:rPr>
              <a:t>分程度</a:t>
            </a:r>
            <a:r>
              <a:rPr lang="en-US" altLang="ja-JP" sz="800" b="1">
                <a:solidFill>
                  <a:schemeClr val="bg2">
                    <a:lumMod val="50000"/>
                  </a:schemeClr>
                </a:solidFill>
                <a:latin typeface="Meiryo UI" panose="020B0604030504040204" pitchFamily="50" charset="-128"/>
                <a:ea typeface="Meiryo UI" panose="020B0604030504040204" pitchFamily="50" charset="-128"/>
              </a:rPr>
              <a:t>/1</a:t>
            </a:r>
            <a:r>
              <a:rPr lang="ja-JP" altLang="en-US" sz="800" b="1">
                <a:solidFill>
                  <a:schemeClr val="bg2">
                    <a:lumMod val="50000"/>
                  </a:schemeClr>
                </a:solidFill>
                <a:latin typeface="Meiryo UI" panose="020B0604030504040204" pitchFamily="50" charset="-128"/>
                <a:ea typeface="Meiryo UI" panose="020B0604030504040204" pitchFamily="50" charset="-128"/>
              </a:rPr>
              <a:t>件</a:t>
            </a:r>
          </a:p>
        </p:txBody>
      </p:sp>
      <p:sp>
        <p:nvSpPr>
          <p:cNvPr id="108" name="矢印: 左右 107">
            <a:extLst>
              <a:ext uri="{FF2B5EF4-FFF2-40B4-BE49-F238E27FC236}">
                <a16:creationId xmlns:a16="http://schemas.microsoft.com/office/drawing/2014/main" id="{0232F144-9396-52C3-20E8-5A22B67E1A39}"/>
              </a:ext>
            </a:extLst>
          </p:cNvPr>
          <p:cNvSpPr/>
          <p:nvPr/>
        </p:nvSpPr>
        <p:spPr>
          <a:xfrm>
            <a:off x="9191561" y="1596442"/>
            <a:ext cx="1103303"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a:solidFill>
                  <a:schemeClr val="bg2">
                    <a:lumMod val="50000"/>
                  </a:schemeClr>
                </a:solidFill>
                <a:latin typeface="Meiryo UI" panose="020B0604030504040204" pitchFamily="50" charset="-128"/>
                <a:ea typeface="Meiryo UI" panose="020B0604030504040204" pitchFamily="50" charset="-128"/>
              </a:rPr>
              <a:t>人の作業時間：</a:t>
            </a:r>
            <a:br>
              <a:rPr lang="en-US" altLang="ja-JP" sz="800" b="1">
                <a:solidFill>
                  <a:schemeClr val="bg2">
                    <a:lumMod val="50000"/>
                  </a:schemeClr>
                </a:solidFill>
                <a:latin typeface="Meiryo UI" panose="020B0604030504040204" pitchFamily="50" charset="-128"/>
                <a:ea typeface="Meiryo UI" panose="020B0604030504040204" pitchFamily="50" charset="-128"/>
              </a:rPr>
            </a:br>
            <a:r>
              <a:rPr lang="en-US" altLang="ja-JP" sz="800" b="1">
                <a:solidFill>
                  <a:schemeClr val="bg2">
                    <a:lumMod val="50000"/>
                  </a:schemeClr>
                </a:solidFill>
                <a:latin typeface="Meiryo UI" panose="020B0604030504040204" pitchFamily="50" charset="-128"/>
                <a:ea typeface="Meiryo UI" panose="020B0604030504040204" pitchFamily="50" charset="-128"/>
              </a:rPr>
              <a:t>1</a:t>
            </a:r>
            <a:r>
              <a:rPr lang="ja-JP" altLang="en-US" sz="800" b="1">
                <a:solidFill>
                  <a:schemeClr val="bg2">
                    <a:lumMod val="50000"/>
                  </a:schemeClr>
                </a:solidFill>
                <a:latin typeface="Meiryo UI" panose="020B0604030504040204" pitchFamily="50" charset="-128"/>
                <a:ea typeface="Meiryo UI" panose="020B0604030504040204" pitchFamily="50" charset="-128"/>
              </a:rPr>
              <a:t>分程度</a:t>
            </a:r>
          </a:p>
        </p:txBody>
      </p:sp>
      <p:sp>
        <p:nvSpPr>
          <p:cNvPr id="111" name="テキスト ボックス 110">
            <a:extLst>
              <a:ext uri="{FF2B5EF4-FFF2-40B4-BE49-F238E27FC236}">
                <a16:creationId xmlns:a16="http://schemas.microsoft.com/office/drawing/2014/main" id="{58A1FB32-EEE2-9A69-564D-D0711D40EF4F}"/>
              </a:ext>
            </a:extLst>
          </p:cNvPr>
          <p:cNvSpPr txBox="1"/>
          <p:nvPr/>
        </p:nvSpPr>
        <p:spPr>
          <a:xfrm>
            <a:off x="1405798" y="4714016"/>
            <a:ext cx="682453" cy="186533"/>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更新</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138" name="直線矢印コネクタ 137">
            <a:extLst>
              <a:ext uri="{FF2B5EF4-FFF2-40B4-BE49-F238E27FC236}">
                <a16:creationId xmlns:a16="http://schemas.microsoft.com/office/drawing/2014/main" id="{0EA98261-8D62-1B5C-0C2F-58ADA4EEC15B}"/>
              </a:ext>
            </a:extLst>
          </p:cNvPr>
          <p:cNvCxnSpPr>
            <a:cxnSpLocks/>
            <a:stCxn id="27" idx="1"/>
            <a:endCxn id="182" idx="2"/>
          </p:cNvCxnSpPr>
          <p:nvPr/>
        </p:nvCxnSpPr>
        <p:spPr>
          <a:xfrm rot="10800000">
            <a:off x="3157111" y="4323300"/>
            <a:ext cx="61412" cy="266290"/>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9" name="グループ化 8">
            <a:extLst>
              <a:ext uri="{FF2B5EF4-FFF2-40B4-BE49-F238E27FC236}">
                <a16:creationId xmlns:a16="http://schemas.microsoft.com/office/drawing/2014/main" id="{E95AC267-447F-5C89-4467-BDE3C068A4F8}"/>
              </a:ext>
            </a:extLst>
          </p:cNvPr>
          <p:cNvGrpSpPr/>
          <p:nvPr/>
        </p:nvGrpSpPr>
        <p:grpSpPr>
          <a:xfrm>
            <a:off x="1279543" y="5059021"/>
            <a:ext cx="10438820" cy="393998"/>
            <a:chOff x="10336405" y="5064525"/>
            <a:chExt cx="1347126" cy="393998"/>
          </a:xfrm>
        </p:grpSpPr>
        <p:sp>
          <p:nvSpPr>
            <p:cNvPr id="149" name="正方形/長方形 148">
              <a:extLst>
                <a:ext uri="{FF2B5EF4-FFF2-40B4-BE49-F238E27FC236}">
                  <a16:creationId xmlns:a16="http://schemas.microsoft.com/office/drawing/2014/main" id="{7F79318F-41BB-7707-6147-8ABF0A5339A8}"/>
                </a:ext>
              </a:extLst>
            </p:cNvPr>
            <p:cNvSpPr/>
            <p:nvPr/>
          </p:nvSpPr>
          <p:spPr bwMode="auto">
            <a:xfrm>
              <a:off x="10349035" y="5107270"/>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sp>
          <p:nvSpPr>
            <p:cNvPr id="133" name="正方形/長方形 132">
              <a:extLst>
                <a:ext uri="{FF2B5EF4-FFF2-40B4-BE49-F238E27FC236}">
                  <a16:creationId xmlns:a16="http://schemas.microsoft.com/office/drawing/2014/main" id="{6FFA564A-7FB0-A42D-DE35-ED32777C9842}"/>
                </a:ext>
              </a:extLst>
            </p:cNvPr>
            <p:cNvSpPr/>
            <p:nvPr/>
          </p:nvSpPr>
          <p:spPr bwMode="auto">
            <a:xfrm>
              <a:off x="10336405" y="5064525"/>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a:solidFill>
                    <a:schemeClr val="bg2">
                      <a:lumMod val="50000"/>
                    </a:schemeClr>
                  </a:solidFill>
                  <a:latin typeface="Meiryo UI" panose="020B0604030504040204" pitchFamily="50" charset="-128"/>
                  <a:ea typeface="Meiryo UI" panose="020B0604030504040204" pitchFamily="50" charset="-128"/>
                </a:rPr>
                <a:t>WS</a:t>
              </a:r>
              <a:r>
                <a:rPr lang="ja-JP" altLang="en-US" sz="800">
                  <a:solidFill>
                    <a:schemeClr val="bg2">
                      <a:lumMod val="50000"/>
                    </a:schemeClr>
                  </a:solidFill>
                  <a:latin typeface="Meiryo UI" panose="020B0604030504040204" pitchFamily="50" charset="-128"/>
                  <a:ea typeface="Meiryo UI" panose="020B0604030504040204" pitchFamily="50" charset="-128"/>
                </a:rPr>
                <a:t>画面（</a:t>
              </a:r>
              <a:r>
                <a:rPr lang="en-US" altLang="ja-JP" sz="800">
                  <a:solidFill>
                    <a:schemeClr val="bg2">
                      <a:lumMod val="50000"/>
                    </a:schemeClr>
                  </a:solidFill>
                  <a:latin typeface="Meiryo UI" panose="020B0604030504040204" pitchFamily="50" charset="-128"/>
                  <a:ea typeface="Meiryo UI" panose="020B0604030504040204" pitchFamily="50" charset="-128"/>
                </a:rPr>
                <a:t>SaaS</a:t>
              </a:r>
              <a:r>
                <a:rPr lang="ja-JP" altLang="en-US" sz="800">
                  <a:solidFill>
                    <a:schemeClr val="bg2">
                      <a:lumMod val="50000"/>
                    </a:schemeClr>
                  </a:solidFill>
                  <a:latin typeface="Meiryo UI" panose="020B0604030504040204" pitchFamily="50" charset="-128"/>
                  <a:ea typeface="Meiryo UI" panose="020B0604030504040204" pitchFamily="50" charset="-128"/>
                </a:rPr>
                <a:t>と販促領域）</a:t>
              </a:r>
              <a:endParaRPr lang="en-US" altLang="ja-JP" sz="80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a:solidFill>
                    <a:schemeClr val="bg2">
                      <a:lumMod val="50000"/>
                    </a:schemeClr>
                  </a:solidFill>
                  <a:latin typeface="Meiryo UI" panose="020B0604030504040204" pitchFamily="50" charset="-128"/>
                  <a:ea typeface="Meiryo UI" panose="020B0604030504040204" pitchFamily="50" charset="-128"/>
                </a:rPr>
                <a:t>&lt;</a:t>
              </a:r>
              <a:r>
                <a:rPr lang="en-US" altLang="ja-JP" sz="800" err="1">
                  <a:solidFill>
                    <a:schemeClr val="bg2">
                      <a:lumMod val="50000"/>
                    </a:schemeClr>
                  </a:solidFill>
                  <a:latin typeface="Meiryo UI" panose="020B0604030504040204" pitchFamily="50" charset="-128"/>
                  <a:ea typeface="Meiryo UI" panose="020B0604030504040204" pitchFamily="50" charset="-128"/>
                </a:rPr>
                <a:t>SpreadSheet</a:t>
              </a:r>
              <a:r>
                <a:rPr lang="en-US" altLang="ja-JP" sz="800">
                  <a:solidFill>
                    <a:schemeClr val="bg2">
                      <a:lumMod val="50000"/>
                    </a:schemeClr>
                  </a:solidFill>
                  <a:latin typeface="Meiryo UI" panose="020B0604030504040204" pitchFamily="50" charset="-128"/>
                  <a:ea typeface="Meiryo UI" panose="020B0604030504040204" pitchFamily="50" charset="-128"/>
                </a:rPr>
                <a:t>&gt;</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grpSp>
      <p:sp>
        <p:nvSpPr>
          <p:cNvPr id="5" name="楕円 4">
            <a:extLst>
              <a:ext uri="{FF2B5EF4-FFF2-40B4-BE49-F238E27FC236}">
                <a16:creationId xmlns:a16="http://schemas.microsoft.com/office/drawing/2014/main" id="{181F1538-3B6C-2BC5-21C4-6DC4D0758D8B}"/>
              </a:ext>
            </a:extLst>
          </p:cNvPr>
          <p:cNvSpPr/>
          <p:nvPr/>
        </p:nvSpPr>
        <p:spPr>
          <a:xfrm>
            <a:off x="958508" y="3710296"/>
            <a:ext cx="185094" cy="185094"/>
          </a:xfrm>
          <a:prstGeom prst="ellipse">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a:solidFill>
                  <a:schemeClr val="bg2">
                    <a:lumMod val="50000"/>
                  </a:schemeClr>
                </a:solidFill>
                <a:latin typeface="Meiryo UI" panose="020B0604030504040204" pitchFamily="50" charset="-128"/>
                <a:ea typeface="Meiryo UI" panose="020B0604030504040204" pitchFamily="50" charset="-128"/>
              </a:rPr>
              <a:t>1</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14" name="コネクタ: カギ線 5">
            <a:extLst>
              <a:ext uri="{FF2B5EF4-FFF2-40B4-BE49-F238E27FC236}">
                <a16:creationId xmlns:a16="http://schemas.microsoft.com/office/drawing/2014/main" id="{A95D1A30-8052-55A8-985A-C98D5D5970BC}"/>
              </a:ext>
            </a:extLst>
          </p:cNvPr>
          <p:cNvCxnSpPr>
            <a:cxnSpLocks/>
            <a:stCxn id="5" idx="6"/>
            <a:endCxn id="51" idx="1"/>
          </p:cNvCxnSpPr>
          <p:nvPr/>
        </p:nvCxnSpPr>
        <p:spPr>
          <a:xfrm flipV="1">
            <a:off x="1143602" y="3801382"/>
            <a:ext cx="135940" cy="146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497AE8CA-1C57-F799-4610-A6A0DF92DE02}"/>
              </a:ext>
            </a:extLst>
          </p:cNvPr>
          <p:cNvCxnSpPr>
            <a:cxnSpLocks/>
            <a:endCxn id="182" idx="2"/>
          </p:cNvCxnSpPr>
          <p:nvPr/>
        </p:nvCxnSpPr>
        <p:spPr>
          <a:xfrm flipV="1">
            <a:off x="3157111" y="4323300"/>
            <a:ext cx="0" cy="735721"/>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694F9A02-3611-673F-96F8-05A5E51A42DA}"/>
              </a:ext>
            </a:extLst>
          </p:cNvPr>
          <p:cNvSpPr txBox="1"/>
          <p:nvPr/>
        </p:nvSpPr>
        <p:spPr>
          <a:xfrm>
            <a:off x="2964497" y="4714016"/>
            <a:ext cx="385227"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参照</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43" name="直線矢印コネクタ 42">
            <a:extLst>
              <a:ext uri="{FF2B5EF4-FFF2-40B4-BE49-F238E27FC236}">
                <a16:creationId xmlns:a16="http://schemas.microsoft.com/office/drawing/2014/main" id="{314E1EFC-058E-64A8-8C67-A74C17116F83}"/>
              </a:ext>
            </a:extLst>
          </p:cNvPr>
          <p:cNvCxnSpPr>
            <a:cxnSpLocks/>
          </p:cNvCxnSpPr>
          <p:nvPr/>
        </p:nvCxnSpPr>
        <p:spPr>
          <a:xfrm flipH="1">
            <a:off x="2840055" y="3816029"/>
            <a:ext cx="4755" cy="1249757"/>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6D2C74B0-D015-5150-57E4-280EEE373804}"/>
              </a:ext>
            </a:extLst>
          </p:cNvPr>
          <p:cNvSpPr txBox="1"/>
          <p:nvPr/>
        </p:nvSpPr>
        <p:spPr>
          <a:xfrm>
            <a:off x="2669707" y="4715277"/>
            <a:ext cx="350206" cy="186533"/>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参照</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49" name="直線矢印コネクタ 48">
            <a:extLst>
              <a:ext uri="{FF2B5EF4-FFF2-40B4-BE49-F238E27FC236}">
                <a16:creationId xmlns:a16="http://schemas.microsoft.com/office/drawing/2014/main" id="{0D96B6F2-E47B-8E9F-BA2A-05B3BF31621D}"/>
              </a:ext>
            </a:extLst>
          </p:cNvPr>
          <p:cNvCxnSpPr>
            <a:cxnSpLocks/>
            <a:stCxn id="52" idx="2"/>
          </p:cNvCxnSpPr>
          <p:nvPr/>
        </p:nvCxnSpPr>
        <p:spPr>
          <a:xfrm>
            <a:off x="4235110" y="3994896"/>
            <a:ext cx="0" cy="1064125"/>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フローチャート: 手操作入力 51">
            <a:extLst>
              <a:ext uri="{FF2B5EF4-FFF2-40B4-BE49-F238E27FC236}">
                <a16:creationId xmlns:a16="http://schemas.microsoft.com/office/drawing/2014/main" id="{5FD972D8-95DE-25B4-14F2-77FF776E82BC}"/>
              </a:ext>
            </a:extLst>
          </p:cNvPr>
          <p:cNvSpPr/>
          <p:nvPr/>
        </p:nvSpPr>
        <p:spPr bwMode="auto">
          <a:xfrm>
            <a:off x="3767628" y="3602363"/>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a:solidFill>
                  <a:schemeClr val="bg2">
                    <a:lumMod val="50000"/>
                  </a:schemeClr>
                </a:solidFill>
                <a:latin typeface="Meiryo UI" panose="020B0604030504040204" pitchFamily="50" charset="-128"/>
                <a:ea typeface="Meiryo UI" panose="020B0604030504040204" pitchFamily="50" charset="-128"/>
              </a:rPr>
              <a:t>WS</a:t>
            </a:r>
          </a:p>
          <a:p>
            <a:pPr algn="ctr"/>
            <a:r>
              <a:rPr lang="en-US" altLang="ja-JP" sz="800">
                <a:solidFill>
                  <a:schemeClr val="bg2">
                    <a:lumMod val="50000"/>
                  </a:schemeClr>
                </a:solidFill>
                <a:latin typeface="Meiryo UI" panose="020B0604030504040204" pitchFamily="50" charset="-128"/>
                <a:ea typeface="Meiryo UI" panose="020B0604030504040204" pitchFamily="50" charset="-128"/>
              </a:rPr>
              <a:t>1</a:t>
            </a:r>
            <a:r>
              <a:rPr lang="ja-JP" altLang="en-US" sz="800">
                <a:solidFill>
                  <a:schemeClr val="bg2">
                    <a:lumMod val="50000"/>
                  </a:schemeClr>
                </a:solidFill>
                <a:latin typeface="Meiryo UI" panose="020B0604030504040204" pitchFamily="50" charset="-128"/>
                <a:ea typeface="Meiryo UI" panose="020B0604030504040204" pitchFamily="50" charset="-128"/>
              </a:rPr>
              <a:t>次チェック完了</a:t>
            </a:r>
          </a:p>
        </p:txBody>
      </p:sp>
      <p:sp>
        <p:nvSpPr>
          <p:cNvPr id="53" name="テキスト ボックス 52">
            <a:extLst>
              <a:ext uri="{FF2B5EF4-FFF2-40B4-BE49-F238E27FC236}">
                <a16:creationId xmlns:a16="http://schemas.microsoft.com/office/drawing/2014/main" id="{6D5612A5-8086-7F80-3A03-A4294512B9FD}"/>
              </a:ext>
            </a:extLst>
          </p:cNvPr>
          <p:cNvSpPr txBox="1"/>
          <p:nvPr/>
        </p:nvSpPr>
        <p:spPr>
          <a:xfrm>
            <a:off x="3893884" y="4711264"/>
            <a:ext cx="682453" cy="186533"/>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更新</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57" name="直線矢印コネクタ 56">
            <a:extLst>
              <a:ext uri="{FF2B5EF4-FFF2-40B4-BE49-F238E27FC236}">
                <a16:creationId xmlns:a16="http://schemas.microsoft.com/office/drawing/2014/main" id="{A0F154A2-3C6E-55A3-836B-631EA5370AA9}"/>
              </a:ext>
            </a:extLst>
          </p:cNvPr>
          <p:cNvCxnSpPr>
            <a:cxnSpLocks/>
            <a:stCxn id="63" idx="2"/>
          </p:cNvCxnSpPr>
          <p:nvPr/>
        </p:nvCxnSpPr>
        <p:spPr>
          <a:xfrm>
            <a:off x="5307022" y="3996095"/>
            <a:ext cx="0" cy="1068138"/>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0AA6E187-624F-B572-8C94-8E690773BDA9}"/>
              </a:ext>
            </a:extLst>
          </p:cNvPr>
          <p:cNvCxnSpPr>
            <a:cxnSpLocks/>
            <a:stCxn id="76" idx="3"/>
            <a:endCxn id="100" idx="1"/>
          </p:cNvCxnSpPr>
          <p:nvPr/>
        </p:nvCxnSpPr>
        <p:spPr>
          <a:xfrm>
            <a:off x="6887025" y="3799829"/>
            <a:ext cx="227883" cy="2481"/>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0" name="グループ化 169">
            <a:extLst>
              <a:ext uri="{FF2B5EF4-FFF2-40B4-BE49-F238E27FC236}">
                <a16:creationId xmlns:a16="http://schemas.microsoft.com/office/drawing/2014/main" id="{8801D684-3EFE-D46D-7963-D14364328995}"/>
              </a:ext>
            </a:extLst>
          </p:cNvPr>
          <p:cNvGrpSpPr/>
          <p:nvPr/>
        </p:nvGrpSpPr>
        <p:grpSpPr>
          <a:xfrm>
            <a:off x="6496468" y="4040334"/>
            <a:ext cx="407047" cy="299100"/>
            <a:chOff x="6496468" y="4040334"/>
            <a:chExt cx="407047" cy="299100"/>
          </a:xfrm>
        </p:grpSpPr>
        <p:sp>
          <p:nvSpPr>
            <p:cNvPr id="59" name="フローチャート : 書類 22">
              <a:extLst>
                <a:ext uri="{FF2B5EF4-FFF2-40B4-BE49-F238E27FC236}">
                  <a16:creationId xmlns:a16="http://schemas.microsoft.com/office/drawing/2014/main" id="{7F3D6EDF-433D-47A2-103C-C25C0DD4C4B4}"/>
                </a:ext>
              </a:extLst>
            </p:cNvPr>
            <p:cNvSpPr/>
            <p:nvPr/>
          </p:nvSpPr>
          <p:spPr>
            <a:xfrm>
              <a:off x="6530702" y="4071894"/>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ja-JP" altLang="en-US" sz="600">
                  <a:solidFill>
                    <a:schemeClr val="tx1"/>
                  </a:solidFill>
                  <a:latin typeface="Meiryo UI" panose="020B0604030504040204" pitchFamily="50" charset="-128"/>
                  <a:ea typeface="Meiryo UI" panose="020B0604030504040204" pitchFamily="50" charset="-128"/>
                </a:rPr>
                <a:t>送付書</a:t>
              </a:r>
            </a:p>
          </p:txBody>
        </p:sp>
        <p:sp>
          <p:nvSpPr>
            <p:cNvPr id="60" name="フローチャート : 書類 22">
              <a:extLst>
                <a:ext uri="{FF2B5EF4-FFF2-40B4-BE49-F238E27FC236}">
                  <a16:creationId xmlns:a16="http://schemas.microsoft.com/office/drawing/2014/main" id="{B4073501-9B53-0521-4D3B-0DE2DC713965}"/>
                </a:ext>
              </a:extLst>
            </p:cNvPr>
            <p:cNvSpPr/>
            <p:nvPr/>
          </p:nvSpPr>
          <p:spPr>
            <a:xfrm>
              <a:off x="6496468" y="4040334"/>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請求書</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ja-JP" altLang="en-US" sz="800">
                  <a:solidFill>
                    <a:schemeClr val="bg2">
                      <a:lumMod val="50000"/>
                    </a:schemeClr>
                  </a:solidFill>
                  <a:latin typeface="Meiryo UI" panose="020B0604030504040204" pitchFamily="50" charset="-128"/>
                  <a:ea typeface="Meiryo UI" panose="020B0604030504040204" pitchFamily="50" charset="-128"/>
                </a:rPr>
                <a:t>など</a:t>
              </a:r>
            </a:p>
          </p:txBody>
        </p:sp>
      </p:grpSp>
      <p:cxnSp>
        <p:nvCxnSpPr>
          <p:cNvPr id="62" name="コネクタ: カギ線 5">
            <a:extLst>
              <a:ext uri="{FF2B5EF4-FFF2-40B4-BE49-F238E27FC236}">
                <a16:creationId xmlns:a16="http://schemas.microsoft.com/office/drawing/2014/main" id="{294E2564-7EE5-A4C9-D1B5-CE94AF373834}"/>
              </a:ext>
            </a:extLst>
          </p:cNvPr>
          <p:cNvCxnSpPr>
            <a:cxnSpLocks/>
            <a:stCxn id="63" idx="3"/>
            <a:endCxn id="76" idx="1"/>
          </p:cNvCxnSpPr>
          <p:nvPr/>
        </p:nvCxnSpPr>
        <p:spPr>
          <a:xfrm>
            <a:off x="5774504" y="3799829"/>
            <a:ext cx="177557"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フローチャート: 手操作入力 62">
            <a:extLst>
              <a:ext uri="{FF2B5EF4-FFF2-40B4-BE49-F238E27FC236}">
                <a16:creationId xmlns:a16="http://schemas.microsoft.com/office/drawing/2014/main" id="{2FE0D54C-F573-4F5F-11CB-7CD087D7CBEE}"/>
              </a:ext>
            </a:extLst>
          </p:cNvPr>
          <p:cNvSpPr/>
          <p:nvPr/>
        </p:nvSpPr>
        <p:spPr bwMode="auto">
          <a:xfrm>
            <a:off x="4839540" y="3603562"/>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a:solidFill>
                  <a:schemeClr val="bg2">
                    <a:lumMod val="50000"/>
                  </a:schemeClr>
                </a:solidFill>
                <a:latin typeface="Meiryo UI" panose="020B0604030504040204" pitchFamily="50" charset="-128"/>
                <a:ea typeface="Meiryo UI" panose="020B0604030504040204" pitchFamily="50" charset="-128"/>
              </a:rPr>
              <a:t>WS</a:t>
            </a:r>
          </a:p>
          <a:p>
            <a:pPr algn="ctr"/>
            <a:r>
              <a:rPr lang="en-US" altLang="ja-JP" sz="800">
                <a:solidFill>
                  <a:schemeClr val="bg2">
                    <a:lumMod val="50000"/>
                  </a:schemeClr>
                </a:solidFill>
                <a:latin typeface="Meiryo UI" panose="020B0604030504040204" pitchFamily="50" charset="-128"/>
                <a:ea typeface="Meiryo UI" panose="020B0604030504040204" pitchFamily="50" charset="-128"/>
              </a:rPr>
              <a:t>2</a:t>
            </a:r>
            <a:r>
              <a:rPr lang="ja-JP" altLang="en-US" sz="800">
                <a:solidFill>
                  <a:schemeClr val="bg2">
                    <a:lumMod val="50000"/>
                  </a:schemeClr>
                </a:solidFill>
                <a:latin typeface="Meiryo UI" panose="020B0604030504040204" pitchFamily="50" charset="-128"/>
                <a:ea typeface="Meiryo UI" panose="020B0604030504040204" pitchFamily="50" charset="-128"/>
              </a:rPr>
              <a:t>次担当者入力</a:t>
            </a:r>
          </a:p>
        </p:txBody>
      </p:sp>
      <p:sp>
        <p:nvSpPr>
          <p:cNvPr id="64" name="テキスト ボックス 63">
            <a:extLst>
              <a:ext uri="{FF2B5EF4-FFF2-40B4-BE49-F238E27FC236}">
                <a16:creationId xmlns:a16="http://schemas.microsoft.com/office/drawing/2014/main" id="{277BEDEB-4438-DB7A-5768-6B303B4435BB}"/>
              </a:ext>
            </a:extLst>
          </p:cNvPr>
          <p:cNvSpPr txBox="1"/>
          <p:nvPr/>
        </p:nvSpPr>
        <p:spPr>
          <a:xfrm>
            <a:off x="4965796" y="4712463"/>
            <a:ext cx="682453" cy="186533"/>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更新</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65" name="直線矢印コネクタ 137">
            <a:extLst>
              <a:ext uri="{FF2B5EF4-FFF2-40B4-BE49-F238E27FC236}">
                <a16:creationId xmlns:a16="http://schemas.microsoft.com/office/drawing/2014/main" id="{7A2B0F86-7D2A-6A38-7F2D-201DDC073B6D}"/>
              </a:ext>
            </a:extLst>
          </p:cNvPr>
          <p:cNvCxnSpPr>
            <a:cxnSpLocks/>
            <a:stCxn id="69" idx="1"/>
            <a:endCxn id="59" idx="2"/>
          </p:cNvCxnSpPr>
          <p:nvPr/>
        </p:nvCxnSpPr>
        <p:spPr>
          <a:xfrm rot="10800000">
            <a:off x="6717109" y="4321747"/>
            <a:ext cx="61412" cy="266290"/>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コネクタ: カギ線 5">
            <a:extLst>
              <a:ext uri="{FF2B5EF4-FFF2-40B4-BE49-F238E27FC236}">
                <a16:creationId xmlns:a16="http://schemas.microsoft.com/office/drawing/2014/main" id="{8855F072-843C-D688-6FE5-96CCBB3F871B}"/>
              </a:ext>
            </a:extLst>
          </p:cNvPr>
          <p:cNvCxnSpPr>
            <a:cxnSpLocks/>
            <a:stCxn id="52" idx="3"/>
            <a:endCxn id="63" idx="1"/>
          </p:cNvCxnSpPr>
          <p:nvPr/>
        </p:nvCxnSpPr>
        <p:spPr>
          <a:xfrm>
            <a:off x="4702592" y="3798630"/>
            <a:ext cx="136948" cy="1199"/>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276034DC-7419-D14B-FBF8-92068457D125}"/>
              </a:ext>
            </a:extLst>
          </p:cNvPr>
          <p:cNvCxnSpPr>
            <a:cxnSpLocks/>
            <a:endCxn id="59" idx="2"/>
          </p:cNvCxnSpPr>
          <p:nvPr/>
        </p:nvCxnSpPr>
        <p:spPr>
          <a:xfrm flipV="1">
            <a:off x="6717109" y="4321747"/>
            <a:ext cx="0" cy="737274"/>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フローチャート: 手操作入力 75">
            <a:extLst>
              <a:ext uri="{FF2B5EF4-FFF2-40B4-BE49-F238E27FC236}">
                <a16:creationId xmlns:a16="http://schemas.microsoft.com/office/drawing/2014/main" id="{98347F7E-390A-A1FE-0510-7A8A5857431B}"/>
              </a:ext>
            </a:extLst>
          </p:cNvPr>
          <p:cNvSpPr/>
          <p:nvPr/>
        </p:nvSpPr>
        <p:spPr bwMode="auto">
          <a:xfrm>
            <a:off x="5952061" y="3603562"/>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a:solidFill>
                  <a:schemeClr val="bg2">
                    <a:lumMod val="50000"/>
                  </a:schemeClr>
                </a:solidFill>
                <a:latin typeface="Meiryo UI" panose="020B0604030504040204" pitchFamily="50" charset="-128"/>
                <a:ea typeface="Meiryo UI" panose="020B0604030504040204" pitchFamily="50" charset="-128"/>
              </a:rPr>
              <a:t>WS</a:t>
            </a:r>
          </a:p>
          <a:p>
            <a:pPr algn="ctr"/>
            <a:r>
              <a:rPr lang="ja-JP" altLang="en-US" sz="700">
                <a:solidFill>
                  <a:schemeClr val="bg2">
                    <a:lumMod val="50000"/>
                  </a:schemeClr>
                </a:solidFill>
                <a:latin typeface="Meiryo UI" panose="020B0604030504040204" pitchFamily="50" charset="-128"/>
                <a:ea typeface="Meiryo UI" panose="020B0604030504040204" pitchFamily="50" charset="-128"/>
              </a:rPr>
              <a:t>書類・項目確認＆更新</a:t>
            </a:r>
          </a:p>
        </p:txBody>
      </p:sp>
      <p:sp>
        <p:nvSpPr>
          <p:cNvPr id="79" name="テキスト ボックス 78">
            <a:extLst>
              <a:ext uri="{FF2B5EF4-FFF2-40B4-BE49-F238E27FC236}">
                <a16:creationId xmlns:a16="http://schemas.microsoft.com/office/drawing/2014/main" id="{B0A8A2E8-7386-32EE-F094-2F390B0C89A2}"/>
              </a:ext>
            </a:extLst>
          </p:cNvPr>
          <p:cNvSpPr txBox="1"/>
          <p:nvPr/>
        </p:nvSpPr>
        <p:spPr>
          <a:xfrm>
            <a:off x="6225506" y="4713724"/>
            <a:ext cx="682454" cy="186533"/>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参照</a:t>
            </a:r>
            <a:r>
              <a:rPr lang="en-US" altLang="ja-JP" sz="800">
                <a:solidFill>
                  <a:schemeClr val="bg2">
                    <a:lumMod val="50000"/>
                  </a:schemeClr>
                </a:solidFill>
                <a:latin typeface="Meiryo UI" panose="020B0604030504040204" pitchFamily="50" charset="-128"/>
                <a:ea typeface="Meiryo UI" panose="020B0604030504040204" pitchFamily="50" charset="-128"/>
              </a:rPr>
              <a:t>/</a:t>
            </a:r>
            <a:r>
              <a:rPr lang="ja-JP" altLang="en-US" sz="800">
                <a:solidFill>
                  <a:schemeClr val="bg2">
                    <a:lumMod val="50000"/>
                  </a:schemeClr>
                </a:solidFill>
                <a:latin typeface="Meiryo UI" panose="020B0604030504040204" pitchFamily="50" charset="-128"/>
                <a:ea typeface="Meiryo UI" panose="020B0604030504040204" pitchFamily="50" charset="-128"/>
              </a:rPr>
              <a:t>更新</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80" name="直線矢印コネクタ 79">
            <a:extLst>
              <a:ext uri="{FF2B5EF4-FFF2-40B4-BE49-F238E27FC236}">
                <a16:creationId xmlns:a16="http://schemas.microsoft.com/office/drawing/2014/main" id="{0783B903-30C7-C3A0-A17F-24FDEEB0B69A}"/>
              </a:ext>
            </a:extLst>
          </p:cNvPr>
          <p:cNvCxnSpPr>
            <a:cxnSpLocks/>
            <a:stCxn id="81" idx="2"/>
          </p:cNvCxnSpPr>
          <p:nvPr/>
        </p:nvCxnSpPr>
        <p:spPr>
          <a:xfrm>
            <a:off x="8722208" y="4000486"/>
            <a:ext cx="0" cy="1065300"/>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フローチャート: 手操作入力 80">
            <a:extLst>
              <a:ext uri="{FF2B5EF4-FFF2-40B4-BE49-F238E27FC236}">
                <a16:creationId xmlns:a16="http://schemas.microsoft.com/office/drawing/2014/main" id="{49AAC5E6-ADAF-F907-E774-4FFEBD96822C}"/>
              </a:ext>
            </a:extLst>
          </p:cNvPr>
          <p:cNvSpPr/>
          <p:nvPr/>
        </p:nvSpPr>
        <p:spPr bwMode="auto">
          <a:xfrm>
            <a:off x="8254726" y="3607953"/>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a:solidFill>
                  <a:schemeClr val="bg2">
                    <a:lumMod val="50000"/>
                  </a:schemeClr>
                </a:solidFill>
                <a:latin typeface="Meiryo UI" panose="020B0604030504040204" pitchFamily="50" charset="-128"/>
                <a:ea typeface="Meiryo UI" panose="020B0604030504040204" pitchFamily="50" charset="-128"/>
              </a:rPr>
              <a:t>WS</a:t>
            </a:r>
          </a:p>
          <a:p>
            <a:pPr algn="ctr"/>
            <a:r>
              <a:rPr lang="en-US" altLang="ja-JP" sz="800">
                <a:solidFill>
                  <a:schemeClr val="bg2">
                    <a:lumMod val="50000"/>
                  </a:schemeClr>
                </a:solidFill>
                <a:latin typeface="Meiryo UI" panose="020B0604030504040204" pitchFamily="50" charset="-128"/>
                <a:ea typeface="Meiryo UI" panose="020B0604030504040204" pitchFamily="50" charset="-128"/>
              </a:rPr>
              <a:t>2</a:t>
            </a:r>
            <a:r>
              <a:rPr lang="ja-JP" altLang="en-US" sz="800">
                <a:solidFill>
                  <a:schemeClr val="bg2">
                    <a:lumMod val="50000"/>
                  </a:schemeClr>
                </a:solidFill>
                <a:latin typeface="Meiryo UI" panose="020B0604030504040204" pitchFamily="50" charset="-128"/>
                <a:ea typeface="Meiryo UI" panose="020B0604030504040204" pitchFamily="50" charset="-128"/>
              </a:rPr>
              <a:t>次チェック完了</a:t>
            </a:r>
          </a:p>
        </p:txBody>
      </p:sp>
      <p:sp>
        <p:nvSpPr>
          <p:cNvPr id="83" name="テキスト ボックス 82">
            <a:extLst>
              <a:ext uri="{FF2B5EF4-FFF2-40B4-BE49-F238E27FC236}">
                <a16:creationId xmlns:a16="http://schemas.microsoft.com/office/drawing/2014/main" id="{C7AA5248-50B9-94C6-17C2-40A8F75ADC1D}"/>
              </a:ext>
            </a:extLst>
          </p:cNvPr>
          <p:cNvSpPr txBox="1"/>
          <p:nvPr/>
        </p:nvSpPr>
        <p:spPr>
          <a:xfrm>
            <a:off x="8380982" y="4709711"/>
            <a:ext cx="682453" cy="186533"/>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更新</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sp>
        <p:nvSpPr>
          <p:cNvPr id="85" name="矢印: 五方向 84">
            <a:extLst>
              <a:ext uri="{FF2B5EF4-FFF2-40B4-BE49-F238E27FC236}">
                <a16:creationId xmlns:a16="http://schemas.microsoft.com/office/drawing/2014/main" id="{D887C180-E1D6-DCA8-0E14-F1778C6D59B5}"/>
              </a:ext>
            </a:extLst>
          </p:cNvPr>
          <p:cNvSpPr/>
          <p:nvPr/>
        </p:nvSpPr>
        <p:spPr>
          <a:xfrm>
            <a:off x="9191560" y="1353312"/>
            <a:ext cx="2824400" cy="250150"/>
          </a:xfrm>
          <a:prstGeom prst="homePlat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a:solidFill>
                  <a:schemeClr val="bg2">
                    <a:lumMod val="50000"/>
                  </a:schemeClr>
                </a:solidFill>
                <a:latin typeface="Meiryo UI" panose="020B0604030504040204" pitchFamily="50" charset="-128"/>
                <a:ea typeface="Meiryo UI" panose="020B0604030504040204" pitchFamily="50" charset="-128"/>
              </a:rPr>
              <a:t>RPA</a:t>
            </a:r>
            <a:r>
              <a:rPr lang="ja-JP" altLang="en-US" sz="1200">
                <a:solidFill>
                  <a:schemeClr val="bg2">
                    <a:lumMod val="50000"/>
                  </a:schemeClr>
                </a:solidFill>
                <a:latin typeface="Meiryo UI" panose="020B0604030504040204" pitchFamily="50" charset="-128"/>
                <a:ea typeface="Meiryo UI" panose="020B0604030504040204" pitchFamily="50" charset="-128"/>
              </a:rPr>
              <a:t>本番入力（実行前）</a:t>
            </a:r>
          </a:p>
        </p:txBody>
      </p:sp>
      <p:grpSp>
        <p:nvGrpSpPr>
          <p:cNvPr id="98" name="グループ化 97">
            <a:extLst>
              <a:ext uri="{FF2B5EF4-FFF2-40B4-BE49-F238E27FC236}">
                <a16:creationId xmlns:a16="http://schemas.microsoft.com/office/drawing/2014/main" id="{27FFEA03-2B11-1AE8-A7DD-8F9D82CF4F95}"/>
              </a:ext>
            </a:extLst>
          </p:cNvPr>
          <p:cNvGrpSpPr/>
          <p:nvPr/>
        </p:nvGrpSpPr>
        <p:grpSpPr>
          <a:xfrm>
            <a:off x="7076566" y="3473993"/>
            <a:ext cx="1056732" cy="656633"/>
            <a:chOff x="8173959" y="4428719"/>
            <a:chExt cx="721762" cy="448489"/>
          </a:xfrm>
        </p:grpSpPr>
        <p:sp>
          <p:nvSpPr>
            <p:cNvPr id="100" name="フローチャート: 判断 99">
              <a:extLst>
                <a:ext uri="{FF2B5EF4-FFF2-40B4-BE49-F238E27FC236}">
                  <a16:creationId xmlns:a16="http://schemas.microsoft.com/office/drawing/2014/main" id="{D1D89952-5DA9-D004-1279-E78BBA2FE6CB}"/>
                </a:ext>
              </a:extLst>
            </p:cNvPr>
            <p:cNvSpPr/>
            <p:nvPr/>
          </p:nvSpPr>
          <p:spPr>
            <a:xfrm>
              <a:off x="8200147" y="4428719"/>
              <a:ext cx="669386" cy="448489"/>
            </a:xfrm>
            <a:prstGeom prst="flowChartDecision">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sp>
          <p:nvSpPr>
            <p:cNvPr id="101" name="正方形/長方形 100">
              <a:extLst>
                <a:ext uri="{FF2B5EF4-FFF2-40B4-BE49-F238E27FC236}">
                  <a16:creationId xmlns:a16="http://schemas.microsoft.com/office/drawing/2014/main" id="{35A0E509-44D9-0553-2FD5-1FBA440FFA9E}"/>
                </a:ext>
              </a:extLst>
            </p:cNvPr>
            <p:cNvSpPr/>
            <p:nvPr/>
          </p:nvSpPr>
          <p:spPr>
            <a:xfrm>
              <a:off x="8173959" y="4480881"/>
              <a:ext cx="721762" cy="344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案件担当に</a:t>
              </a:r>
              <a:endParaRPr lang="en-US" altLang="ja-JP" sz="80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a:solidFill>
                    <a:schemeClr val="bg2">
                      <a:lumMod val="50000"/>
                    </a:schemeClr>
                  </a:solidFill>
                  <a:latin typeface="Meiryo UI" panose="020B0604030504040204" pitchFamily="50" charset="-128"/>
                  <a:ea typeface="Meiryo UI" panose="020B0604030504040204" pitchFamily="50" charset="-128"/>
                </a:rPr>
                <a:t>確認が必要か</a:t>
              </a:r>
            </a:p>
          </p:txBody>
        </p:sp>
      </p:grpSp>
      <p:sp>
        <p:nvSpPr>
          <p:cNvPr id="104" name="テキスト ボックス 103">
            <a:extLst>
              <a:ext uri="{FF2B5EF4-FFF2-40B4-BE49-F238E27FC236}">
                <a16:creationId xmlns:a16="http://schemas.microsoft.com/office/drawing/2014/main" id="{4FC765BC-1ECC-72AC-CCE9-32AB2C216604}"/>
              </a:ext>
            </a:extLst>
          </p:cNvPr>
          <p:cNvSpPr txBox="1"/>
          <p:nvPr/>
        </p:nvSpPr>
        <p:spPr>
          <a:xfrm>
            <a:off x="7887476" y="3576607"/>
            <a:ext cx="51552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800">
                <a:solidFill>
                  <a:schemeClr val="bg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a:latin typeface="Meiryo UI" panose="020B0604030504040204" pitchFamily="50" charset="-128"/>
                <a:ea typeface="Meiryo UI" panose="020B0604030504040204" pitchFamily="50" charset="-128"/>
              </a:rPr>
              <a:t>No</a:t>
            </a:r>
            <a:endParaRPr lang="ja-JP" altLang="en-US">
              <a:latin typeface="Meiryo UI" panose="020B0604030504040204" pitchFamily="50" charset="-128"/>
              <a:ea typeface="Meiryo UI" panose="020B0604030504040204" pitchFamily="50" charset="-128"/>
            </a:endParaRPr>
          </a:p>
        </p:txBody>
      </p:sp>
      <p:sp>
        <p:nvSpPr>
          <p:cNvPr id="106" name="テキスト ボックス 105">
            <a:extLst>
              <a:ext uri="{FF2B5EF4-FFF2-40B4-BE49-F238E27FC236}">
                <a16:creationId xmlns:a16="http://schemas.microsoft.com/office/drawing/2014/main" id="{4FADD673-728D-4D62-CA0E-7EC9122452C5}"/>
              </a:ext>
            </a:extLst>
          </p:cNvPr>
          <p:cNvSpPr txBox="1"/>
          <p:nvPr/>
        </p:nvSpPr>
        <p:spPr>
          <a:xfrm>
            <a:off x="7483070" y="3341812"/>
            <a:ext cx="51552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800">
                <a:solidFill>
                  <a:schemeClr val="bg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a:latin typeface="Meiryo UI" panose="020B0604030504040204" pitchFamily="50" charset="-128"/>
                <a:ea typeface="Meiryo UI" panose="020B0604030504040204" pitchFamily="50" charset="-128"/>
              </a:rPr>
              <a:t>Yes</a:t>
            </a:r>
            <a:endParaRPr lang="ja-JP" altLang="en-US">
              <a:latin typeface="Meiryo UI" panose="020B0604030504040204" pitchFamily="50" charset="-128"/>
              <a:ea typeface="Meiryo UI" panose="020B0604030504040204" pitchFamily="50" charset="-128"/>
            </a:endParaRPr>
          </a:p>
        </p:txBody>
      </p:sp>
      <p:cxnSp>
        <p:nvCxnSpPr>
          <p:cNvPr id="110" name="直線矢印コネクタ 109">
            <a:extLst>
              <a:ext uri="{FF2B5EF4-FFF2-40B4-BE49-F238E27FC236}">
                <a16:creationId xmlns:a16="http://schemas.microsoft.com/office/drawing/2014/main" id="{E4C90E94-B10C-FD9E-9DCE-778BE09C528C}"/>
              </a:ext>
            </a:extLst>
          </p:cNvPr>
          <p:cNvCxnSpPr>
            <a:cxnSpLocks/>
            <a:stCxn id="100" idx="3"/>
            <a:endCxn id="81" idx="1"/>
          </p:cNvCxnSpPr>
          <p:nvPr/>
        </p:nvCxnSpPr>
        <p:spPr>
          <a:xfrm>
            <a:off x="8094956" y="3802310"/>
            <a:ext cx="159770" cy="1910"/>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62" name="グループ化 161">
            <a:extLst>
              <a:ext uri="{FF2B5EF4-FFF2-40B4-BE49-F238E27FC236}">
                <a16:creationId xmlns:a16="http://schemas.microsoft.com/office/drawing/2014/main" id="{64A1062E-629C-0963-B107-616767451A05}"/>
              </a:ext>
            </a:extLst>
          </p:cNvPr>
          <p:cNvGrpSpPr/>
          <p:nvPr/>
        </p:nvGrpSpPr>
        <p:grpSpPr>
          <a:xfrm>
            <a:off x="6548857" y="2447326"/>
            <a:ext cx="407047" cy="299100"/>
            <a:chOff x="6430565" y="2434626"/>
            <a:chExt cx="407047" cy="299100"/>
          </a:xfrm>
        </p:grpSpPr>
        <p:sp>
          <p:nvSpPr>
            <p:cNvPr id="127" name="フローチャート : 書類 22">
              <a:extLst>
                <a:ext uri="{FF2B5EF4-FFF2-40B4-BE49-F238E27FC236}">
                  <a16:creationId xmlns:a16="http://schemas.microsoft.com/office/drawing/2014/main" id="{B614233F-BB24-FDF4-5932-329FBD79A592}"/>
                </a:ext>
              </a:extLst>
            </p:cNvPr>
            <p:cNvSpPr/>
            <p:nvPr/>
          </p:nvSpPr>
          <p:spPr>
            <a:xfrm>
              <a:off x="6464799" y="2466186"/>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ja-JP" altLang="en-US" sz="600">
                  <a:solidFill>
                    <a:schemeClr val="tx1"/>
                  </a:solidFill>
                  <a:latin typeface="Meiryo UI" panose="020B0604030504040204" pitchFamily="50" charset="-128"/>
                  <a:ea typeface="Meiryo UI" panose="020B0604030504040204" pitchFamily="50" charset="-128"/>
                </a:rPr>
                <a:t>送付書</a:t>
              </a:r>
            </a:p>
          </p:txBody>
        </p:sp>
        <p:sp>
          <p:nvSpPr>
            <p:cNvPr id="129" name="フローチャート : 書類 22">
              <a:extLst>
                <a:ext uri="{FF2B5EF4-FFF2-40B4-BE49-F238E27FC236}">
                  <a16:creationId xmlns:a16="http://schemas.microsoft.com/office/drawing/2014/main" id="{1A403852-748D-BE2D-85EA-E897FD12F4A6}"/>
                </a:ext>
              </a:extLst>
            </p:cNvPr>
            <p:cNvSpPr/>
            <p:nvPr/>
          </p:nvSpPr>
          <p:spPr>
            <a:xfrm>
              <a:off x="6430565" y="2434626"/>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見積書</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ja-JP" altLang="en-US" sz="800">
                  <a:solidFill>
                    <a:schemeClr val="bg2">
                      <a:lumMod val="50000"/>
                    </a:schemeClr>
                  </a:solidFill>
                  <a:latin typeface="Meiryo UI" panose="020B0604030504040204" pitchFamily="50" charset="-128"/>
                  <a:ea typeface="Meiryo UI" panose="020B0604030504040204" pitchFamily="50" charset="-128"/>
                </a:rPr>
                <a:t>など</a:t>
              </a:r>
            </a:p>
          </p:txBody>
        </p:sp>
      </p:grpSp>
      <p:sp>
        <p:nvSpPr>
          <p:cNvPr id="130" name="フローチャート : 代替処理 2">
            <a:extLst>
              <a:ext uri="{FF2B5EF4-FFF2-40B4-BE49-F238E27FC236}">
                <a16:creationId xmlns:a16="http://schemas.microsoft.com/office/drawing/2014/main" id="{3278D0C0-F4E4-46A7-3D1A-FDBFC1414192}"/>
              </a:ext>
            </a:extLst>
          </p:cNvPr>
          <p:cNvSpPr/>
          <p:nvPr/>
        </p:nvSpPr>
        <p:spPr>
          <a:xfrm>
            <a:off x="5952061" y="1968732"/>
            <a:ext cx="936000" cy="444398"/>
          </a:xfrm>
          <a:prstGeom prst="flowChartAlternateProcess">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anchor="ctr" upright="1"/>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問い合わせ回答＆</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ja-JP" altLang="en-US" sz="800">
                <a:solidFill>
                  <a:schemeClr val="bg2">
                    <a:lumMod val="50000"/>
                  </a:schemeClr>
                </a:solidFill>
                <a:latin typeface="Meiryo UI" panose="020B0604030504040204" pitchFamily="50" charset="-128"/>
                <a:ea typeface="Meiryo UI" panose="020B0604030504040204" pitchFamily="50" charset="-128"/>
              </a:rPr>
              <a:t>書類送付</a:t>
            </a:r>
          </a:p>
        </p:txBody>
      </p:sp>
      <p:grpSp>
        <p:nvGrpSpPr>
          <p:cNvPr id="68" name="グループ化 67">
            <a:extLst>
              <a:ext uri="{FF2B5EF4-FFF2-40B4-BE49-F238E27FC236}">
                <a16:creationId xmlns:a16="http://schemas.microsoft.com/office/drawing/2014/main" id="{18DED411-AA4A-39D4-0914-8CB6652CA17E}"/>
              </a:ext>
            </a:extLst>
          </p:cNvPr>
          <p:cNvGrpSpPr/>
          <p:nvPr/>
        </p:nvGrpSpPr>
        <p:grpSpPr>
          <a:xfrm>
            <a:off x="6778521" y="4297569"/>
            <a:ext cx="580936" cy="580936"/>
            <a:chOff x="3045064" y="4118673"/>
            <a:chExt cx="580936" cy="580936"/>
          </a:xfrm>
        </p:grpSpPr>
        <p:pic>
          <p:nvPicPr>
            <p:cNvPr id="69" name="グラフィックス 68" descr="フォルダー">
              <a:extLst>
                <a:ext uri="{FF2B5EF4-FFF2-40B4-BE49-F238E27FC236}">
                  <a16:creationId xmlns:a16="http://schemas.microsoft.com/office/drawing/2014/main" id="{4657CBAA-054B-D27D-C0B0-EF9C9368D5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71" name="フローチャート : 書類 22">
              <a:extLst>
                <a:ext uri="{FF2B5EF4-FFF2-40B4-BE49-F238E27FC236}">
                  <a16:creationId xmlns:a16="http://schemas.microsoft.com/office/drawing/2014/main" id="{F6E0A4B1-E660-8CCA-B2A0-9721537CC03F}"/>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800">
                  <a:solidFill>
                    <a:schemeClr val="bg2">
                      <a:lumMod val="50000"/>
                    </a:schemeClr>
                  </a:solidFill>
                  <a:latin typeface="Meiryo UI" panose="020B0604030504040204" pitchFamily="50" charset="-128"/>
                  <a:ea typeface="Meiryo UI" panose="020B0604030504040204" pitchFamily="50" charset="-128"/>
                </a:rPr>
                <a:t>1</a:t>
              </a:r>
              <a:r>
                <a:rPr lang="ja-JP" altLang="en-US" sz="800">
                  <a:solidFill>
                    <a:schemeClr val="bg2">
                      <a:lumMod val="50000"/>
                    </a:schemeClr>
                  </a:solidFill>
                  <a:latin typeface="Meiryo UI" panose="020B0604030504040204" pitchFamily="50" charset="-128"/>
                  <a:ea typeface="Meiryo UI" panose="020B0604030504040204" pitchFamily="50" charset="-128"/>
                </a:rPr>
                <a:t>次格納</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23" name="グループ化 22">
            <a:extLst>
              <a:ext uri="{FF2B5EF4-FFF2-40B4-BE49-F238E27FC236}">
                <a16:creationId xmlns:a16="http://schemas.microsoft.com/office/drawing/2014/main" id="{C4F2E355-78DE-2B79-70CD-7D781B1CBBD2}"/>
              </a:ext>
            </a:extLst>
          </p:cNvPr>
          <p:cNvGrpSpPr/>
          <p:nvPr/>
        </p:nvGrpSpPr>
        <p:grpSpPr>
          <a:xfrm>
            <a:off x="3218523" y="4299122"/>
            <a:ext cx="580936" cy="580936"/>
            <a:chOff x="3045064" y="4118673"/>
            <a:chExt cx="580936" cy="580936"/>
          </a:xfrm>
        </p:grpSpPr>
        <p:pic>
          <p:nvPicPr>
            <p:cNvPr id="27" name="グラフィックス 26" descr="フォルダー">
              <a:extLst>
                <a:ext uri="{FF2B5EF4-FFF2-40B4-BE49-F238E27FC236}">
                  <a16:creationId xmlns:a16="http://schemas.microsoft.com/office/drawing/2014/main" id="{0A42C4FE-182F-36A7-3703-20C2288867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28" name="フローチャート : 書類 22">
              <a:extLst>
                <a:ext uri="{FF2B5EF4-FFF2-40B4-BE49-F238E27FC236}">
                  <a16:creationId xmlns:a16="http://schemas.microsoft.com/office/drawing/2014/main" id="{9AC3F1CD-CD8E-5E8C-ADE1-B5573FA11A7A}"/>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800">
                  <a:solidFill>
                    <a:schemeClr val="bg2">
                      <a:lumMod val="50000"/>
                    </a:schemeClr>
                  </a:solidFill>
                  <a:latin typeface="Meiryo UI" panose="020B0604030504040204" pitchFamily="50" charset="-128"/>
                  <a:ea typeface="Meiryo UI" panose="020B0604030504040204" pitchFamily="50" charset="-128"/>
                </a:rPr>
                <a:t>1</a:t>
              </a:r>
              <a:r>
                <a:rPr lang="ja-JP" altLang="en-US" sz="800">
                  <a:solidFill>
                    <a:schemeClr val="bg2">
                      <a:lumMod val="50000"/>
                    </a:schemeClr>
                  </a:solidFill>
                  <a:latin typeface="Meiryo UI" panose="020B0604030504040204" pitchFamily="50" charset="-128"/>
                  <a:ea typeface="Meiryo UI" panose="020B0604030504040204" pitchFamily="50" charset="-128"/>
                </a:rPr>
                <a:t>次格納</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sp>
        <p:nvSpPr>
          <p:cNvPr id="152" name="フローチャート : 代替処理 2">
            <a:extLst>
              <a:ext uri="{FF2B5EF4-FFF2-40B4-BE49-F238E27FC236}">
                <a16:creationId xmlns:a16="http://schemas.microsoft.com/office/drawing/2014/main" id="{E2C84758-D647-D35A-3F73-69BBD3F175EA}"/>
              </a:ext>
            </a:extLst>
          </p:cNvPr>
          <p:cNvSpPr/>
          <p:nvPr/>
        </p:nvSpPr>
        <p:spPr>
          <a:xfrm>
            <a:off x="5952061" y="2795559"/>
            <a:ext cx="936000" cy="444398"/>
          </a:xfrm>
          <a:prstGeom prst="flowChartAlternateProcess">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anchor="ctr" upright="1"/>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回答＆書類受領</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nvGrpSpPr>
          <p:cNvPr id="164" name="グループ化 163">
            <a:extLst>
              <a:ext uri="{FF2B5EF4-FFF2-40B4-BE49-F238E27FC236}">
                <a16:creationId xmlns:a16="http://schemas.microsoft.com/office/drawing/2014/main" id="{E7A54596-8726-CA2F-C039-DC99CC59F41D}"/>
              </a:ext>
            </a:extLst>
          </p:cNvPr>
          <p:cNvGrpSpPr/>
          <p:nvPr/>
        </p:nvGrpSpPr>
        <p:grpSpPr>
          <a:xfrm>
            <a:off x="6548857" y="3269703"/>
            <a:ext cx="407047" cy="299100"/>
            <a:chOff x="6478724" y="3257003"/>
            <a:chExt cx="407047" cy="299100"/>
          </a:xfrm>
        </p:grpSpPr>
        <p:sp>
          <p:nvSpPr>
            <p:cNvPr id="153" name="フローチャート : 書類 22">
              <a:extLst>
                <a:ext uri="{FF2B5EF4-FFF2-40B4-BE49-F238E27FC236}">
                  <a16:creationId xmlns:a16="http://schemas.microsoft.com/office/drawing/2014/main" id="{858B16CD-3652-885B-2BED-2B801D5A14C4}"/>
                </a:ext>
              </a:extLst>
            </p:cNvPr>
            <p:cNvSpPr/>
            <p:nvPr/>
          </p:nvSpPr>
          <p:spPr>
            <a:xfrm>
              <a:off x="6512958" y="3288563"/>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ja-JP" altLang="en-US" sz="600">
                  <a:solidFill>
                    <a:schemeClr val="tx1"/>
                  </a:solidFill>
                  <a:latin typeface="Meiryo UI" panose="020B0604030504040204" pitchFamily="50" charset="-128"/>
                  <a:ea typeface="Meiryo UI" panose="020B0604030504040204" pitchFamily="50" charset="-128"/>
                </a:rPr>
                <a:t>送付書</a:t>
              </a:r>
            </a:p>
          </p:txBody>
        </p:sp>
        <p:sp>
          <p:nvSpPr>
            <p:cNvPr id="154" name="フローチャート : 書類 22">
              <a:extLst>
                <a:ext uri="{FF2B5EF4-FFF2-40B4-BE49-F238E27FC236}">
                  <a16:creationId xmlns:a16="http://schemas.microsoft.com/office/drawing/2014/main" id="{171E0739-7E79-76C7-2421-999BEB46BCE0}"/>
                </a:ext>
              </a:extLst>
            </p:cNvPr>
            <p:cNvSpPr/>
            <p:nvPr/>
          </p:nvSpPr>
          <p:spPr>
            <a:xfrm>
              <a:off x="6478724" y="3257003"/>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見積書</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ja-JP" altLang="en-US" sz="800">
                  <a:solidFill>
                    <a:schemeClr val="bg2">
                      <a:lumMod val="50000"/>
                    </a:schemeClr>
                  </a:solidFill>
                  <a:latin typeface="Meiryo UI" panose="020B0604030504040204" pitchFamily="50" charset="-128"/>
                  <a:ea typeface="Meiryo UI" panose="020B0604030504040204" pitchFamily="50" charset="-128"/>
                </a:rPr>
                <a:t>など</a:t>
              </a:r>
            </a:p>
          </p:txBody>
        </p:sp>
      </p:grpSp>
      <p:cxnSp>
        <p:nvCxnSpPr>
          <p:cNvPr id="200" name="直線矢印コネクタ 199">
            <a:extLst>
              <a:ext uri="{FF2B5EF4-FFF2-40B4-BE49-F238E27FC236}">
                <a16:creationId xmlns:a16="http://schemas.microsoft.com/office/drawing/2014/main" id="{45EA2A1E-105B-6C9F-BACC-1DABB2048C71}"/>
              </a:ext>
            </a:extLst>
          </p:cNvPr>
          <p:cNvCxnSpPr>
            <a:cxnSpLocks/>
            <a:stCxn id="152" idx="2"/>
            <a:endCxn id="76" idx="0"/>
          </p:cNvCxnSpPr>
          <p:nvPr/>
        </p:nvCxnSpPr>
        <p:spPr>
          <a:xfrm flipH="1">
            <a:off x="6419543" y="3239957"/>
            <a:ext cx="518" cy="402858"/>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3" name="フローチャート : 代替処理 2">
            <a:extLst>
              <a:ext uri="{FF2B5EF4-FFF2-40B4-BE49-F238E27FC236}">
                <a16:creationId xmlns:a16="http://schemas.microsoft.com/office/drawing/2014/main" id="{3CB8B8E7-F272-D6AF-B770-2185100422E9}"/>
              </a:ext>
            </a:extLst>
          </p:cNvPr>
          <p:cNvSpPr/>
          <p:nvPr/>
        </p:nvSpPr>
        <p:spPr>
          <a:xfrm>
            <a:off x="7136932" y="2795559"/>
            <a:ext cx="936000" cy="444398"/>
          </a:xfrm>
          <a:prstGeom prst="flowChartAlternateProcess">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anchor="ctr" upright="1"/>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問い合わせ</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205" name="直線矢印コネクタ 204">
            <a:extLst>
              <a:ext uri="{FF2B5EF4-FFF2-40B4-BE49-F238E27FC236}">
                <a16:creationId xmlns:a16="http://schemas.microsoft.com/office/drawing/2014/main" id="{9CD99961-E071-E32D-C81F-91F202CE9A53}"/>
              </a:ext>
            </a:extLst>
          </p:cNvPr>
          <p:cNvCxnSpPr>
            <a:cxnSpLocks/>
            <a:stCxn id="203" idx="0"/>
            <a:endCxn id="130" idx="3"/>
          </p:cNvCxnSpPr>
          <p:nvPr/>
        </p:nvCxnSpPr>
        <p:spPr>
          <a:xfrm rot="16200000" flipV="1">
            <a:off x="6944183" y="2134809"/>
            <a:ext cx="604628" cy="716871"/>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6" name="テキスト ボックス 205">
            <a:extLst>
              <a:ext uri="{FF2B5EF4-FFF2-40B4-BE49-F238E27FC236}">
                <a16:creationId xmlns:a16="http://schemas.microsoft.com/office/drawing/2014/main" id="{7A1E1C13-4E30-DF25-150F-7F5DB0180DEF}"/>
              </a:ext>
            </a:extLst>
          </p:cNvPr>
          <p:cNvSpPr txBox="1"/>
          <p:nvPr/>
        </p:nvSpPr>
        <p:spPr>
          <a:xfrm>
            <a:off x="7263706" y="2488778"/>
            <a:ext cx="682453" cy="16957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メール</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209" name="直線矢印コネクタ 208">
            <a:extLst>
              <a:ext uri="{FF2B5EF4-FFF2-40B4-BE49-F238E27FC236}">
                <a16:creationId xmlns:a16="http://schemas.microsoft.com/office/drawing/2014/main" id="{BC1F858E-B5A4-3936-8B00-1B7DA014A3EC}"/>
              </a:ext>
            </a:extLst>
          </p:cNvPr>
          <p:cNvCxnSpPr>
            <a:cxnSpLocks/>
            <a:stCxn id="100" idx="0"/>
            <a:endCxn id="203" idx="2"/>
          </p:cNvCxnSpPr>
          <p:nvPr/>
        </p:nvCxnSpPr>
        <p:spPr>
          <a:xfrm flipV="1">
            <a:off x="7604932" y="3239957"/>
            <a:ext cx="0" cy="234036"/>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線矢印コネクタ 212">
            <a:extLst>
              <a:ext uri="{FF2B5EF4-FFF2-40B4-BE49-F238E27FC236}">
                <a16:creationId xmlns:a16="http://schemas.microsoft.com/office/drawing/2014/main" id="{C6B0BEBC-80EA-9E44-81BA-2DB5B1DEA805}"/>
              </a:ext>
            </a:extLst>
          </p:cNvPr>
          <p:cNvCxnSpPr>
            <a:cxnSpLocks/>
            <a:stCxn id="214" idx="2"/>
          </p:cNvCxnSpPr>
          <p:nvPr/>
        </p:nvCxnSpPr>
        <p:spPr>
          <a:xfrm>
            <a:off x="9845273" y="4000486"/>
            <a:ext cx="0" cy="1066585"/>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4" name="フローチャート: 手操作入力 213">
            <a:extLst>
              <a:ext uri="{FF2B5EF4-FFF2-40B4-BE49-F238E27FC236}">
                <a16:creationId xmlns:a16="http://schemas.microsoft.com/office/drawing/2014/main" id="{0ADE0D93-40A7-77B4-C320-14EDED985E37}"/>
              </a:ext>
            </a:extLst>
          </p:cNvPr>
          <p:cNvSpPr/>
          <p:nvPr/>
        </p:nvSpPr>
        <p:spPr bwMode="auto">
          <a:xfrm>
            <a:off x="9377791" y="3607953"/>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a:solidFill>
                  <a:schemeClr val="bg2">
                    <a:lumMod val="50000"/>
                  </a:schemeClr>
                </a:solidFill>
                <a:latin typeface="Meiryo UI" panose="020B0604030504040204" pitchFamily="50" charset="-128"/>
                <a:ea typeface="Meiryo UI" panose="020B0604030504040204" pitchFamily="50" charset="-128"/>
              </a:rPr>
              <a:t>WS</a:t>
            </a:r>
          </a:p>
          <a:p>
            <a:pPr algn="ctr"/>
            <a:r>
              <a:rPr lang="en-US" altLang="ja-JP" sz="800">
                <a:solidFill>
                  <a:schemeClr val="bg2">
                    <a:lumMod val="50000"/>
                  </a:schemeClr>
                </a:solidFill>
                <a:latin typeface="Meiryo UI" panose="020B0604030504040204" pitchFamily="50" charset="-128"/>
                <a:ea typeface="Meiryo UI" panose="020B0604030504040204" pitchFamily="50" charset="-128"/>
              </a:rPr>
              <a:t>RPA</a:t>
            </a:r>
            <a:r>
              <a:rPr lang="ja-JP" altLang="en-US" sz="800">
                <a:solidFill>
                  <a:schemeClr val="bg2">
                    <a:lumMod val="50000"/>
                  </a:schemeClr>
                </a:solidFill>
                <a:latin typeface="Meiryo UI" panose="020B0604030504040204" pitchFamily="50" charset="-128"/>
                <a:ea typeface="Meiryo UI" panose="020B0604030504040204" pitchFamily="50" charset="-128"/>
              </a:rPr>
              <a:t>担当者入力</a:t>
            </a:r>
          </a:p>
        </p:txBody>
      </p:sp>
      <p:sp>
        <p:nvSpPr>
          <p:cNvPr id="215" name="テキスト ボックス 214">
            <a:extLst>
              <a:ext uri="{FF2B5EF4-FFF2-40B4-BE49-F238E27FC236}">
                <a16:creationId xmlns:a16="http://schemas.microsoft.com/office/drawing/2014/main" id="{C3CD3A25-D008-7994-D564-534B18C4312A}"/>
              </a:ext>
            </a:extLst>
          </p:cNvPr>
          <p:cNvSpPr txBox="1"/>
          <p:nvPr/>
        </p:nvSpPr>
        <p:spPr>
          <a:xfrm>
            <a:off x="9504047" y="4716854"/>
            <a:ext cx="682453" cy="186533"/>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更新</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216" name="直線矢印コネクタ 215">
            <a:extLst>
              <a:ext uri="{FF2B5EF4-FFF2-40B4-BE49-F238E27FC236}">
                <a16:creationId xmlns:a16="http://schemas.microsoft.com/office/drawing/2014/main" id="{3815BE0A-73DF-52B4-2A21-09F5C2F5B78F}"/>
              </a:ext>
            </a:extLst>
          </p:cNvPr>
          <p:cNvCxnSpPr>
            <a:cxnSpLocks/>
            <a:stCxn id="81" idx="3"/>
            <a:endCxn id="214" idx="1"/>
          </p:cNvCxnSpPr>
          <p:nvPr/>
        </p:nvCxnSpPr>
        <p:spPr>
          <a:xfrm>
            <a:off x="9189690" y="3804220"/>
            <a:ext cx="188101" cy="0"/>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9" name="正方形/長方形 218">
            <a:extLst>
              <a:ext uri="{FF2B5EF4-FFF2-40B4-BE49-F238E27FC236}">
                <a16:creationId xmlns:a16="http://schemas.microsoft.com/office/drawing/2014/main" id="{3ACD7E2E-B27B-0BD5-70DC-E0DD75D1FFF1}"/>
              </a:ext>
            </a:extLst>
          </p:cNvPr>
          <p:cNvSpPr/>
          <p:nvPr/>
        </p:nvSpPr>
        <p:spPr bwMode="auto">
          <a:xfrm>
            <a:off x="10298438" y="5916488"/>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シートデータ加工＆</a:t>
            </a:r>
            <a:r>
              <a:rPr lang="en-US" altLang="ja-JP" sz="800">
                <a:solidFill>
                  <a:schemeClr val="bg2">
                    <a:lumMod val="50000"/>
                  </a:schemeClr>
                </a:solidFill>
                <a:latin typeface="Meiryo UI" panose="020B0604030504040204" pitchFamily="50" charset="-128"/>
                <a:ea typeface="Meiryo UI" panose="020B0604030504040204" pitchFamily="50" charset="-128"/>
              </a:rPr>
              <a:t>Zip</a:t>
            </a:r>
            <a:r>
              <a:rPr lang="ja-JP" altLang="en-US" sz="800">
                <a:solidFill>
                  <a:schemeClr val="bg2">
                    <a:lumMod val="50000"/>
                  </a:schemeClr>
                </a:solidFill>
                <a:latin typeface="Meiryo UI" panose="020B0604030504040204" pitchFamily="50" charset="-128"/>
                <a:ea typeface="Meiryo UI" panose="020B0604030504040204" pitchFamily="50" charset="-128"/>
              </a:rPr>
              <a:t>化処理</a:t>
            </a:r>
            <a:endParaRPr lang="en-US" altLang="ja-JP" sz="80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a:solidFill>
                  <a:schemeClr val="bg2">
                    <a:lumMod val="50000"/>
                  </a:schemeClr>
                </a:solidFill>
                <a:latin typeface="Meiryo UI" panose="020B0604030504040204" pitchFamily="50" charset="-128"/>
                <a:ea typeface="Meiryo UI" panose="020B0604030504040204" pitchFamily="50" charset="-128"/>
              </a:rPr>
              <a:t>&lt;</a:t>
            </a:r>
            <a:r>
              <a:rPr lang="en-US" altLang="ja-JP" sz="800" err="1">
                <a:solidFill>
                  <a:schemeClr val="bg2">
                    <a:lumMod val="50000"/>
                  </a:schemeClr>
                </a:solidFill>
                <a:latin typeface="Meiryo UI" panose="020B0604030504040204" pitchFamily="50" charset="-128"/>
                <a:ea typeface="Meiryo UI" panose="020B0604030504040204" pitchFamily="50" charset="-128"/>
              </a:rPr>
              <a:t>GoogleAppScript</a:t>
            </a:r>
            <a:r>
              <a:rPr lang="en-US" altLang="ja-JP" sz="800">
                <a:solidFill>
                  <a:schemeClr val="bg2">
                    <a:lumMod val="50000"/>
                  </a:schemeClr>
                </a:solidFill>
                <a:latin typeface="Meiryo UI" panose="020B0604030504040204" pitchFamily="50" charset="-128"/>
                <a:ea typeface="Meiryo UI" panose="020B0604030504040204" pitchFamily="50" charset="-128"/>
              </a:rPr>
              <a:t>&gt;</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220" name="直線矢印コネクタ 219">
            <a:extLst>
              <a:ext uri="{FF2B5EF4-FFF2-40B4-BE49-F238E27FC236}">
                <a16:creationId xmlns:a16="http://schemas.microsoft.com/office/drawing/2014/main" id="{AE1C51A5-8952-875B-3A56-F17DAED50B17}"/>
              </a:ext>
            </a:extLst>
          </p:cNvPr>
          <p:cNvCxnSpPr>
            <a:cxnSpLocks/>
            <a:stCxn id="219" idx="0"/>
          </p:cNvCxnSpPr>
          <p:nvPr/>
        </p:nvCxnSpPr>
        <p:spPr>
          <a:xfrm flipV="1">
            <a:off x="10965686" y="5524564"/>
            <a:ext cx="0" cy="391924"/>
          </a:xfrm>
          <a:prstGeom prst="straightConnector1">
            <a:avLst/>
          </a:prstGeom>
          <a:ln w="6350">
            <a:solidFill>
              <a:schemeClr val="bg1">
                <a:lumMod val="50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221" name="テキスト ボックス 220">
            <a:extLst>
              <a:ext uri="{FF2B5EF4-FFF2-40B4-BE49-F238E27FC236}">
                <a16:creationId xmlns:a16="http://schemas.microsoft.com/office/drawing/2014/main" id="{035DD02C-CE02-7596-842D-2105D32D349C}"/>
              </a:ext>
            </a:extLst>
          </p:cNvPr>
          <p:cNvSpPr txBox="1"/>
          <p:nvPr/>
        </p:nvSpPr>
        <p:spPr>
          <a:xfrm>
            <a:off x="10776976" y="5634971"/>
            <a:ext cx="385227" cy="14014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実行</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222" name="直線矢印コネクタ 221">
            <a:extLst>
              <a:ext uri="{FF2B5EF4-FFF2-40B4-BE49-F238E27FC236}">
                <a16:creationId xmlns:a16="http://schemas.microsoft.com/office/drawing/2014/main" id="{5CE0EC62-D453-A207-3486-2C86BC0522B0}"/>
              </a:ext>
            </a:extLst>
          </p:cNvPr>
          <p:cNvCxnSpPr>
            <a:cxnSpLocks/>
            <a:stCxn id="223" idx="2"/>
          </p:cNvCxnSpPr>
          <p:nvPr/>
        </p:nvCxnSpPr>
        <p:spPr>
          <a:xfrm>
            <a:off x="10965686" y="3999109"/>
            <a:ext cx="0" cy="1066585"/>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3" name="フローチャート: 手操作入力 222">
            <a:extLst>
              <a:ext uri="{FF2B5EF4-FFF2-40B4-BE49-F238E27FC236}">
                <a16:creationId xmlns:a16="http://schemas.microsoft.com/office/drawing/2014/main" id="{F70966F1-9DB2-9455-9A96-812BC50A96DD}"/>
              </a:ext>
            </a:extLst>
          </p:cNvPr>
          <p:cNvSpPr/>
          <p:nvPr/>
        </p:nvSpPr>
        <p:spPr bwMode="auto">
          <a:xfrm>
            <a:off x="10498204" y="3606576"/>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a:solidFill>
                  <a:schemeClr val="bg2">
                    <a:lumMod val="50000"/>
                  </a:schemeClr>
                </a:solidFill>
                <a:latin typeface="Meiryo UI" panose="020B0604030504040204" pitchFamily="50" charset="-128"/>
                <a:ea typeface="Meiryo UI" panose="020B0604030504040204" pitchFamily="50" charset="-128"/>
              </a:rPr>
              <a:t>WS</a:t>
            </a:r>
          </a:p>
          <a:p>
            <a:pPr algn="ctr"/>
            <a:r>
              <a:rPr lang="en-US" altLang="ja-JP" sz="800">
                <a:solidFill>
                  <a:schemeClr val="bg2">
                    <a:lumMod val="50000"/>
                  </a:schemeClr>
                </a:solidFill>
                <a:latin typeface="Meiryo UI" panose="020B0604030504040204" pitchFamily="50" charset="-128"/>
                <a:ea typeface="Meiryo UI" panose="020B0604030504040204" pitchFamily="50" charset="-128"/>
              </a:rPr>
              <a:t>GAS</a:t>
            </a:r>
            <a:r>
              <a:rPr lang="ja-JP" altLang="en-US" sz="800">
                <a:solidFill>
                  <a:schemeClr val="bg2">
                    <a:lumMod val="50000"/>
                  </a:schemeClr>
                </a:solidFill>
                <a:latin typeface="Meiryo UI" panose="020B0604030504040204" pitchFamily="50" charset="-128"/>
                <a:ea typeface="Meiryo UI" panose="020B0604030504040204" pitchFamily="50" charset="-128"/>
              </a:rPr>
              <a:t>実行</a:t>
            </a:r>
          </a:p>
        </p:txBody>
      </p:sp>
      <p:sp>
        <p:nvSpPr>
          <p:cNvPr id="224" name="テキスト ボックス 223">
            <a:extLst>
              <a:ext uri="{FF2B5EF4-FFF2-40B4-BE49-F238E27FC236}">
                <a16:creationId xmlns:a16="http://schemas.microsoft.com/office/drawing/2014/main" id="{E8719951-8655-1D8C-ACFE-E4C54470C497}"/>
              </a:ext>
            </a:extLst>
          </p:cNvPr>
          <p:cNvSpPr txBox="1"/>
          <p:nvPr/>
        </p:nvSpPr>
        <p:spPr>
          <a:xfrm>
            <a:off x="10624460" y="4715477"/>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参照</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225" name="直線矢印コネクタ 224">
            <a:extLst>
              <a:ext uri="{FF2B5EF4-FFF2-40B4-BE49-F238E27FC236}">
                <a16:creationId xmlns:a16="http://schemas.microsoft.com/office/drawing/2014/main" id="{B6198C92-AA1D-CB68-706A-C8CA5997AD5C}"/>
              </a:ext>
            </a:extLst>
          </p:cNvPr>
          <p:cNvCxnSpPr>
            <a:cxnSpLocks/>
            <a:stCxn id="214" idx="3"/>
            <a:endCxn id="223" idx="1"/>
          </p:cNvCxnSpPr>
          <p:nvPr/>
        </p:nvCxnSpPr>
        <p:spPr>
          <a:xfrm flipV="1">
            <a:off x="10312755" y="3802843"/>
            <a:ext cx="185449" cy="1377"/>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フローチャート: 手操作入力 40">
            <a:extLst>
              <a:ext uri="{FF2B5EF4-FFF2-40B4-BE49-F238E27FC236}">
                <a16:creationId xmlns:a16="http://schemas.microsoft.com/office/drawing/2014/main" id="{8AC18404-4542-ECDA-CE14-3DBF96FECAF9}"/>
              </a:ext>
            </a:extLst>
          </p:cNvPr>
          <p:cNvSpPr/>
          <p:nvPr/>
        </p:nvSpPr>
        <p:spPr bwMode="auto">
          <a:xfrm>
            <a:off x="2392063" y="3605115"/>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a:solidFill>
                  <a:schemeClr val="bg2">
                    <a:lumMod val="50000"/>
                  </a:schemeClr>
                </a:solidFill>
                <a:latin typeface="Meiryo UI" panose="020B0604030504040204" pitchFamily="50" charset="-128"/>
                <a:ea typeface="Meiryo UI" panose="020B0604030504040204" pitchFamily="50" charset="-128"/>
              </a:rPr>
              <a:t>WS</a:t>
            </a:r>
          </a:p>
          <a:p>
            <a:pPr algn="ctr"/>
            <a:r>
              <a:rPr lang="ja-JP" altLang="en-US" sz="800">
                <a:solidFill>
                  <a:schemeClr val="bg2">
                    <a:lumMod val="50000"/>
                  </a:schemeClr>
                </a:solidFill>
                <a:latin typeface="Meiryo UI" panose="020B0604030504040204" pitchFamily="50" charset="-128"/>
                <a:ea typeface="Meiryo UI" panose="020B0604030504040204" pitchFamily="50" charset="-128"/>
              </a:rPr>
              <a:t>請求書＆項目確認</a:t>
            </a:r>
          </a:p>
        </p:txBody>
      </p:sp>
      <p:cxnSp>
        <p:nvCxnSpPr>
          <p:cNvPr id="229" name="直線矢印コネクタ 228">
            <a:extLst>
              <a:ext uri="{FF2B5EF4-FFF2-40B4-BE49-F238E27FC236}">
                <a16:creationId xmlns:a16="http://schemas.microsoft.com/office/drawing/2014/main" id="{6A95B232-6D0F-7BFF-4289-3386DDD6E02A}"/>
              </a:ext>
            </a:extLst>
          </p:cNvPr>
          <p:cNvCxnSpPr>
            <a:cxnSpLocks/>
          </p:cNvCxnSpPr>
          <p:nvPr/>
        </p:nvCxnSpPr>
        <p:spPr>
          <a:xfrm rot="10800000" flipV="1">
            <a:off x="11343511" y="5524564"/>
            <a:ext cx="0" cy="391924"/>
          </a:xfrm>
          <a:prstGeom prst="straightConnector1">
            <a:avLst/>
          </a:prstGeom>
          <a:ln w="6350">
            <a:solidFill>
              <a:schemeClr val="bg1">
                <a:lumMod val="50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230" name="テキスト ボックス 229">
            <a:extLst>
              <a:ext uri="{FF2B5EF4-FFF2-40B4-BE49-F238E27FC236}">
                <a16:creationId xmlns:a16="http://schemas.microsoft.com/office/drawing/2014/main" id="{FFA252DD-D6EB-8910-86E0-218B135EF309}"/>
              </a:ext>
            </a:extLst>
          </p:cNvPr>
          <p:cNvSpPr txBox="1"/>
          <p:nvPr/>
        </p:nvSpPr>
        <p:spPr>
          <a:xfrm>
            <a:off x="11154801" y="5641341"/>
            <a:ext cx="385227" cy="12740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更新</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nvGrpSpPr>
          <p:cNvPr id="243" name="グループ化 242">
            <a:extLst>
              <a:ext uri="{FF2B5EF4-FFF2-40B4-BE49-F238E27FC236}">
                <a16:creationId xmlns:a16="http://schemas.microsoft.com/office/drawing/2014/main" id="{69ABD761-4E3C-3ADB-C993-29B97F2C04F2}"/>
              </a:ext>
            </a:extLst>
          </p:cNvPr>
          <p:cNvGrpSpPr/>
          <p:nvPr/>
        </p:nvGrpSpPr>
        <p:grpSpPr>
          <a:xfrm>
            <a:off x="9085517" y="6152400"/>
            <a:ext cx="372814" cy="541258"/>
            <a:chOff x="9085517" y="6152400"/>
            <a:chExt cx="372814" cy="541258"/>
          </a:xfrm>
        </p:grpSpPr>
        <p:sp>
          <p:nvSpPr>
            <p:cNvPr id="231" name="フローチャート : 書類 22">
              <a:extLst>
                <a:ext uri="{FF2B5EF4-FFF2-40B4-BE49-F238E27FC236}">
                  <a16:creationId xmlns:a16="http://schemas.microsoft.com/office/drawing/2014/main" id="{E7ED7B27-7F5A-97F7-88CE-D89E0C0A7E04}"/>
                </a:ext>
              </a:extLst>
            </p:cNvPr>
            <p:cNvSpPr/>
            <p:nvPr/>
          </p:nvSpPr>
          <p:spPr>
            <a:xfrm>
              <a:off x="9085517" y="6152400"/>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請求書</a:t>
              </a:r>
            </a:p>
          </p:txBody>
        </p:sp>
        <p:sp>
          <p:nvSpPr>
            <p:cNvPr id="232" name="フローチャート : 書類 22">
              <a:extLst>
                <a:ext uri="{FF2B5EF4-FFF2-40B4-BE49-F238E27FC236}">
                  <a16:creationId xmlns:a16="http://schemas.microsoft.com/office/drawing/2014/main" id="{D99209E7-4E78-D6D0-BC61-5EBD754AC997}"/>
                </a:ext>
              </a:extLst>
            </p:cNvPr>
            <p:cNvSpPr/>
            <p:nvPr/>
          </p:nvSpPr>
          <p:spPr>
            <a:xfrm>
              <a:off x="9085518" y="6426118"/>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見積書</a:t>
              </a:r>
            </a:p>
          </p:txBody>
        </p:sp>
      </p:grpSp>
      <p:grpSp>
        <p:nvGrpSpPr>
          <p:cNvPr id="233" name="グループ化 232">
            <a:extLst>
              <a:ext uri="{FF2B5EF4-FFF2-40B4-BE49-F238E27FC236}">
                <a16:creationId xmlns:a16="http://schemas.microsoft.com/office/drawing/2014/main" id="{AA834A34-59E6-2C10-9D91-B745E375613A}"/>
              </a:ext>
            </a:extLst>
          </p:cNvPr>
          <p:cNvGrpSpPr/>
          <p:nvPr/>
        </p:nvGrpSpPr>
        <p:grpSpPr>
          <a:xfrm>
            <a:off x="9445746" y="6086187"/>
            <a:ext cx="580936" cy="580936"/>
            <a:chOff x="3045064" y="4118673"/>
            <a:chExt cx="580936" cy="580936"/>
          </a:xfrm>
        </p:grpSpPr>
        <p:pic>
          <p:nvPicPr>
            <p:cNvPr id="234" name="グラフィックス 233" descr="フォルダー">
              <a:extLst>
                <a:ext uri="{FF2B5EF4-FFF2-40B4-BE49-F238E27FC236}">
                  <a16:creationId xmlns:a16="http://schemas.microsoft.com/office/drawing/2014/main" id="{3C9AF17C-C670-DE86-5AC9-4E7C3A9EFE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235" name="フローチャート : 書類 22">
              <a:extLst>
                <a:ext uri="{FF2B5EF4-FFF2-40B4-BE49-F238E27FC236}">
                  <a16:creationId xmlns:a16="http://schemas.microsoft.com/office/drawing/2014/main" id="{BD7B52BA-0028-0823-E8A7-8486A08A81F0}"/>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800">
                  <a:solidFill>
                    <a:schemeClr val="bg2">
                      <a:lumMod val="50000"/>
                    </a:schemeClr>
                  </a:solidFill>
                  <a:latin typeface="Meiryo UI" panose="020B0604030504040204" pitchFamily="50" charset="-128"/>
                  <a:ea typeface="Meiryo UI" panose="020B0604030504040204" pitchFamily="50" charset="-128"/>
                </a:rPr>
                <a:t>1</a:t>
              </a:r>
              <a:r>
                <a:rPr lang="ja-JP" altLang="en-US" sz="800">
                  <a:solidFill>
                    <a:schemeClr val="bg2">
                      <a:lumMod val="50000"/>
                    </a:schemeClr>
                  </a:solidFill>
                  <a:latin typeface="Meiryo UI" panose="020B0604030504040204" pitchFamily="50" charset="-128"/>
                  <a:ea typeface="Meiryo UI" panose="020B0604030504040204" pitchFamily="50" charset="-128"/>
                </a:rPr>
                <a:t>次格納</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cxnSp>
        <p:nvCxnSpPr>
          <p:cNvPr id="237" name="コネクタ: カギ線 5">
            <a:extLst>
              <a:ext uri="{FF2B5EF4-FFF2-40B4-BE49-F238E27FC236}">
                <a16:creationId xmlns:a16="http://schemas.microsoft.com/office/drawing/2014/main" id="{34E80A19-53A5-50AD-B37D-408E304D2F11}"/>
              </a:ext>
            </a:extLst>
          </p:cNvPr>
          <p:cNvCxnSpPr>
            <a:cxnSpLocks/>
            <a:stCxn id="223" idx="3"/>
            <a:endCxn id="3" idx="2"/>
          </p:cNvCxnSpPr>
          <p:nvPr/>
        </p:nvCxnSpPr>
        <p:spPr>
          <a:xfrm flipV="1">
            <a:off x="11433168" y="3802786"/>
            <a:ext cx="217329" cy="5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40" name="グループ化 239">
            <a:extLst>
              <a:ext uri="{FF2B5EF4-FFF2-40B4-BE49-F238E27FC236}">
                <a16:creationId xmlns:a16="http://schemas.microsoft.com/office/drawing/2014/main" id="{88BA65F7-3430-A793-FEF2-9BF78C6736F9}"/>
              </a:ext>
            </a:extLst>
          </p:cNvPr>
          <p:cNvGrpSpPr/>
          <p:nvPr/>
        </p:nvGrpSpPr>
        <p:grpSpPr>
          <a:xfrm>
            <a:off x="9445746" y="5492971"/>
            <a:ext cx="580936" cy="580936"/>
            <a:chOff x="3045064" y="4118673"/>
            <a:chExt cx="580936" cy="580936"/>
          </a:xfrm>
        </p:grpSpPr>
        <p:pic>
          <p:nvPicPr>
            <p:cNvPr id="241" name="グラフィックス 240" descr="フォルダー">
              <a:extLst>
                <a:ext uri="{FF2B5EF4-FFF2-40B4-BE49-F238E27FC236}">
                  <a16:creationId xmlns:a16="http://schemas.microsoft.com/office/drawing/2014/main" id="{F4218343-66B0-063F-3B2F-5699A58E03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242" name="フローチャート : 書類 22">
              <a:extLst>
                <a:ext uri="{FF2B5EF4-FFF2-40B4-BE49-F238E27FC236}">
                  <a16:creationId xmlns:a16="http://schemas.microsoft.com/office/drawing/2014/main" id="{D2DD5B0F-E8F6-AAF2-203A-077AA2B5DD27}"/>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800">
                  <a:solidFill>
                    <a:schemeClr val="bg2">
                      <a:lumMod val="50000"/>
                    </a:schemeClr>
                  </a:solidFill>
                  <a:latin typeface="Meiryo UI" panose="020B0604030504040204" pitchFamily="50" charset="-128"/>
                  <a:ea typeface="Meiryo UI" panose="020B0604030504040204" pitchFamily="50" charset="-128"/>
                </a:rPr>
                <a:t>Zip</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ja-JP" altLang="en-US" sz="800">
                  <a:solidFill>
                    <a:schemeClr val="bg2">
                      <a:lumMod val="50000"/>
                    </a:schemeClr>
                  </a:solidFill>
                  <a:latin typeface="Meiryo UI" panose="020B0604030504040204" pitchFamily="50" charset="-128"/>
                  <a:ea typeface="Meiryo UI" panose="020B0604030504040204" pitchFamily="50" charset="-128"/>
                </a:rPr>
                <a:t>データ</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244" name="グループ化 243">
            <a:extLst>
              <a:ext uri="{FF2B5EF4-FFF2-40B4-BE49-F238E27FC236}">
                <a16:creationId xmlns:a16="http://schemas.microsoft.com/office/drawing/2014/main" id="{B3D3194A-12C3-59C5-03F9-32C72F76AF47}"/>
              </a:ext>
            </a:extLst>
          </p:cNvPr>
          <p:cNvGrpSpPr/>
          <p:nvPr/>
        </p:nvGrpSpPr>
        <p:grpSpPr>
          <a:xfrm>
            <a:off x="9077900" y="5536549"/>
            <a:ext cx="372814" cy="541258"/>
            <a:chOff x="9085517" y="6152400"/>
            <a:chExt cx="372814" cy="541258"/>
          </a:xfrm>
        </p:grpSpPr>
        <p:sp>
          <p:nvSpPr>
            <p:cNvPr id="245" name="フローチャート : 書類 22">
              <a:extLst>
                <a:ext uri="{FF2B5EF4-FFF2-40B4-BE49-F238E27FC236}">
                  <a16:creationId xmlns:a16="http://schemas.microsoft.com/office/drawing/2014/main" id="{0FC25D1A-FA51-E49B-3368-2AB0BBC1661B}"/>
                </a:ext>
              </a:extLst>
            </p:cNvPr>
            <p:cNvSpPr/>
            <p:nvPr/>
          </p:nvSpPr>
          <p:spPr>
            <a:xfrm>
              <a:off x="9085517" y="6152400"/>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請求書</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en-US" altLang="ja-JP" sz="800">
                  <a:solidFill>
                    <a:schemeClr val="bg2">
                      <a:lumMod val="50000"/>
                    </a:schemeClr>
                  </a:solidFill>
                  <a:latin typeface="Meiryo UI" panose="020B0604030504040204" pitchFamily="50" charset="-128"/>
                  <a:ea typeface="Meiryo UI" panose="020B0604030504040204" pitchFamily="50" charset="-128"/>
                </a:rPr>
                <a:t>.zip</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sp>
          <p:nvSpPr>
            <p:cNvPr id="246" name="フローチャート : 書類 22">
              <a:extLst>
                <a:ext uri="{FF2B5EF4-FFF2-40B4-BE49-F238E27FC236}">
                  <a16:creationId xmlns:a16="http://schemas.microsoft.com/office/drawing/2014/main" id="{2D85198B-B526-ABF9-0AF2-B421ED0F8540}"/>
                </a:ext>
              </a:extLst>
            </p:cNvPr>
            <p:cNvSpPr/>
            <p:nvPr/>
          </p:nvSpPr>
          <p:spPr>
            <a:xfrm>
              <a:off x="9085518" y="6426118"/>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見積書</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en-US" altLang="ja-JP" sz="800">
                  <a:solidFill>
                    <a:schemeClr val="bg2">
                      <a:lumMod val="50000"/>
                    </a:schemeClr>
                  </a:solidFill>
                  <a:latin typeface="Meiryo UI" panose="020B0604030504040204" pitchFamily="50" charset="-128"/>
                  <a:ea typeface="Meiryo UI" panose="020B0604030504040204" pitchFamily="50" charset="-128"/>
                </a:rPr>
                <a:t>.zip</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grpSp>
      <p:cxnSp>
        <p:nvCxnSpPr>
          <p:cNvPr id="247" name="直線矢印コネクタ 137">
            <a:extLst>
              <a:ext uri="{FF2B5EF4-FFF2-40B4-BE49-F238E27FC236}">
                <a16:creationId xmlns:a16="http://schemas.microsoft.com/office/drawing/2014/main" id="{7352F20E-AFCF-65B7-7FA5-559D45BAC1BA}"/>
              </a:ext>
            </a:extLst>
          </p:cNvPr>
          <p:cNvCxnSpPr>
            <a:cxnSpLocks/>
            <a:stCxn id="219" idx="1"/>
            <a:endCxn id="242" idx="2"/>
          </p:cNvCxnSpPr>
          <p:nvPr/>
        </p:nvCxnSpPr>
        <p:spPr>
          <a:xfrm rot="10800000">
            <a:off x="9736216" y="5929909"/>
            <a:ext cx="562223" cy="162206"/>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0" name="直線矢印コネクタ 249">
            <a:extLst>
              <a:ext uri="{FF2B5EF4-FFF2-40B4-BE49-F238E27FC236}">
                <a16:creationId xmlns:a16="http://schemas.microsoft.com/office/drawing/2014/main" id="{BF5C6AF3-35E1-60EF-1D76-E71E1F066684}"/>
              </a:ext>
            </a:extLst>
          </p:cNvPr>
          <p:cNvCxnSpPr>
            <a:cxnSpLocks/>
            <a:stCxn id="235" idx="0"/>
          </p:cNvCxnSpPr>
          <p:nvPr/>
        </p:nvCxnSpPr>
        <p:spPr>
          <a:xfrm flipV="1">
            <a:off x="9736215" y="5929909"/>
            <a:ext cx="0" cy="325676"/>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6" name="テキスト ボックス 255">
            <a:extLst>
              <a:ext uri="{FF2B5EF4-FFF2-40B4-BE49-F238E27FC236}">
                <a16:creationId xmlns:a16="http://schemas.microsoft.com/office/drawing/2014/main" id="{63478610-FCF7-E97B-2B24-316CB39AE7DB}"/>
              </a:ext>
            </a:extLst>
          </p:cNvPr>
          <p:cNvSpPr txBox="1"/>
          <p:nvPr/>
        </p:nvSpPr>
        <p:spPr>
          <a:xfrm>
            <a:off x="9842223" y="6013374"/>
            <a:ext cx="350206" cy="154159"/>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加工</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sp>
        <p:nvSpPr>
          <p:cNvPr id="257" name="矢印: 左右 256">
            <a:extLst>
              <a:ext uri="{FF2B5EF4-FFF2-40B4-BE49-F238E27FC236}">
                <a16:creationId xmlns:a16="http://schemas.microsoft.com/office/drawing/2014/main" id="{763CFE86-DB3C-7730-5FF8-53BF701C6CB9}"/>
              </a:ext>
            </a:extLst>
          </p:cNvPr>
          <p:cNvSpPr/>
          <p:nvPr/>
        </p:nvSpPr>
        <p:spPr>
          <a:xfrm>
            <a:off x="10312755" y="1602196"/>
            <a:ext cx="1703205"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システム処理時間：</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en-US" altLang="ja-JP" sz="800">
                <a:solidFill>
                  <a:schemeClr val="bg2">
                    <a:lumMod val="50000"/>
                  </a:schemeClr>
                </a:solidFill>
                <a:latin typeface="Meiryo UI" panose="020B0604030504040204" pitchFamily="50" charset="-128"/>
                <a:ea typeface="Meiryo UI" panose="020B0604030504040204" pitchFamily="50" charset="-128"/>
              </a:rPr>
              <a:t>1</a:t>
            </a:r>
            <a:r>
              <a:rPr lang="ja-JP" altLang="en-US" sz="800">
                <a:solidFill>
                  <a:schemeClr val="bg2">
                    <a:lumMod val="50000"/>
                  </a:schemeClr>
                </a:solidFill>
                <a:latin typeface="Meiryo UI" panose="020B0604030504040204" pitchFamily="50" charset="-128"/>
                <a:ea typeface="Meiryo UI" panose="020B0604030504040204" pitchFamily="50" charset="-128"/>
              </a:rPr>
              <a:t>～</a:t>
            </a:r>
            <a:r>
              <a:rPr lang="en-US" altLang="ja-JP" sz="800">
                <a:solidFill>
                  <a:schemeClr val="bg2">
                    <a:lumMod val="50000"/>
                  </a:schemeClr>
                </a:solidFill>
                <a:latin typeface="Meiryo UI" panose="020B0604030504040204" pitchFamily="50" charset="-128"/>
                <a:ea typeface="Meiryo UI" panose="020B0604030504040204" pitchFamily="50" charset="-128"/>
              </a:rPr>
              <a:t>2</a:t>
            </a:r>
            <a:r>
              <a:rPr lang="ja-JP" altLang="en-US" sz="800">
                <a:solidFill>
                  <a:schemeClr val="bg2">
                    <a:lumMod val="50000"/>
                  </a:schemeClr>
                </a:solidFill>
                <a:latin typeface="Meiryo UI" panose="020B0604030504040204" pitchFamily="50" charset="-128"/>
                <a:ea typeface="Meiryo UI" panose="020B0604030504040204" pitchFamily="50" charset="-128"/>
              </a:rPr>
              <a:t>分程度</a:t>
            </a:r>
          </a:p>
        </p:txBody>
      </p:sp>
      <p:grpSp>
        <p:nvGrpSpPr>
          <p:cNvPr id="259" name="グループ化 258">
            <a:extLst>
              <a:ext uri="{FF2B5EF4-FFF2-40B4-BE49-F238E27FC236}">
                <a16:creationId xmlns:a16="http://schemas.microsoft.com/office/drawing/2014/main" id="{63CF0E47-5C40-FAC7-4E8E-F5F572922BB9}"/>
              </a:ext>
            </a:extLst>
          </p:cNvPr>
          <p:cNvGrpSpPr/>
          <p:nvPr/>
        </p:nvGrpSpPr>
        <p:grpSpPr>
          <a:xfrm>
            <a:off x="5800238" y="863326"/>
            <a:ext cx="5975002" cy="580936"/>
            <a:chOff x="5724822" y="863326"/>
            <a:chExt cx="5975002" cy="580936"/>
          </a:xfrm>
        </p:grpSpPr>
        <p:sp>
          <p:nvSpPr>
            <p:cNvPr id="260" name="フローチャート : 書類 22">
              <a:extLst>
                <a:ext uri="{FF2B5EF4-FFF2-40B4-BE49-F238E27FC236}">
                  <a16:creationId xmlns:a16="http://schemas.microsoft.com/office/drawing/2014/main" id="{6736544E-5EE4-7AE3-AD80-9589572F4930}"/>
                </a:ext>
              </a:extLst>
            </p:cNvPr>
            <p:cNvSpPr/>
            <p:nvPr/>
          </p:nvSpPr>
          <p:spPr>
            <a:xfrm>
              <a:off x="11327011" y="1048305"/>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ファイル</a:t>
              </a:r>
            </a:p>
          </p:txBody>
        </p:sp>
        <p:grpSp>
          <p:nvGrpSpPr>
            <p:cNvPr id="261" name="グループ化 260">
              <a:extLst>
                <a:ext uri="{FF2B5EF4-FFF2-40B4-BE49-F238E27FC236}">
                  <a16:creationId xmlns:a16="http://schemas.microsoft.com/office/drawing/2014/main" id="{3287FFEB-751A-4E29-84E2-EC1A47241160}"/>
                </a:ext>
              </a:extLst>
            </p:cNvPr>
            <p:cNvGrpSpPr/>
            <p:nvPr/>
          </p:nvGrpSpPr>
          <p:grpSpPr>
            <a:xfrm>
              <a:off x="6299371" y="1006194"/>
              <a:ext cx="2717949" cy="295200"/>
              <a:chOff x="6012641" y="1006194"/>
              <a:chExt cx="2989744" cy="295200"/>
            </a:xfrm>
          </p:grpSpPr>
          <p:sp>
            <p:nvSpPr>
              <p:cNvPr id="275" name="フローチャート : 代替処理 2">
                <a:extLst>
                  <a:ext uri="{FF2B5EF4-FFF2-40B4-BE49-F238E27FC236}">
                    <a16:creationId xmlns:a16="http://schemas.microsoft.com/office/drawing/2014/main" id="{4183B625-F834-4150-8944-3631F080BEAC}"/>
                  </a:ext>
                </a:extLst>
              </p:cNvPr>
              <p:cNvSpPr/>
              <p:nvPr/>
            </p:nvSpPr>
            <p:spPr>
              <a:xfrm>
                <a:off x="6012641" y="1006194"/>
                <a:ext cx="936000" cy="295200"/>
              </a:xfrm>
              <a:prstGeom prst="flowChartAlternateProcess">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anchor="ctr" upright="1"/>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業務処理</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ja-JP" altLang="en-US" sz="800">
                    <a:solidFill>
                      <a:schemeClr val="bg2">
                        <a:lumMod val="50000"/>
                      </a:schemeClr>
                    </a:solidFill>
                    <a:latin typeface="Meiryo UI" panose="020B0604030504040204" pitchFamily="50" charset="-128"/>
                    <a:ea typeface="Meiryo UI" panose="020B0604030504040204" pitchFamily="50" charset="-128"/>
                  </a:rPr>
                  <a:t>（システム外）</a:t>
                </a:r>
              </a:p>
            </p:txBody>
          </p:sp>
          <p:sp>
            <p:nvSpPr>
              <p:cNvPr id="276" name="正方形/長方形 275">
                <a:extLst>
                  <a:ext uri="{FF2B5EF4-FFF2-40B4-BE49-F238E27FC236}">
                    <a16:creationId xmlns:a16="http://schemas.microsoft.com/office/drawing/2014/main" id="{D5D3C6A3-70C6-E7FD-38AB-B553E610F781}"/>
                  </a:ext>
                </a:extLst>
              </p:cNvPr>
              <p:cNvSpPr/>
              <p:nvPr/>
            </p:nvSpPr>
            <p:spPr bwMode="auto">
              <a:xfrm>
                <a:off x="8066385" y="1006194"/>
                <a:ext cx="936000" cy="295200"/>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システム処理</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en-US" altLang="ja-JP" sz="800">
                    <a:solidFill>
                      <a:schemeClr val="bg2">
                        <a:lumMod val="50000"/>
                      </a:schemeClr>
                    </a:solidFill>
                    <a:latin typeface="Meiryo UI" panose="020B0604030504040204" pitchFamily="50" charset="-128"/>
                    <a:ea typeface="Meiryo UI" panose="020B0604030504040204" pitchFamily="50" charset="-128"/>
                  </a:rPr>
                  <a:t>&lt;</a:t>
                </a:r>
                <a:r>
                  <a:rPr lang="ja-JP" altLang="en-US" sz="800">
                    <a:solidFill>
                      <a:schemeClr val="bg2">
                        <a:lumMod val="50000"/>
                      </a:schemeClr>
                    </a:solidFill>
                    <a:latin typeface="Meiryo UI" panose="020B0604030504040204" pitchFamily="50" charset="-128"/>
                    <a:ea typeface="Meiryo UI" panose="020B0604030504040204" pitchFamily="50" charset="-128"/>
                  </a:rPr>
                  <a:t>システム名</a:t>
                </a:r>
                <a:r>
                  <a:rPr lang="en-US" altLang="ja-JP" sz="800">
                    <a:solidFill>
                      <a:schemeClr val="bg2">
                        <a:lumMod val="50000"/>
                      </a:schemeClr>
                    </a:solidFill>
                    <a:latin typeface="Meiryo UI" panose="020B0604030504040204" pitchFamily="50" charset="-128"/>
                    <a:ea typeface="Meiryo UI" panose="020B0604030504040204" pitchFamily="50" charset="-128"/>
                  </a:rPr>
                  <a:t>&gt;</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sp>
            <p:nvSpPr>
              <p:cNvPr id="277" name="フローチャート: 手操作入力 276">
                <a:extLst>
                  <a:ext uri="{FF2B5EF4-FFF2-40B4-BE49-F238E27FC236}">
                    <a16:creationId xmlns:a16="http://schemas.microsoft.com/office/drawing/2014/main" id="{975487A6-EF7D-A1CE-6260-15B45D36A655}"/>
                  </a:ext>
                </a:extLst>
              </p:cNvPr>
              <p:cNvSpPr/>
              <p:nvPr/>
            </p:nvSpPr>
            <p:spPr bwMode="auto">
              <a:xfrm>
                <a:off x="7040031" y="1006337"/>
                <a:ext cx="934964" cy="294915"/>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業務処理</a:t>
                </a:r>
                <a:endParaRPr lang="en-US" altLang="ja-JP" sz="80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a:solidFill>
                      <a:schemeClr val="bg2">
                        <a:lumMod val="50000"/>
                      </a:schemeClr>
                    </a:solidFill>
                    <a:latin typeface="Meiryo UI" panose="020B0604030504040204" pitchFamily="50" charset="-128"/>
                    <a:ea typeface="Meiryo UI" panose="020B0604030504040204" pitchFamily="50" charset="-128"/>
                  </a:rPr>
                  <a:t>（システム利用）</a:t>
                </a:r>
              </a:p>
            </p:txBody>
          </p:sp>
        </p:grpSp>
        <p:grpSp>
          <p:nvGrpSpPr>
            <p:cNvPr id="262" name="グループ化 261">
              <a:extLst>
                <a:ext uri="{FF2B5EF4-FFF2-40B4-BE49-F238E27FC236}">
                  <a16:creationId xmlns:a16="http://schemas.microsoft.com/office/drawing/2014/main" id="{F18EEE80-CE56-38A6-B930-36C0306B410F}"/>
                </a:ext>
              </a:extLst>
            </p:cNvPr>
            <p:cNvGrpSpPr/>
            <p:nvPr/>
          </p:nvGrpSpPr>
          <p:grpSpPr>
            <a:xfrm>
              <a:off x="10219448" y="863326"/>
              <a:ext cx="580936" cy="580936"/>
              <a:chOff x="3045064" y="4118673"/>
              <a:chExt cx="580936" cy="580936"/>
            </a:xfrm>
          </p:grpSpPr>
          <p:pic>
            <p:nvPicPr>
              <p:cNvPr id="273" name="グラフィックス 272" descr="フォルダー">
                <a:extLst>
                  <a:ext uri="{FF2B5EF4-FFF2-40B4-BE49-F238E27FC236}">
                    <a16:creationId xmlns:a16="http://schemas.microsoft.com/office/drawing/2014/main" id="{DE535496-B24D-F7CD-4A72-1E1EFB879A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5064" y="4118673"/>
                <a:ext cx="580936" cy="580936"/>
              </a:xfrm>
              <a:prstGeom prst="rect">
                <a:avLst/>
              </a:prstGeom>
            </p:spPr>
          </p:pic>
          <p:sp>
            <p:nvSpPr>
              <p:cNvPr id="274" name="フローチャート : 書類 22">
                <a:extLst>
                  <a:ext uri="{FF2B5EF4-FFF2-40B4-BE49-F238E27FC236}">
                    <a16:creationId xmlns:a16="http://schemas.microsoft.com/office/drawing/2014/main" id="{C8257B3F-7769-8817-0F1E-511D2F0BD516}"/>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ローカル</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ja-JP" altLang="en-US" sz="800">
                    <a:solidFill>
                      <a:schemeClr val="bg2">
                        <a:lumMod val="50000"/>
                      </a:schemeClr>
                    </a:solidFill>
                    <a:latin typeface="Meiryo UI" panose="020B0604030504040204" pitchFamily="50" charset="-128"/>
                    <a:ea typeface="Meiryo UI" panose="020B0604030504040204" pitchFamily="50" charset="-128"/>
                  </a:rPr>
                  <a:t>フォルダ</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263" name="グループ化 262">
              <a:extLst>
                <a:ext uri="{FF2B5EF4-FFF2-40B4-BE49-F238E27FC236}">
                  <a16:creationId xmlns:a16="http://schemas.microsoft.com/office/drawing/2014/main" id="{89885542-6EE0-5221-9B71-91B6D5D244AB}"/>
                </a:ext>
              </a:extLst>
            </p:cNvPr>
            <p:cNvGrpSpPr/>
            <p:nvPr/>
          </p:nvGrpSpPr>
          <p:grpSpPr>
            <a:xfrm>
              <a:off x="10746075" y="863326"/>
              <a:ext cx="580936" cy="580936"/>
              <a:chOff x="3045064" y="4118673"/>
              <a:chExt cx="580936" cy="580936"/>
            </a:xfrm>
          </p:grpSpPr>
          <p:pic>
            <p:nvPicPr>
              <p:cNvPr id="271" name="グラフィックス 270" descr="フォルダー">
                <a:extLst>
                  <a:ext uri="{FF2B5EF4-FFF2-40B4-BE49-F238E27FC236}">
                    <a16:creationId xmlns:a16="http://schemas.microsoft.com/office/drawing/2014/main" id="{4FAC8347-9AF0-CCD8-0B6F-39310EBA85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272" name="フローチャート : 書類 22">
                <a:extLst>
                  <a:ext uri="{FF2B5EF4-FFF2-40B4-BE49-F238E27FC236}">
                    <a16:creationId xmlns:a16="http://schemas.microsoft.com/office/drawing/2014/main" id="{432184CD-1236-0434-F818-04861ACB672A}"/>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800">
                    <a:solidFill>
                      <a:schemeClr val="bg2">
                        <a:lumMod val="50000"/>
                      </a:schemeClr>
                    </a:solidFill>
                    <a:latin typeface="Meiryo UI" panose="020B0604030504040204" pitchFamily="50" charset="-128"/>
                    <a:ea typeface="Meiryo UI" panose="020B0604030504040204" pitchFamily="50" charset="-128"/>
                  </a:rPr>
                  <a:t>Google</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ja-JP" altLang="en-US" sz="800">
                    <a:solidFill>
                      <a:schemeClr val="bg2">
                        <a:lumMod val="50000"/>
                      </a:schemeClr>
                    </a:solidFill>
                    <a:latin typeface="Meiryo UI" panose="020B0604030504040204" pitchFamily="50" charset="-128"/>
                    <a:ea typeface="Meiryo UI" panose="020B0604030504040204" pitchFamily="50" charset="-128"/>
                  </a:rPr>
                  <a:t>ドライブ</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264" name="グループ化 263">
              <a:extLst>
                <a:ext uri="{FF2B5EF4-FFF2-40B4-BE49-F238E27FC236}">
                  <a16:creationId xmlns:a16="http://schemas.microsoft.com/office/drawing/2014/main" id="{9C0D635B-5E70-ACF6-351A-577A381753DC}"/>
                </a:ext>
              </a:extLst>
            </p:cNvPr>
            <p:cNvGrpSpPr/>
            <p:nvPr/>
          </p:nvGrpSpPr>
          <p:grpSpPr>
            <a:xfrm>
              <a:off x="9002385" y="1064235"/>
              <a:ext cx="682453" cy="260038"/>
              <a:chOff x="11038576" y="1002988"/>
              <a:chExt cx="682453" cy="260038"/>
            </a:xfrm>
          </p:grpSpPr>
          <p:cxnSp>
            <p:nvCxnSpPr>
              <p:cNvPr id="269" name="コネクタ: カギ線 5">
                <a:extLst>
                  <a:ext uri="{FF2B5EF4-FFF2-40B4-BE49-F238E27FC236}">
                    <a16:creationId xmlns:a16="http://schemas.microsoft.com/office/drawing/2014/main" id="{FEBA1956-D24F-6844-6A37-14CDB709EED8}"/>
                  </a:ext>
                </a:extLst>
              </p:cNvPr>
              <p:cNvCxnSpPr>
                <a:cxnSpLocks/>
              </p:cNvCxnSpPr>
              <p:nvPr/>
            </p:nvCxnSpPr>
            <p:spPr>
              <a:xfrm>
                <a:off x="11152334" y="1002988"/>
                <a:ext cx="454937"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0" name="テキスト ボックス 269">
                <a:extLst>
                  <a:ext uri="{FF2B5EF4-FFF2-40B4-BE49-F238E27FC236}">
                    <a16:creationId xmlns:a16="http://schemas.microsoft.com/office/drawing/2014/main" id="{A81AF87B-306F-95F0-AA78-CBBC288D7ADA}"/>
                  </a:ext>
                </a:extLst>
              </p:cNvPr>
              <p:cNvSpPr txBox="1"/>
              <p:nvPr/>
            </p:nvSpPr>
            <p:spPr>
              <a:xfrm>
                <a:off x="11038576" y="1037323"/>
                <a:ext cx="682453" cy="2257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業務の流れ</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265" name="グループ化 264">
              <a:extLst>
                <a:ext uri="{FF2B5EF4-FFF2-40B4-BE49-F238E27FC236}">
                  <a16:creationId xmlns:a16="http://schemas.microsoft.com/office/drawing/2014/main" id="{B1C7F02A-23B7-CA8C-EAD7-DA9D48970DAB}"/>
                </a:ext>
              </a:extLst>
            </p:cNvPr>
            <p:cNvGrpSpPr/>
            <p:nvPr/>
          </p:nvGrpSpPr>
          <p:grpSpPr>
            <a:xfrm>
              <a:off x="9586748" y="1064235"/>
              <a:ext cx="682453" cy="260038"/>
              <a:chOff x="11038576" y="1002988"/>
              <a:chExt cx="682453" cy="260038"/>
            </a:xfrm>
          </p:grpSpPr>
          <p:cxnSp>
            <p:nvCxnSpPr>
              <p:cNvPr id="267" name="コネクタ: カギ線 5">
                <a:extLst>
                  <a:ext uri="{FF2B5EF4-FFF2-40B4-BE49-F238E27FC236}">
                    <a16:creationId xmlns:a16="http://schemas.microsoft.com/office/drawing/2014/main" id="{2593969E-885F-E221-FAE9-6349A372CAB8}"/>
                  </a:ext>
                </a:extLst>
              </p:cNvPr>
              <p:cNvCxnSpPr>
                <a:cxnSpLocks/>
              </p:cNvCxnSpPr>
              <p:nvPr/>
            </p:nvCxnSpPr>
            <p:spPr>
              <a:xfrm>
                <a:off x="11146191" y="1002988"/>
                <a:ext cx="453600" cy="0"/>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8" name="テキスト ボックス 267">
                <a:extLst>
                  <a:ext uri="{FF2B5EF4-FFF2-40B4-BE49-F238E27FC236}">
                    <a16:creationId xmlns:a16="http://schemas.microsoft.com/office/drawing/2014/main" id="{46867F1C-2825-0870-6CD8-D123245EEF88}"/>
                  </a:ext>
                </a:extLst>
              </p:cNvPr>
              <p:cNvSpPr txBox="1"/>
              <p:nvPr/>
            </p:nvSpPr>
            <p:spPr>
              <a:xfrm>
                <a:off x="11038576" y="1037323"/>
                <a:ext cx="682453" cy="2257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データの流れ</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sp>
          <p:nvSpPr>
            <p:cNvPr id="266" name="正方形/長方形 265">
              <a:extLst>
                <a:ext uri="{FF2B5EF4-FFF2-40B4-BE49-F238E27FC236}">
                  <a16:creationId xmlns:a16="http://schemas.microsoft.com/office/drawing/2014/main" id="{7999AB69-EC2E-6540-4D9E-F9BD65CB8CA9}"/>
                </a:ext>
              </a:extLst>
            </p:cNvPr>
            <p:cNvSpPr/>
            <p:nvPr/>
          </p:nvSpPr>
          <p:spPr bwMode="auto">
            <a:xfrm>
              <a:off x="5724822" y="1025900"/>
              <a:ext cx="558353" cy="295200"/>
            </a:xfrm>
            <a:prstGeom prst="rect">
              <a:avLst/>
            </a:prstGeom>
            <a:solidFill>
              <a:srgbClr xmlns:mc="http://schemas.openxmlformats.org/markup-compatibility/2006" xmlns:a14="http://schemas.microsoft.com/office/drawing/2010/main" val="FFFFFF" mc:Ignorable="a14" a14:legacySpreadsheetColorIndex="65"/>
            </a:solidFill>
            <a:ln w="6350">
              <a:noFill/>
              <a:miter lim="800000"/>
              <a:headEnd/>
              <a:tailEnd/>
            </a:ln>
          </p:spPr>
          <p:txBody>
            <a:bodyPr wrap="square" lIns="27432" tIns="18288" rIns="27432" bIns="18288" rtlCol="0" anchor="ctr" upright="1"/>
            <a:lstStyle/>
            <a:p>
              <a:pPr algn="r"/>
              <a:r>
                <a:rPr lang="ja-JP" altLang="en-US" sz="1050" b="1">
                  <a:solidFill>
                    <a:schemeClr val="bg2">
                      <a:lumMod val="50000"/>
                    </a:schemeClr>
                  </a:solidFill>
                  <a:latin typeface="Meiryo UI" panose="020B0604030504040204" pitchFamily="50" charset="-128"/>
                  <a:ea typeface="Meiryo UI" panose="020B0604030504040204" pitchFamily="50" charset="-128"/>
                </a:rPr>
                <a:t>凡例：</a:t>
              </a:r>
            </a:p>
          </p:txBody>
        </p:sp>
      </p:grpSp>
      <p:sp>
        <p:nvSpPr>
          <p:cNvPr id="3" name="楕円 2">
            <a:extLst>
              <a:ext uri="{FF2B5EF4-FFF2-40B4-BE49-F238E27FC236}">
                <a16:creationId xmlns:a16="http://schemas.microsoft.com/office/drawing/2014/main" id="{393F3F9C-93BC-A0E9-145E-3A8DCEF2D6B1}"/>
              </a:ext>
            </a:extLst>
          </p:cNvPr>
          <p:cNvSpPr/>
          <p:nvPr/>
        </p:nvSpPr>
        <p:spPr>
          <a:xfrm>
            <a:off x="11650497" y="3710239"/>
            <a:ext cx="185094" cy="185094"/>
          </a:xfrm>
          <a:prstGeom prst="ellipse">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a:solidFill>
                  <a:schemeClr val="bg2">
                    <a:lumMod val="50000"/>
                  </a:schemeClr>
                </a:solidFill>
                <a:latin typeface="Meiryo UI" panose="020B0604030504040204" pitchFamily="50" charset="-128"/>
                <a:ea typeface="Meiryo UI" panose="020B0604030504040204" pitchFamily="50" charset="-128"/>
              </a:rPr>
              <a:t>2</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5FABB2FF-2317-1B85-EEAD-A3965F4B8704}"/>
              </a:ext>
            </a:extLst>
          </p:cNvPr>
          <p:cNvSpPr/>
          <p:nvPr/>
        </p:nvSpPr>
        <p:spPr>
          <a:xfrm>
            <a:off x="2308204" y="1837580"/>
            <a:ext cx="1014124" cy="4443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700"/>
              <a:t>なくなっている</a:t>
            </a:r>
          </a:p>
        </p:txBody>
      </p:sp>
      <p:sp>
        <p:nvSpPr>
          <p:cNvPr id="10" name="正方形/長方形 9">
            <a:extLst>
              <a:ext uri="{FF2B5EF4-FFF2-40B4-BE49-F238E27FC236}">
                <a16:creationId xmlns:a16="http://schemas.microsoft.com/office/drawing/2014/main" id="{02C33253-CFD8-F45E-675E-FA84EE609998}"/>
              </a:ext>
            </a:extLst>
          </p:cNvPr>
          <p:cNvSpPr/>
          <p:nvPr/>
        </p:nvSpPr>
        <p:spPr>
          <a:xfrm>
            <a:off x="7366858" y="5109128"/>
            <a:ext cx="1014124" cy="5914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700"/>
              <a:t>３→２に変更</a:t>
            </a:r>
            <a:br>
              <a:rPr kumimoji="1" lang="en-US" altLang="ja-JP" sz="700"/>
            </a:br>
            <a:r>
              <a:rPr kumimoji="1" lang="ja-JP" altLang="en-US" sz="700"/>
              <a:t>本来は１つでよかったが、領域を分けて負荷軽減。本来は１つがよかったが。</a:t>
            </a:r>
          </a:p>
        </p:txBody>
      </p:sp>
      <p:sp>
        <p:nvSpPr>
          <p:cNvPr id="11" name="正方形/長方形 10">
            <a:extLst>
              <a:ext uri="{FF2B5EF4-FFF2-40B4-BE49-F238E27FC236}">
                <a16:creationId xmlns:a16="http://schemas.microsoft.com/office/drawing/2014/main" id="{033E07F8-7055-C4C0-655B-C94B888EB219}"/>
              </a:ext>
            </a:extLst>
          </p:cNvPr>
          <p:cNvSpPr/>
          <p:nvPr/>
        </p:nvSpPr>
        <p:spPr>
          <a:xfrm>
            <a:off x="7887476" y="2524012"/>
            <a:ext cx="1014124" cy="5914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700"/>
              <a:t>Slack</a:t>
            </a:r>
            <a:r>
              <a:rPr lang="ja-JP" altLang="en-US" sz="700"/>
              <a:t>でやり取り</a:t>
            </a:r>
            <a:br>
              <a:rPr lang="en-US" altLang="ja-JP" sz="700"/>
            </a:br>
            <a:r>
              <a:rPr lang="ja-JP" altLang="en-US" sz="700"/>
              <a:t>作業報告書など</a:t>
            </a:r>
            <a:endParaRPr kumimoji="1" lang="ja-JP" altLang="en-US" sz="700"/>
          </a:p>
        </p:txBody>
      </p:sp>
      <p:sp>
        <p:nvSpPr>
          <p:cNvPr id="12" name="正方形/長方形 11">
            <a:extLst>
              <a:ext uri="{FF2B5EF4-FFF2-40B4-BE49-F238E27FC236}">
                <a16:creationId xmlns:a16="http://schemas.microsoft.com/office/drawing/2014/main" id="{FCB9429B-B591-E16A-78F3-6356851F4319}"/>
              </a:ext>
            </a:extLst>
          </p:cNvPr>
          <p:cNvSpPr/>
          <p:nvPr/>
        </p:nvSpPr>
        <p:spPr>
          <a:xfrm>
            <a:off x="4791858" y="1263788"/>
            <a:ext cx="1121403" cy="8243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700"/>
              <a:t>OASYS</a:t>
            </a:r>
            <a:r>
              <a:rPr lang="ja-JP" altLang="en-US" sz="700"/>
              <a:t>にある発注書番号のヒアリングに時間がかかっているが、</a:t>
            </a:r>
            <a:br>
              <a:rPr lang="en-US" altLang="ja-JP" sz="700"/>
            </a:br>
            <a:r>
              <a:rPr lang="ja-JP" altLang="en-US" sz="700"/>
              <a:t>１件の解消に</a:t>
            </a:r>
            <a:r>
              <a:rPr lang="en-US" altLang="ja-JP" sz="700"/>
              <a:t>10</a:t>
            </a:r>
            <a:r>
              <a:rPr lang="ja-JP" altLang="en-US" sz="700"/>
              <a:t>～</a:t>
            </a:r>
            <a:r>
              <a:rPr lang="en-US" altLang="ja-JP" sz="700"/>
              <a:t>15</a:t>
            </a:r>
            <a:r>
              <a:rPr lang="ja-JP" altLang="en-US" sz="700"/>
              <a:t>分</a:t>
            </a:r>
            <a:br>
              <a:rPr lang="en-US" altLang="ja-JP" sz="700"/>
            </a:br>
            <a:r>
              <a:rPr lang="en-US" altLang="ja-JP" sz="700"/>
              <a:t>(</a:t>
            </a:r>
            <a:r>
              <a:rPr lang="ja-JP" altLang="en-US" sz="700"/>
              <a:t>ひかりさんに確認</a:t>
            </a:r>
            <a:r>
              <a:rPr lang="en-US" altLang="ja-JP" sz="700"/>
              <a:t>)</a:t>
            </a:r>
            <a:endParaRPr kumimoji="1" lang="ja-JP" altLang="en-US" sz="700"/>
          </a:p>
        </p:txBody>
      </p:sp>
      <p:sp>
        <p:nvSpPr>
          <p:cNvPr id="13" name="正方形/長方形 12">
            <a:extLst>
              <a:ext uri="{FF2B5EF4-FFF2-40B4-BE49-F238E27FC236}">
                <a16:creationId xmlns:a16="http://schemas.microsoft.com/office/drawing/2014/main" id="{C7B1C1D1-376F-0175-DCF5-AAB4397454AD}"/>
              </a:ext>
            </a:extLst>
          </p:cNvPr>
          <p:cNvSpPr/>
          <p:nvPr/>
        </p:nvSpPr>
        <p:spPr>
          <a:xfrm>
            <a:off x="8700513" y="5064233"/>
            <a:ext cx="913595" cy="3919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700"/>
              <a:t>スプシは</a:t>
            </a:r>
            <a:r>
              <a:rPr kumimoji="1" lang="en-US" altLang="ja-JP" sz="700"/>
              <a:t>MUST</a:t>
            </a:r>
            <a:r>
              <a:rPr kumimoji="1" lang="ja-JP" altLang="en-US" sz="700"/>
              <a:t>ではない</a:t>
            </a:r>
          </a:p>
        </p:txBody>
      </p:sp>
    </p:spTree>
    <p:extLst>
      <p:ext uri="{BB962C8B-B14F-4D97-AF65-F5344CB8AC3E}">
        <p14:creationId xmlns:p14="http://schemas.microsoft.com/office/powerpoint/2010/main" val="7658918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BED97-AE5A-1B11-2B1C-7BB68D9CEDC5}"/>
            </a:ext>
          </a:extLst>
        </p:cNvPr>
        <p:cNvGrpSpPr/>
        <p:nvPr/>
      </p:nvGrpSpPr>
      <p:grpSpPr>
        <a:xfrm>
          <a:off x="0" y="0"/>
          <a:ext cx="0" cy="0"/>
          <a:chOff x="0" y="0"/>
          <a:chExt cx="0" cy="0"/>
        </a:xfrm>
      </p:grpSpPr>
      <p:sp>
        <p:nvSpPr>
          <p:cNvPr id="23" name="正方形/長方形 22">
            <a:extLst>
              <a:ext uri="{FF2B5EF4-FFF2-40B4-BE49-F238E27FC236}">
                <a16:creationId xmlns:a16="http://schemas.microsoft.com/office/drawing/2014/main" id="{EF075D97-724A-B35B-A68D-852164F76BD2}"/>
              </a:ext>
            </a:extLst>
          </p:cNvPr>
          <p:cNvSpPr/>
          <p:nvPr/>
        </p:nvSpPr>
        <p:spPr>
          <a:xfrm>
            <a:off x="1242196" y="3429000"/>
            <a:ext cx="10223207" cy="3073121"/>
          </a:xfrm>
          <a:prstGeom prst="rect">
            <a:avLst/>
          </a:prstGeom>
          <a:solidFill>
            <a:srgbClr val="DEEBF7"/>
          </a:solidFill>
          <a:ln>
            <a:solidFill>
              <a:srgbClr val="26269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楕円 83">
            <a:extLst>
              <a:ext uri="{FF2B5EF4-FFF2-40B4-BE49-F238E27FC236}">
                <a16:creationId xmlns:a16="http://schemas.microsoft.com/office/drawing/2014/main" id="{A87F158D-0422-9576-6755-FE58B21F9636}"/>
              </a:ext>
            </a:extLst>
          </p:cNvPr>
          <p:cNvSpPr/>
          <p:nvPr/>
        </p:nvSpPr>
        <p:spPr>
          <a:xfrm>
            <a:off x="2816857" y="5916020"/>
            <a:ext cx="85377" cy="85377"/>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grpSp>
        <p:nvGrpSpPr>
          <p:cNvPr id="8" name="グループ化 7">
            <a:extLst>
              <a:ext uri="{FF2B5EF4-FFF2-40B4-BE49-F238E27FC236}">
                <a16:creationId xmlns:a16="http://schemas.microsoft.com/office/drawing/2014/main" id="{7F756981-3BB6-AE19-910C-2F7E9005E674}"/>
              </a:ext>
            </a:extLst>
          </p:cNvPr>
          <p:cNvGrpSpPr/>
          <p:nvPr/>
        </p:nvGrpSpPr>
        <p:grpSpPr>
          <a:xfrm>
            <a:off x="1903856" y="3903447"/>
            <a:ext cx="580936" cy="580936"/>
            <a:chOff x="3045064" y="4118673"/>
            <a:chExt cx="580936" cy="580936"/>
          </a:xfrm>
        </p:grpSpPr>
        <p:pic>
          <p:nvPicPr>
            <p:cNvPr id="10" name="グラフィックス 9" descr="フォルダー">
              <a:extLst>
                <a:ext uri="{FF2B5EF4-FFF2-40B4-BE49-F238E27FC236}">
                  <a16:creationId xmlns:a16="http://schemas.microsoft.com/office/drawing/2014/main" id="{8BA1E57D-14BA-1BD8-7077-2CECF5CFB0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11" name="フローチャート : 書類 22">
              <a:extLst>
                <a:ext uri="{FF2B5EF4-FFF2-40B4-BE49-F238E27FC236}">
                  <a16:creationId xmlns:a16="http://schemas.microsoft.com/office/drawing/2014/main" id="{5340490C-9B7C-74CD-0D22-30DAE4FFDBB7}"/>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展開先</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cxnSp>
        <p:nvCxnSpPr>
          <p:cNvPr id="33" name="直線矢印コネクタ 32">
            <a:extLst>
              <a:ext uri="{FF2B5EF4-FFF2-40B4-BE49-F238E27FC236}">
                <a16:creationId xmlns:a16="http://schemas.microsoft.com/office/drawing/2014/main" id="{2FAE75F1-FE1E-2A29-E500-022795194404}"/>
              </a:ext>
            </a:extLst>
          </p:cNvPr>
          <p:cNvCxnSpPr>
            <a:cxnSpLocks/>
            <a:endCxn id="11" idx="2"/>
          </p:cNvCxnSpPr>
          <p:nvPr/>
        </p:nvCxnSpPr>
        <p:spPr>
          <a:xfrm flipH="1" flipV="1">
            <a:off x="2194325" y="4340385"/>
            <a:ext cx="7901" cy="1300956"/>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637ED8FA-0359-C90F-2B26-C09B53CF2B6E}"/>
              </a:ext>
            </a:extLst>
          </p:cNvPr>
          <p:cNvSpPr>
            <a:spLocks noGrp="1"/>
          </p:cNvSpPr>
          <p:nvPr>
            <p:ph type="title"/>
          </p:nvPr>
        </p:nvSpPr>
        <p:spPr/>
        <p:txBody>
          <a:bodyPr anchor="ctr"/>
          <a:lstStyle/>
          <a:p>
            <a:r>
              <a:rPr lang="ja-JP" altLang="en-US">
                <a:latin typeface="Meiryo UI" panose="020B0604030504040204" pitchFamily="50" charset="-128"/>
                <a:ea typeface="Meiryo UI" panose="020B0604030504040204" pitchFamily="50" charset="-128"/>
              </a:rPr>
              <a:t>請求業務フロー図（３</a:t>
            </a:r>
            <a:r>
              <a:rPr lang="en-US" altLang="ja-JP">
                <a:latin typeface="Meiryo UI" panose="020B0604030504040204" pitchFamily="50" charset="-128"/>
                <a:ea typeface="Meiryo UI" panose="020B0604030504040204" pitchFamily="50" charset="-128"/>
              </a:rPr>
              <a:t>/</a:t>
            </a:r>
            <a:r>
              <a:rPr lang="ja-JP" altLang="en-US">
                <a:latin typeface="Meiryo UI" panose="020B0604030504040204" pitchFamily="50" charset="-128"/>
                <a:ea typeface="Meiryo UI" panose="020B0604030504040204" pitchFamily="50" charset="-128"/>
              </a:rPr>
              <a:t>４）</a:t>
            </a:r>
            <a:endParaRPr kumimoji="1"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56C105F4-C0E3-3462-527A-4A3A5F212265}"/>
              </a:ext>
            </a:extLst>
          </p:cNvPr>
          <p:cNvSpPr>
            <a:spLocks noGrp="1"/>
          </p:cNvSpPr>
          <p:nvPr>
            <p:ph type="ftr" sz="quarter" idx="15"/>
          </p:nvPr>
        </p:nvSpPr>
        <p:spPr>
          <a:xfrm>
            <a:off x="4038600" y="635635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54D6AD07-AB23-D58A-3EFE-F8D5ACB6D8CE}"/>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endParaRPr lang="en-US" altLang="ja-JP">
              <a:solidFill>
                <a:schemeClr val="bg2">
                  <a:lumMod val="50000"/>
                </a:schemeClr>
              </a:solidFill>
              <a:latin typeface="Meiryo UI" panose="020B0604030504040204" pitchFamily="50" charset="-128"/>
              <a:ea typeface="Meiryo UI" panose="020B0604030504040204" pitchFamily="50" charset="-128"/>
            </a:endParaRPr>
          </a:p>
        </p:txBody>
      </p:sp>
      <p:sp>
        <p:nvSpPr>
          <p:cNvPr id="6" name="正方形/長方形 5">
            <a:extLst>
              <a:ext uri="{FF2B5EF4-FFF2-40B4-BE49-F238E27FC236}">
                <a16:creationId xmlns:a16="http://schemas.microsoft.com/office/drawing/2014/main" id="{12ED81BA-B4D6-A685-0DF0-818DE3C8E55A}"/>
              </a:ext>
            </a:extLst>
          </p:cNvPr>
          <p:cNvSpPr/>
          <p:nvPr/>
        </p:nvSpPr>
        <p:spPr>
          <a:xfrm>
            <a:off x="446631" y="4848615"/>
            <a:ext cx="463231" cy="1577880"/>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05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rPr>
              <a:t>システム</a:t>
            </a:r>
          </a:p>
        </p:txBody>
      </p:sp>
      <p:sp>
        <p:nvSpPr>
          <p:cNvPr id="7" name="正方形/長方形 6">
            <a:extLst>
              <a:ext uri="{FF2B5EF4-FFF2-40B4-BE49-F238E27FC236}">
                <a16:creationId xmlns:a16="http://schemas.microsoft.com/office/drawing/2014/main" id="{E3F6AFAC-C6B7-3CAE-EACD-235B8CC5CEE2}"/>
              </a:ext>
            </a:extLst>
          </p:cNvPr>
          <p:cNvSpPr/>
          <p:nvPr/>
        </p:nvSpPr>
        <p:spPr>
          <a:xfrm>
            <a:off x="446631" y="2739675"/>
            <a:ext cx="463231" cy="2084992"/>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altLang="ja-JP" sz="1050">
                <a:solidFill>
                  <a:schemeClr val="bg1"/>
                </a:solidFill>
                <a:latin typeface="Meiryo UI" panose="020B0604030504040204" pitchFamily="50" charset="-128"/>
                <a:ea typeface="Meiryo UI" panose="020B0604030504040204" pitchFamily="50" charset="-128"/>
                <a:sym typeface="ヒラギノ角ゴ ProN W3"/>
              </a:rPr>
              <a:t>BPS</a:t>
            </a:r>
            <a:endParaRPr kumimoji="0" lang="ja-JP" altLang="en-US" sz="105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sp>
        <p:nvSpPr>
          <p:cNvPr id="90" name="矢印: 左右 89">
            <a:extLst>
              <a:ext uri="{FF2B5EF4-FFF2-40B4-BE49-F238E27FC236}">
                <a16:creationId xmlns:a16="http://schemas.microsoft.com/office/drawing/2014/main" id="{72F2AC48-BBB1-DD49-12CC-6950E1378A8B}"/>
              </a:ext>
            </a:extLst>
          </p:cNvPr>
          <p:cNvSpPr/>
          <p:nvPr/>
        </p:nvSpPr>
        <p:spPr>
          <a:xfrm>
            <a:off x="927942" y="1602196"/>
            <a:ext cx="2399085"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a:solidFill>
                  <a:schemeClr val="bg2">
                    <a:lumMod val="50000"/>
                  </a:schemeClr>
                </a:solidFill>
                <a:latin typeface="Meiryo UI" panose="020B0604030504040204" pitchFamily="50" charset="-128"/>
                <a:ea typeface="Meiryo UI" panose="020B0604030504040204" pitchFamily="50" charset="-128"/>
              </a:rPr>
              <a:t>人の作業時間：</a:t>
            </a:r>
            <a:r>
              <a:rPr lang="en-US" altLang="ja-JP" sz="800" b="1">
                <a:solidFill>
                  <a:schemeClr val="bg2">
                    <a:lumMod val="50000"/>
                  </a:schemeClr>
                </a:solidFill>
                <a:latin typeface="Meiryo UI" panose="020B0604030504040204" pitchFamily="50" charset="-128"/>
                <a:ea typeface="Meiryo UI" panose="020B0604030504040204" pitchFamily="50" charset="-128"/>
              </a:rPr>
              <a:t>1</a:t>
            </a:r>
            <a:r>
              <a:rPr lang="ja-JP" altLang="en-US" sz="800" b="1">
                <a:solidFill>
                  <a:schemeClr val="bg2">
                    <a:lumMod val="50000"/>
                  </a:schemeClr>
                </a:solidFill>
                <a:latin typeface="Meiryo UI" panose="020B0604030504040204" pitchFamily="50" charset="-128"/>
                <a:ea typeface="Meiryo UI" panose="020B0604030504040204" pitchFamily="50" charset="-128"/>
              </a:rPr>
              <a:t>～</a:t>
            </a:r>
            <a:r>
              <a:rPr lang="en-US" altLang="ja-JP" sz="800" b="1">
                <a:solidFill>
                  <a:schemeClr val="bg2">
                    <a:lumMod val="50000"/>
                  </a:schemeClr>
                </a:solidFill>
                <a:latin typeface="Meiryo UI" panose="020B0604030504040204" pitchFamily="50" charset="-128"/>
                <a:ea typeface="Meiryo UI" panose="020B0604030504040204" pitchFamily="50" charset="-128"/>
              </a:rPr>
              <a:t>2</a:t>
            </a:r>
            <a:r>
              <a:rPr lang="ja-JP" altLang="en-US" sz="800" b="1">
                <a:solidFill>
                  <a:schemeClr val="bg2">
                    <a:lumMod val="50000"/>
                  </a:schemeClr>
                </a:solidFill>
                <a:latin typeface="Meiryo UI" panose="020B0604030504040204" pitchFamily="50" charset="-128"/>
                <a:ea typeface="Meiryo UI" panose="020B0604030504040204" pitchFamily="50" charset="-128"/>
              </a:rPr>
              <a:t>分程度</a:t>
            </a:r>
          </a:p>
        </p:txBody>
      </p:sp>
      <p:sp>
        <p:nvSpPr>
          <p:cNvPr id="91" name="矢印: 五方向 90">
            <a:extLst>
              <a:ext uri="{FF2B5EF4-FFF2-40B4-BE49-F238E27FC236}">
                <a16:creationId xmlns:a16="http://schemas.microsoft.com/office/drawing/2014/main" id="{17FAEF3D-D562-C5CA-6FE2-7FCA7C21EFDF}"/>
              </a:ext>
            </a:extLst>
          </p:cNvPr>
          <p:cNvSpPr/>
          <p:nvPr/>
        </p:nvSpPr>
        <p:spPr>
          <a:xfrm>
            <a:off x="927942" y="1353312"/>
            <a:ext cx="5959083" cy="250150"/>
          </a:xfrm>
          <a:prstGeom prst="homePlat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a:solidFill>
                  <a:schemeClr val="bg2">
                    <a:lumMod val="50000"/>
                  </a:schemeClr>
                </a:solidFill>
                <a:latin typeface="Meiryo UI" panose="020B0604030504040204" pitchFamily="50" charset="-128"/>
                <a:ea typeface="Meiryo UI" panose="020B0604030504040204" pitchFamily="50" charset="-128"/>
              </a:rPr>
              <a:t>RPA</a:t>
            </a:r>
            <a:r>
              <a:rPr lang="ja-JP" altLang="en-US" sz="1200">
                <a:solidFill>
                  <a:schemeClr val="bg2">
                    <a:lumMod val="50000"/>
                  </a:schemeClr>
                </a:solidFill>
                <a:latin typeface="Meiryo UI" panose="020B0604030504040204" pitchFamily="50" charset="-128"/>
                <a:ea typeface="Meiryo UI" panose="020B0604030504040204" pitchFamily="50" charset="-128"/>
              </a:rPr>
              <a:t>本番入力（実行前）</a:t>
            </a:r>
          </a:p>
        </p:txBody>
      </p:sp>
      <p:cxnSp>
        <p:nvCxnSpPr>
          <p:cNvPr id="121" name="直線矢印コネクタ 120">
            <a:extLst>
              <a:ext uri="{FF2B5EF4-FFF2-40B4-BE49-F238E27FC236}">
                <a16:creationId xmlns:a16="http://schemas.microsoft.com/office/drawing/2014/main" id="{20ACBF58-EC7F-1E90-7A5B-1C2ED3D68978}"/>
              </a:ext>
            </a:extLst>
          </p:cNvPr>
          <p:cNvCxnSpPr>
            <a:cxnSpLocks/>
            <a:stCxn id="51" idx="2"/>
          </p:cNvCxnSpPr>
          <p:nvPr/>
        </p:nvCxnSpPr>
        <p:spPr>
          <a:xfrm>
            <a:off x="1747024" y="3997648"/>
            <a:ext cx="0" cy="1066585"/>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6" name="正方形/長方形 165">
            <a:extLst>
              <a:ext uri="{FF2B5EF4-FFF2-40B4-BE49-F238E27FC236}">
                <a16:creationId xmlns:a16="http://schemas.microsoft.com/office/drawing/2014/main" id="{0C5074D4-DF63-C4DA-6962-E31C44D60C25}"/>
              </a:ext>
            </a:extLst>
          </p:cNvPr>
          <p:cNvSpPr/>
          <p:nvPr/>
        </p:nvSpPr>
        <p:spPr>
          <a:xfrm>
            <a:off x="446631" y="1885752"/>
            <a:ext cx="463231" cy="824310"/>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200">
                <a:solidFill>
                  <a:schemeClr val="bg1"/>
                </a:solidFill>
                <a:latin typeface="Meiryo UI" panose="020B0604030504040204" pitchFamily="50" charset="-128"/>
                <a:ea typeface="Meiryo UI" panose="020B0604030504040204" pitchFamily="50" charset="-128"/>
                <a:sym typeface="ヒラギノ角ゴ ProN W3"/>
              </a:rPr>
              <a:t>外部</a:t>
            </a:r>
            <a:endParaRPr kumimoji="0" lang="ja-JP" altLang="en-US" sz="12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cxnSp>
        <p:nvCxnSpPr>
          <p:cNvPr id="37" name="直線矢印コネクタ 36">
            <a:extLst>
              <a:ext uri="{FF2B5EF4-FFF2-40B4-BE49-F238E27FC236}">
                <a16:creationId xmlns:a16="http://schemas.microsoft.com/office/drawing/2014/main" id="{6DE2A3F4-AE90-2E52-771C-B65FE80C54E4}"/>
              </a:ext>
            </a:extLst>
          </p:cNvPr>
          <p:cNvCxnSpPr>
            <a:cxnSpLocks/>
            <a:stCxn id="41" idx="3"/>
            <a:endCxn id="52" idx="1"/>
          </p:cNvCxnSpPr>
          <p:nvPr/>
        </p:nvCxnSpPr>
        <p:spPr>
          <a:xfrm flipV="1">
            <a:off x="3327027" y="3798630"/>
            <a:ext cx="192940" cy="2752"/>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コネクタ: カギ線 5">
            <a:extLst>
              <a:ext uri="{FF2B5EF4-FFF2-40B4-BE49-F238E27FC236}">
                <a16:creationId xmlns:a16="http://schemas.microsoft.com/office/drawing/2014/main" id="{48FEBCE4-C75D-0518-4460-A84F99D721A4}"/>
              </a:ext>
            </a:extLst>
          </p:cNvPr>
          <p:cNvCxnSpPr>
            <a:cxnSpLocks/>
            <a:stCxn id="51" idx="3"/>
            <a:endCxn id="41" idx="1"/>
          </p:cNvCxnSpPr>
          <p:nvPr/>
        </p:nvCxnSpPr>
        <p:spPr>
          <a:xfrm>
            <a:off x="2214506" y="3801382"/>
            <a:ext cx="177557"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フローチャート: 手操作入力 50">
            <a:extLst>
              <a:ext uri="{FF2B5EF4-FFF2-40B4-BE49-F238E27FC236}">
                <a16:creationId xmlns:a16="http://schemas.microsoft.com/office/drawing/2014/main" id="{F2133F0B-EB73-8489-FDDD-E891F22BCFA6}"/>
              </a:ext>
            </a:extLst>
          </p:cNvPr>
          <p:cNvSpPr/>
          <p:nvPr/>
        </p:nvSpPr>
        <p:spPr bwMode="auto">
          <a:xfrm>
            <a:off x="1279542" y="3605115"/>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a:solidFill>
                  <a:schemeClr val="bg2">
                    <a:lumMod val="50000"/>
                  </a:schemeClr>
                </a:solidFill>
                <a:latin typeface="Meiryo UI" panose="020B0604030504040204" pitchFamily="50" charset="-128"/>
                <a:ea typeface="Meiryo UI" panose="020B0604030504040204" pitchFamily="50" charset="-128"/>
              </a:rPr>
              <a:t>WS</a:t>
            </a:r>
          </a:p>
          <a:p>
            <a:pPr algn="ctr"/>
            <a:r>
              <a:rPr lang="ja-JP" altLang="en-US" sz="800">
                <a:solidFill>
                  <a:schemeClr val="bg2">
                    <a:lumMod val="50000"/>
                  </a:schemeClr>
                </a:solidFill>
                <a:latin typeface="Meiryo UI" panose="020B0604030504040204" pitchFamily="50" charset="-128"/>
                <a:ea typeface="Meiryo UI" panose="020B0604030504040204" pitchFamily="50" charset="-128"/>
              </a:rPr>
              <a:t>ダウンロード＆保管</a:t>
            </a:r>
          </a:p>
        </p:txBody>
      </p:sp>
      <p:sp>
        <p:nvSpPr>
          <p:cNvPr id="103" name="矢印: 左右 102">
            <a:extLst>
              <a:ext uri="{FF2B5EF4-FFF2-40B4-BE49-F238E27FC236}">
                <a16:creationId xmlns:a16="http://schemas.microsoft.com/office/drawing/2014/main" id="{79D07065-AC2B-88CC-94D5-AE93297B35B0}"/>
              </a:ext>
            </a:extLst>
          </p:cNvPr>
          <p:cNvSpPr/>
          <p:nvPr/>
        </p:nvSpPr>
        <p:spPr>
          <a:xfrm>
            <a:off x="3327027" y="1596442"/>
            <a:ext cx="2447477"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システム処理時間：</a:t>
            </a:r>
            <a:r>
              <a:rPr lang="en-US" altLang="ja-JP" sz="800">
                <a:solidFill>
                  <a:schemeClr val="bg2">
                    <a:lumMod val="50000"/>
                  </a:schemeClr>
                </a:solidFill>
                <a:latin typeface="Meiryo UI" panose="020B0604030504040204" pitchFamily="50" charset="-128"/>
                <a:ea typeface="Meiryo UI" panose="020B0604030504040204" pitchFamily="50" charset="-128"/>
              </a:rPr>
              <a:t>1</a:t>
            </a:r>
            <a:r>
              <a:rPr lang="ja-JP" altLang="en-US" sz="800">
                <a:solidFill>
                  <a:schemeClr val="bg2">
                    <a:lumMod val="50000"/>
                  </a:schemeClr>
                </a:solidFill>
                <a:latin typeface="Meiryo UI" panose="020B0604030504040204" pitchFamily="50" charset="-128"/>
                <a:ea typeface="Meiryo UI" panose="020B0604030504040204" pitchFamily="50" charset="-128"/>
              </a:rPr>
              <a:t>～</a:t>
            </a:r>
            <a:r>
              <a:rPr lang="en-US" altLang="ja-JP" sz="800">
                <a:solidFill>
                  <a:schemeClr val="bg2">
                    <a:lumMod val="50000"/>
                  </a:schemeClr>
                </a:solidFill>
                <a:latin typeface="Meiryo UI" panose="020B0604030504040204" pitchFamily="50" charset="-128"/>
                <a:ea typeface="Meiryo UI" panose="020B0604030504040204" pitchFamily="50" charset="-128"/>
              </a:rPr>
              <a:t>2</a:t>
            </a:r>
            <a:r>
              <a:rPr lang="ja-JP" altLang="en-US" sz="800">
                <a:solidFill>
                  <a:schemeClr val="bg2">
                    <a:lumMod val="50000"/>
                  </a:schemeClr>
                </a:solidFill>
                <a:latin typeface="Meiryo UI" panose="020B0604030504040204" pitchFamily="50" charset="-128"/>
                <a:ea typeface="Meiryo UI" panose="020B0604030504040204" pitchFamily="50" charset="-128"/>
              </a:rPr>
              <a:t>分程度</a:t>
            </a:r>
          </a:p>
        </p:txBody>
      </p:sp>
      <p:sp>
        <p:nvSpPr>
          <p:cNvPr id="108" name="矢印: 左右 107">
            <a:extLst>
              <a:ext uri="{FF2B5EF4-FFF2-40B4-BE49-F238E27FC236}">
                <a16:creationId xmlns:a16="http://schemas.microsoft.com/office/drawing/2014/main" id="{CAEAE882-9E71-0AB7-18A7-F3937A92AAA7}"/>
              </a:ext>
            </a:extLst>
          </p:cNvPr>
          <p:cNvSpPr/>
          <p:nvPr/>
        </p:nvSpPr>
        <p:spPr>
          <a:xfrm>
            <a:off x="10492604" y="1596442"/>
            <a:ext cx="1523356"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a:solidFill>
                  <a:schemeClr val="bg2">
                    <a:lumMod val="50000"/>
                  </a:schemeClr>
                </a:solidFill>
                <a:latin typeface="Meiryo UI" panose="020B0604030504040204" pitchFamily="50" charset="-128"/>
                <a:ea typeface="Meiryo UI" panose="020B0604030504040204" pitchFamily="50" charset="-128"/>
              </a:rPr>
              <a:t>人の作業時間：</a:t>
            </a:r>
            <a:br>
              <a:rPr lang="en-US" altLang="ja-JP" sz="800" b="1">
                <a:solidFill>
                  <a:schemeClr val="bg2">
                    <a:lumMod val="50000"/>
                  </a:schemeClr>
                </a:solidFill>
                <a:latin typeface="Meiryo UI" panose="020B0604030504040204" pitchFamily="50" charset="-128"/>
                <a:ea typeface="Meiryo UI" panose="020B0604030504040204" pitchFamily="50" charset="-128"/>
              </a:rPr>
            </a:br>
            <a:r>
              <a:rPr lang="ja-JP" altLang="en-US" sz="800" b="1">
                <a:solidFill>
                  <a:schemeClr val="bg2">
                    <a:lumMod val="50000"/>
                  </a:schemeClr>
                </a:solidFill>
                <a:latin typeface="Meiryo UI" panose="020B0604030504040204" pitchFamily="50" charset="-128"/>
                <a:ea typeface="Meiryo UI" panose="020B0604030504040204" pitchFamily="50" charset="-128"/>
              </a:rPr>
              <a:t>１分程度</a:t>
            </a:r>
          </a:p>
        </p:txBody>
      </p:sp>
      <p:sp>
        <p:nvSpPr>
          <p:cNvPr id="111" name="テキスト ボックス 110">
            <a:extLst>
              <a:ext uri="{FF2B5EF4-FFF2-40B4-BE49-F238E27FC236}">
                <a16:creationId xmlns:a16="http://schemas.microsoft.com/office/drawing/2014/main" id="{3EFC39AB-A6B5-1319-4402-9B7392CEBB65}"/>
              </a:ext>
            </a:extLst>
          </p:cNvPr>
          <p:cNvSpPr txBox="1"/>
          <p:nvPr/>
        </p:nvSpPr>
        <p:spPr>
          <a:xfrm>
            <a:off x="1405798" y="4714016"/>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参照</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sp>
        <p:nvSpPr>
          <p:cNvPr id="5" name="楕円 4">
            <a:extLst>
              <a:ext uri="{FF2B5EF4-FFF2-40B4-BE49-F238E27FC236}">
                <a16:creationId xmlns:a16="http://schemas.microsoft.com/office/drawing/2014/main" id="{3F78CAB1-9BB1-8B5C-29EA-282E1160856C}"/>
              </a:ext>
            </a:extLst>
          </p:cNvPr>
          <p:cNvSpPr/>
          <p:nvPr/>
        </p:nvSpPr>
        <p:spPr>
          <a:xfrm>
            <a:off x="958508" y="3710296"/>
            <a:ext cx="185094" cy="185094"/>
          </a:xfrm>
          <a:prstGeom prst="ellipse">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a:solidFill>
                  <a:schemeClr val="bg2">
                    <a:lumMod val="50000"/>
                  </a:schemeClr>
                </a:solidFill>
                <a:latin typeface="Meiryo UI" panose="020B0604030504040204" pitchFamily="50" charset="-128"/>
                <a:ea typeface="Meiryo UI" panose="020B0604030504040204" pitchFamily="50" charset="-128"/>
              </a:rPr>
              <a:t>2</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14" name="コネクタ: カギ線 5">
            <a:extLst>
              <a:ext uri="{FF2B5EF4-FFF2-40B4-BE49-F238E27FC236}">
                <a16:creationId xmlns:a16="http://schemas.microsoft.com/office/drawing/2014/main" id="{2AE2BEC4-F3FA-5933-04F1-F7E3DB2B4B6C}"/>
              </a:ext>
            </a:extLst>
          </p:cNvPr>
          <p:cNvCxnSpPr>
            <a:cxnSpLocks/>
            <a:stCxn id="5" idx="6"/>
            <a:endCxn id="51" idx="1"/>
          </p:cNvCxnSpPr>
          <p:nvPr/>
        </p:nvCxnSpPr>
        <p:spPr>
          <a:xfrm flipV="1">
            <a:off x="1143602" y="3801382"/>
            <a:ext cx="135940" cy="146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EF115EDA-6A04-F86F-0E89-DAE8D71B1428}"/>
              </a:ext>
            </a:extLst>
          </p:cNvPr>
          <p:cNvCxnSpPr>
            <a:cxnSpLocks/>
            <a:stCxn id="52" idx="2"/>
            <a:endCxn id="88" idx="0"/>
          </p:cNvCxnSpPr>
          <p:nvPr/>
        </p:nvCxnSpPr>
        <p:spPr>
          <a:xfrm>
            <a:off x="3987449" y="3994896"/>
            <a:ext cx="3019" cy="1921124"/>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フローチャート: 手操作入力 51">
            <a:extLst>
              <a:ext uri="{FF2B5EF4-FFF2-40B4-BE49-F238E27FC236}">
                <a16:creationId xmlns:a16="http://schemas.microsoft.com/office/drawing/2014/main" id="{95F4F3FD-2F27-B171-D3E4-D91FDCECF7CA}"/>
              </a:ext>
            </a:extLst>
          </p:cNvPr>
          <p:cNvSpPr/>
          <p:nvPr/>
        </p:nvSpPr>
        <p:spPr bwMode="auto">
          <a:xfrm>
            <a:off x="3519967" y="3602363"/>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800">
                <a:solidFill>
                  <a:schemeClr val="bg2">
                    <a:lumMod val="50000"/>
                  </a:schemeClr>
                </a:solidFill>
                <a:latin typeface="Meiryo UI" panose="020B0604030504040204" pitchFamily="50" charset="-128"/>
                <a:ea typeface="Meiryo UI" panose="020B0604030504040204" pitchFamily="50" charset="-128"/>
              </a:rPr>
              <a:t>RPA</a:t>
            </a:r>
            <a:r>
              <a:rPr lang="ja-JP" altLang="en-US" sz="800">
                <a:solidFill>
                  <a:schemeClr val="bg2">
                    <a:lumMod val="50000"/>
                  </a:schemeClr>
                </a:solidFill>
                <a:latin typeface="Meiryo UI" panose="020B0604030504040204" pitchFamily="50" charset="-128"/>
                <a:ea typeface="Meiryo UI" panose="020B0604030504040204" pitchFamily="50" charset="-128"/>
              </a:rPr>
              <a:t>実行ファイル</a:t>
            </a:r>
            <a:endParaRPr lang="en-US" altLang="ja-JP" sz="80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a:solidFill>
                  <a:schemeClr val="bg2">
                    <a:lumMod val="50000"/>
                  </a:schemeClr>
                </a:solidFill>
                <a:latin typeface="Meiryo UI" panose="020B0604030504040204" pitchFamily="50" charset="-128"/>
                <a:ea typeface="Meiryo UI" panose="020B0604030504040204" pitchFamily="50" charset="-128"/>
              </a:rPr>
              <a:t>アップロード</a:t>
            </a:r>
            <a:r>
              <a:rPr lang="en-US" altLang="ja-JP" sz="800">
                <a:solidFill>
                  <a:schemeClr val="bg2">
                    <a:lumMod val="50000"/>
                  </a:schemeClr>
                </a:solidFill>
                <a:latin typeface="Meiryo UI" panose="020B0604030504040204" pitchFamily="50" charset="-128"/>
                <a:ea typeface="Meiryo UI" panose="020B0604030504040204" pitchFamily="50" charset="-128"/>
              </a:rPr>
              <a:t>VBA</a:t>
            </a:r>
            <a:r>
              <a:rPr lang="ja-JP" altLang="en-US" sz="800">
                <a:solidFill>
                  <a:schemeClr val="bg2">
                    <a:lumMod val="50000"/>
                  </a:schemeClr>
                </a:solidFill>
                <a:latin typeface="Meiryo UI" panose="020B0604030504040204" pitchFamily="50" charset="-128"/>
                <a:ea typeface="Meiryo UI" panose="020B0604030504040204" pitchFamily="50" charset="-128"/>
              </a:rPr>
              <a:t>実行</a:t>
            </a:r>
          </a:p>
        </p:txBody>
      </p:sp>
      <p:cxnSp>
        <p:nvCxnSpPr>
          <p:cNvPr id="57" name="直線矢印コネクタ 56">
            <a:extLst>
              <a:ext uri="{FF2B5EF4-FFF2-40B4-BE49-F238E27FC236}">
                <a16:creationId xmlns:a16="http://schemas.microsoft.com/office/drawing/2014/main" id="{E5002883-AF6D-EDCA-88D0-DA713AE832F0}"/>
              </a:ext>
            </a:extLst>
          </p:cNvPr>
          <p:cNvCxnSpPr>
            <a:cxnSpLocks/>
            <a:stCxn id="63" idx="2"/>
          </p:cNvCxnSpPr>
          <p:nvPr/>
        </p:nvCxnSpPr>
        <p:spPr>
          <a:xfrm>
            <a:off x="5307022" y="3996095"/>
            <a:ext cx="0" cy="1933814"/>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コネクタ: カギ線 5">
            <a:extLst>
              <a:ext uri="{FF2B5EF4-FFF2-40B4-BE49-F238E27FC236}">
                <a16:creationId xmlns:a16="http://schemas.microsoft.com/office/drawing/2014/main" id="{3A54C7B2-8297-87C8-B349-37D0565964E3}"/>
              </a:ext>
            </a:extLst>
          </p:cNvPr>
          <p:cNvCxnSpPr>
            <a:cxnSpLocks/>
            <a:stCxn id="63" idx="3"/>
            <a:endCxn id="76" idx="1"/>
          </p:cNvCxnSpPr>
          <p:nvPr/>
        </p:nvCxnSpPr>
        <p:spPr>
          <a:xfrm>
            <a:off x="5774504" y="3799829"/>
            <a:ext cx="177557"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フローチャート: 手操作入力 62">
            <a:extLst>
              <a:ext uri="{FF2B5EF4-FFF2-40B4-BE49-F238E27FC236}">
                <a16:creationId xmlns:a16="http://schemas.microsoft.com/office/drawing/2014/main" id="{DC82746A-1D30-9A65-EB45-59DBD9E8B1FC}"/>
              </a:ext>
            </a:extLst>
          </p:cNvPr>
          <p:cNvSpPr/>
          <p:nvPr/>
        </p:nvSpPr>
        <p:spPr bwMode="auto">
          <a:xfrm>
            <a:off x="4839540" y="3603562"/>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800">
                <a:solidFill>
                  <a:schemeClr val="bg2">
                    <a:lumMod val="50000"/>
                  </a:schemeClr>
                </a:solidFill>
                <a:latin typeface="Meiryo UI" panose="020B0604030504040204" pitchFamily="50" charset="-128"/>
                <a:ea typeface="Meiryo UI" panose="020B0604030504040204" pitchFamily="50" charset="-128"/>
              </a:rPr>
              <a:t>RPA</a:t>
            </a:r>
            <a:r>
              <a:rPr lang="ja-JP" altLang="en-US" sz="800">
                <a:solidFill>
                  <a:schemeClr val="bg2">
                    <a:lumMod val="50000"/>
                  </a:schemeClr>
                </a:solidFill>
                <a:latin typeface="Meiryo UI" panose="020B0604030504040204" pitchFamily="50" charset="-128"/>
                <a:ea typeface="Meiryo UI" panose="020B0604030504040204" pitchFamily="50" charset="-128"/>
              </a:rPr>
              <a:t>実行ファイル</a:t>
            </a:r>
            <a:endParaRPr lang="en-US" altLang="ja-JP" sz="80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700">
                <a:solidFill>
                  <a:schemeClr val="bg2">
                    <a:lumMod val="50000"/>
                  </a:schemeClr>
                </a:solidFill>
                <a:latin typeface="Meiryo UI" panose="020B0604030504040204" pitchFamily="50" charset="-128"/>
                <a:ea typeface="Meiryo UI" panose="020B0604030504040204" pitchFamily="50" charset="-128"/>
              </a:rPr>
              <a:t>入力</a:t>
            </a:r>
            <a:r>
              <a:rPr lang="en-US" altLang="ja-JP" sz="700">
                <a:solidFill>
                  <a:schemeClr val="bg2">
                    <a:lumMod val="50000"/>
                  </a:schemeClr>
                </a:solidFill>
                <a:latin typeface="Meiryo UI" panose="020B0604030504040204" pitchFamily="50" charset="-128"/>
                <a:ea typeface="Meiryo UI" panose="020B0604030504040204" pitchFamily="50" charset="-128"/>
              </a:rPr>
              <a:t>/</a:t>
            </a:r>
            <a:r>
              <a:rPr lang="ja-JP" altLang="en-US" sz="700">
                <a:solidFill>
                  <a:schemeClr val="bg2">
                    <a:lumMod val="50000"/>
                  </a:schemeClr>
                </a:solidFill>
                <a:latin typeface="Meiryo UI" panose="020B0604030504040204" pitchFamily="50" charset="-128"/>
                <a:ea typeface="Meiryo UI" panose="020B0604030504040204" pitchFamily="50" charset="-128"/>
              </a:rPr>
              <a:t>その他</a:t>
            </a:r>
            <a:r>
              <a:rPr lang="en-US" altLang="ja-JP" sz="700">
                <a:solidFill>
                  <a:schemeClr val="bg2">
                    <a:lumMod val="50000"/>
                  </a:schemeClr>
                </a:solidFill>
                <a:latin typeface="Meiryo UI" panose="020B0604030504040204" pitchFamily="50" charset="-128"/>
                <a:ea typeface="Meiryo UI" panose="020B0604030504040204" pitchFamily="50" charset="-128"/>
              </a:rPr>
              <a:t>VBA</a:t>
            </a:r>
            <a:r>
              <a:rPr lang="ja-JP" altLang="en-US" sz="700">
                <a:solidFill>
                  <a:schemeClr val="bg2">
                    <a:lumMod val="50000"/>
                  </a:schemeClr>
                </a:solidFill>
                <a:latin typeface="Meiryo UI" panose="020B0604030504040204" pitchFamily="50" charset="-128"/>
                <a:ea typeface="Meiryo UI" panose="020B0604030504040204" pitchFamily="50" charset="-128"/>
              </a:rPr>
              <a:t>実行</a:t>
            </a:r>
          </a:p>
        </p:txBody>
      </p:sp>
      <p:sp>
        <p:nvSpPr>
          <p:cNvPr id="64" name="テキスト ボックス 63">
            <a:extLst>
              <a:ext uri="{FF2B5EF4-FFF2-40B4-BE49-F238E27FC236}">
                <a16:creationId xmlns:a16="http://schemas.microsoft.com/office/drawing/2014/main" id="{EAA24D78-599A-B802-9F0A-89DF7531A239}"/>
              </a:ext>
            </a:extLst>
          </p:cNvPr>
          <p:cNvSpPr txBox="1"/>
          <p:nvPr/>
        </p:nvSpPr>
        <p:spPr>
          <a:xfrm>
            <a:off x="4965796" y="4712463"/>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更新</a:t>
            </a:r>
            <a:r>
              <a:rPr lang="en-US" altLang="ja-JP" sz="800">
                <a:solidFill>
                  <a:schemeClr val="bg2">
                    <a:lumMod val="50000"/>
                  </a:schemeClr>
                </a:solidFill>
                <a:latin typeface="Meiryo UI" panose="020B0604030504040204" pitchFamily="50" charset="-128"/>
                <a:ea typeface="Meiryo UI" panose="020B0604030504040204" pitchFamily="50" charset="-128"/>
              </a:rPr>
              <a:t>/</a:t>
            </a:r>
            <a:r>
              <a:rPr lang="ja-JP" altLang="en-US" sz="800">
                <a:solidFill>
                  <a:schemeClr val="bg2">
                    <a:lumMod val="50000"/>
                  </a:schemeClr>
                </a:solidFill>
                <a:latin typeface="Meiryo UI" panose="020B0604030504040204" pitchFamily="50" charset="-128"/>
                <a:ea typeface="Meiryo UI" panose="020B0604030504040204" pitchFamily="50" charset="-128"/>
              </a:rPr>
              <a:t>実行</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66" name="コネクタ: カギ線 5">
            <a:extLst>
              <a:ext uri="{FF2B5EF4-FFF2-40B4-BE49-F238E27FC236}">
                <a16:creationId xmlns:a16="http://schemas.microsoft.com/office/drawing/2014/main" id="{DF607510-7A32-481B-9D50-DBFF4D708505}"/>
              </a:ext>
            </a:extLst>
          </p:cNvPr>
          <p:cNvCxnSpPr>
            <a:cxnSpLocks/>
            <a:stCxn id="52" idx="3"/>
            <a:endCxn id="63" idx="1"/>
          </p:cNvCxnSpPr>
          <p:nvPr/>
        </p:nvCxnSpPr>
        <p:spPr>
          <a:xfrm>
            <a:off x="4454931" y="3798630"/>
            <a:ext cx="384609" cy="1199"/>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矢印: 五方向 84">
            <a:extLst>
              <a:ext uri="{FF2B5EF4-FFF2-40B4-BE49-F238E27FC236}">
                <a16:creationId xmlns:a16="http://schemas.microsoft.com/office/drawing/2014/main" id="{4DDFA653-D1DB-9288-BC5B-BFC8F5E8237A}"/>
              </a:ext>
            </a:extLst>
          </p:cNvPr>
          <p:cNvSpPr/>
          <p:nvPr/>
        </p:nvSpPr>
        <p:spPr>
          <a:xfrm>
            <a:off x="6887026" y="1353312"/>
            <a:ext cx="5128934" cy="250150"/>
          </a:xfrm>
          <a:prstGeom prst="homePlat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a:solidFill>
                  <a:schemeClr val="bg2">
                    <a:lumMod val="50000"/>
                  </a:schemeClr>
                </a:solidFill>
                <a:latin typeface="Meiryo UI" panose="020B0604030504040204" pitchFamily="50" charset="-128"/>
                <a:ea typeface="Meiryo UI" panose="020B0604030504040204" pitchFamily="50" charset="-128"/>
              </a:rPr>
              <a:t>RPA</a:t>
            </a:r>
            <a:r>
              <a:rPr lang="ja-JP" altLang="en-US" sz="1200">
                <a:solidFill>
                  <a:schemeClr val="bg2">
                    <a:lumMod val="50000"/>
                  </a:schemeClr>
                </a:solidFill>
                <a:latin typeface="Meiryo UI" panose="020B0604030504040204" pitchFamily="50" charset="-128"/>
                <a:ea typeface="Meiryo UI" panose="020B0604030504040204" pitchFamily="50" charset="-128"/>
              </a:rPr>
              <a:t>本番入力（実行後）</a:t>
            </a:r>
          </a:p>
        </p:txBody>
      </p:sp>
      <p:sp>
        <p:nvSpPr>
          <p:cNvPr id="41" name="フローチャート: 手操作入力 40">
            <a:extLst>
              <a:ext uri="{FF2B5EF4-FFF2-40B4-BE49-F238E27FC236}">
                <a16:creationId xmlns:a16="http://schemas.microsoft.com/office/drawing/2014/main" id="{C1C48C48-A346-836F-D878-8454B4E0E1AC}"/>
              </a:ext>
            </a:extLst>
          </p:cNvPr>
          <p:cNvSpPr/>
          <p:nvPr/>
        </p:nvSpPr>
        <p:spPr bwMode="auto">
          <a:xfrm>
            <a:off x="2392063" y="3605115"/>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800">
                <a:solidFill>
                  <a:schemeClr val="bg2">
                    <a:lumMod val="50000"/>
                  </a:schemeClr>
                </a:solidFill>
                <a:latin typeface="Meiryo UI" panose="020B0604030504040204" pitchFamily="50" charset="-128"/>
                <a:ea typeface="Meiryo UI" panose="020B0604030504040204" pitchFamily="50" charset="-128"/>
              </a:rPr>
              <a:t>RPA</a:t>
            </a:r>
            <a:r>
              <a:rPr lang="ja-JP" altLang="en-US" sz="800">
                <a:solidFill>
                  <a:schemeClr val="bg2">
                    <a:lumMod val="50000"/>
                  </a:schemeClr>
                </a:solidFill>
                <a:latin typeface="Meiryo UI" panose="020B0604030504040204" pitchFamily="50" charset="-128"/>
                <a:ea typeface="Meiryo UI" panose="020B0604030504040204" pitchFamily="50" charset="-128"/>
              </a:rPr>
              <a:t>実行ファイル</a:t>
            </a:r>
            <a:endParaRPr lang="en-US" altLang="ja-JP" sz="80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a:solidFill>
                  <a:schemeClr val="bg2">
                    <a:lumMod val="50000"/>
                  </a:schemeClr>
                </a:solidFill>
                <a:latin typeface="Meiryo UI" panose="020B0604030504040204" pitchFamily="50" charset="-128"/>
                <a:ea typeface="Meiryo UI" panose="020B0604030504040204" pitchFamily="50" charset="-128"/>
              </a:rPr>
              <a:t>WS</a:t>
            </a:r>
            <a:r>
              <a:rPr lang="ja-JP" altLang="en-US" sz="800">
                <a:solidFill>
                  <a:schemeClr val="bg2">
                    <a:lumMod val="50000"/>
                  </a:schemeClr>
                </a:solidFill>
                <a:latin typeface="Meiryo UI" panose="020B0604030504040204" pitchFamily="50" charset="-128"/>
                <a:ea typeface="Meiryo UI" panose="020B0604030504040204" pitchFamily="50" charset="-128"/>
              </a:rPr>
              <a:t>設定内容コピー</a:t>
            </a:r>
          </a:p>
        </p:txBody>
      </p:sp>
      <p:sp>
        <p:nvSpPr>
          <p:cNvPr id="3" name="正方形/長方形 2">
            <a:extLst>
              <a:ext uri="{FF2B5EF4-FFF2-40B4-BE49-F238E27FC236}">
                <a16:creationId xmlns:a16="http://schemas.microsoft.com/office/drawing/2014/main" id="{353992A0-A35C-FB16-AB7D-3A09177D4929}"/>
              </a:ext>
            </a:extLst>
          </p:cNvPr>
          <p:cNvSpPr/>
          <p:nvPr/>
        </p:nvSpPr>
        <p:spPr bwMode="auto">
          <a:xfrm>
            <a:off x="2765426" y="5916488"/>
            <a:ext cx="3009078"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800">
                <a:solidFill>
                  <a:schemeClr val="bg2">
                    <a:lumMod val="50000"/>
                  </a:schemeClr>
                </a:solidFill>
                <a:latin typeface="Meiryo UI" panose="020B0604030504040204" pitchFamily="50" charset="-128"/>
                <a:ea typeface="Meiryo UI" panose="020B0604030504040204" pitchFamily="50" charset="-128"/>
              </a:rPr>
              <a:t>RPA</a:t>
            </a:r>
            <a:r>
              <a:rPr lang="ja-JP" altLang="en-US" sz="800">
                <a:solidFill>
                  <a:schemeClr val="bg2">
                    <a:lumMod val="50000"/>
                  </a:schemeClr>
                </a:solidFill>
                <a:latin typeface="Meiryo UI" panose="020B0604030504040204" pitchFamily="50" charset="-128"/>
                <a:ea typeface="Meiryo UI" panose="020B0604030504040204" pitchFamily="50" charset="-128"/>
              </a:rPr>
              <a:t>実行ファイル画面</a:t>
            </a:r>
            <a:endParaRPr lang="en-US" altLang="ja-JP" sz="80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a:solidFill>
                  <a:schemeClr val="bg2">
                    <a:lumMod val="50000"/>
                  </a:schemeClr>
                </a:solidFill>
                <a:latin typeface="Meiryo UI" panose="020B0604030504040204" pitchFamily="50" charset="-128"/>
                <a:ea typeface="Meiryo UI" panose="020B0604030504040204" pitchFamily="50" charset="-128"/>
              </a:rPr>
              <a:t>&lt;</a:t>
            </a:r>
            <a:r>
              <a:rPr lang="en-US" altLang="ja-JP" sz="800" err="1">
                <a:solidFill>
                  <a:schemeClr val="bg2">
                    <a:lumMod val="50000"/>
                  </a:schemeClr>
                </a:solidFill>
                <a:latin typeface="Meiryo UI" panose="020B0604030504040204" pitchFamily="50" charset="-128"/>
                <a:ea typeface="Meiryo UI" panose="020B0604030504040204" pitchFamily="50" charset="-128"/>
              </a:rPr>
              <a:t>ExcelVBA</a:t>
            </a:r>
            <a:r>
              <a:rPr lang="en-US" altLang="ja-JP" sz="800">
                <a:solidFill>
                  <a:schemeClr val="bg2">
                    <a:lumMod val="50000"/>
                  </a:schemeClr>
                </a:solidFill>
                <a:latin typeface="Meiryo UI" panose="020B0604030504040204" pitchFamily="50" charset="-128"/>
                <a:ea typeface="Meiryo UI" panose="020B0604030504040204" pitchFamily="50" charset="-128"/>
              </a:rPr>
              <a:t>&gt;</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grpSp>
        <p:nvGrpSpPr>
          <p:cNvPr id="12" name="グループ化 11">
            <a:extLst>
              <a:ext uri="{FF2B5EF4-FFF2-40B4-BE49-F238E27FC236}">
                <a16:creationId xmlns:a16="http://schemas.microsoft.com/office/drawing/2014/main" id="{0C47D004-2D7E-4E64-2011-0988D6B249F7}"/>
              </a:ext>
            </a:extLst>
          </p:cNvPr>
          <p:cNvGrpSpPr/>
          <p:nvPr/>
        </p:nvGrpSpPr>
        <p:grpSpPr>
          <a:xfrm>
            <a:off x="2226205" y="4379588"/>
            <a:ext cx="372814" cy="541258"/>
            <a:chOff x="9085517" y="6152400"/>
            <a:chExt cx="372814" cy="541258"/>
          </a:xfrm>
        </p:grpSpPr>
        <p:sp>
          <p:nvSpPr>
            <p:cNvPr id="13" name="フローチャート : 書類 22">
              <a:extLst>
                <a:ext uri="{FF2B5EF4-FFF2-40B4-BE49-F238E27FC236}">
                  <a16:creationId xmlns:a16="http://schemas.microsoft.com/office/drawing/2014/main" id="{A69FD77D-F22A-D634-0B6D-5E29A94ED58D}"/>
                </a:ext>
              </a:extLst>
            </p:cNvPr>
            <p:cNvSpPr/>
            <p:nvPr/>
          </p:nvSpPr>
          <p:spPr>
            <a:xfrm>
              <a:off x="9085517" y="6152400"/>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請求書</a:t>
              </a:r>
            </a:p>
          </p:txBody>
        </p:sp>
        <p:sp>
          <p:nvSpPr>
            <p:cNvPr id="15" name="フローチャート : 書類 22">
              <a:extLst>
                <a:ext uri="{FF2B5EF4-FFF2-40B4-BE49-F238E27FC236}">
                  <a16:creationId xmlns:a16="http://schemas.microsoft.com/office/drawing/2014/main" id="{352FE327-DD5A-4638-0E4E-DEC80919B886}"/>
                </a:ext>
              </a:extLst>
            </p:cNvPr>
            <p:cNvSpPr/>
            <p:nvPr/>
          </p:nvSpPr>
          <p:spPr>
            <a:xfrm>
              <a:off x="9085518" y="6426118"/>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見積書</a:t>
              </a:r>
            </a:p>
          </p:txBody>
        </p:sp>
      </p:grpSp>
      <p:grpSp>
        <p:nvGrpSpPr>
          <p:cNvPr id="29" name="グループ化 28">
            <a:extLst>
              <a:ext uri="{FF2B5EF4-FFF2-40B4-BE49-F238E27FC236}">
                <a16:creationId xmlns:a16="http://schemas.microsoft.com/office/drawing/2014/main" id="{DA6FC348-F781-3756-432E-1EE8EA0F877B}"/>
              </a:ext>
            </a:extLst>
          </p:cNvPr>
          <p:cNvGrpSpPr/>
          <p:nvPr/>
        </p:nvGrpSpPr>
        <p:grpSpPr>
          <a:xfrm>
            <a:off x="1903856" y="5478278"/>
            <a:ext cx="695163" cy="1023843"/>
            <a:chOff x="1858136" y="5478278"/>
            <a:chExt cx="695163" cy="1023843"/>
          </a:xfrm>
        </p:grpSpPr>
        <p:grpSp>
          <p:nvGrpSpPr>
            <p:cNvPr id="16" name="グループ化 15">
              <a:extLst>
                <a:ext uri="{FF2B5EF4-FFF2-40B4-BE49-F238E27FC236}">
                  <a16:creationId xmlns:a16="http://schemas.microsoft.com/office/drawing/2014/main" id="{54E4FC54-03DB-6348-E936-AB565C8EED89}"/>
                </a:ext>
              </a:extLst>
            </p:cNvPr>
            <p:cNvGrpSpPr/>
            <p:nvPr/>
          </p:nvGrpSpPr>
          <p:grpSpPr>
            <a:xfrm>
              <a:off x="1858136" y="5478278"/>
              <a:ext cx="580936" cy="580936"/>
              <a:chOff x="3045064" y="4118673"/>
              <a:chExt cx="580936" cy="580936"/>
            </a:xfrm>
          </p:grpSpPr>
          <p:pic>
            <p:nvPicPr>
              <p:cNvPr id="17" name="グラフィックス 16" descr="フォルダー">
                <a:extLst>
                  <a:ext uri="{FF2B5EF4-FFF2-40B4-BE49-F238E27FC236}">
                    <a16:creationId xmlns:a16="http://schemas.microsoft.com/office/drawing/2014/main" id="{7BC4A005-DA48-782E-1D80-D13612F78C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5064" y="4118673"/>
                <a:ext cx="580936" cy="580936"/>
              </a:xfrm>
              <a:prstGeom prst="rect">
                <a:avLst/>
              </a:prstGeom>
            </p:spPr>
          </p:pic>
          <p:sp>
            <p:nvSpPr>
              <p:cNvPr id="18" name="フローチャート : 書類 22">
                <a:extLst>
                  <a:ext uri="{FF2B5EF4-FFF2-40B4-BE49-F238E27FC236}">
                    <a16:creationId xmlns:a16="http://schemas.microsoft.com/office/drawing/2014/main" id="{ED03A1BB-3718-A3AC-6A8F-0B4A6BA37704}"/>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800">
                    <a:solidFill>
                      <a:schemeClr val="bg2">
                        <a:lumMod val="50000"/>
                      </a:schemeClr>
                    </a:solidFill>
                    <a:latin typeface="Meiryo UI" panose="020B0604030504040204" pitchFamily="50" charset="-128"/>
                    <a:ea typeface="Meiryo UI" panose="020B0604030504040204" pitchFamily="50" charset="-128"/>
                  </a:rPr>
                  <a:t>Zip</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ja-JP" altLang="en-US" sz="800">
                    <a:solidFill>
                      <a:schemeClr val="bg2">
                        <a:lumMod val="50000"/>
                      </a:schemeClr>
                    </a:solidFill>
                    <a:latin typeface="Meiryo UI" panose="020B0604030504040204" pitchFamily="50" charset="-128"/>
                    <a:ea typeface="Meiryo UI" panose="020B0604030504040204" pitchFamily="50" charset="-128"/>
                  </a:rPr>
                  <a:t>データ</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19" name="グループ化 18">
              <a:extLst>
                <a:ext uri="{FF2B5EF4-FFF2-40B4-BE49-F238E27FC236}">
                  <a16:creationId xmlns:a16="http://schemas.microsoft.com/office/drawing/2014/main" id="{ECA74CB4-3115-11D1-80BD-1BDEA8DF2485}"/>
                </a:ext>
              </a:extLst>
            </p:cNvPr>
            <p:cNvGrpSpPr/>
            <p:nvPr/>
          </p:nvGrpSpPr>
          <p:grpSpPr>
            <a:xfrm>
              <a:off x="2180485" y="5960863"/>
              <a:ext cx="372814" cy="541258"/>
              <a:chOff x="9085517" y="6152400"/>
              <a:chExt cx="372814" cy="541258"/>
            </a:xfrm>
          </p:grpSpPr>
          <p:sp>
            <p:nvSpPr>
              <p:cNvPr id="20" name="フローチャート : 書類 22">
                <a:extLst>
                  <a:ext uri="{FF2B5EF4-FFF2-40B4-BE49-F238E27FC236}">
                    <a16:creationId xmlns:a16="http://schemas.microsoft.com/office/drawing/2014/main" id="{7D17307C-83F2-88E3-8990-CD513D221B2B}"/>
                  </a:ext>
                </a:extLst>
              </p:cNvPr>
              <p:cNvSpPr/>
              <p:nvPr/>
            </p:nvSpPr>
            <p:spPr>
              <a:xfrm>
                <a:off x="9085517" y="6152400"/>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請求書</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en-US" altLang="ja-JP" sz="800">
                    <a:solidFill>
                      <a:schemeClr val="bg2">
                        <a:lumMod val="50000"/>
                      </a:schemeClr>
                    </a:solidFill>
                    <a:latin typeface="Meiryo UI" panose="020B0604030504040204" pitchFamily="50" charset="-128"/>
                    <a:ea typeface="Meiryo UI" panose="020B0604030504040204" pitchFamily="50" charset="-128"/>
                  </a:rPr>
                  <a:t>.zip</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sp>
            <p:nvSpPr>
              <p:cNvPr id="21" name="フローチャート : 書類 22">
                <a:extLst>
                  <a:ext uri="{FF2B5EF4-FFF2-40B4-BE49-F238E27FC236}">
                    <a16:creationId xmlns:a16="http://schemas.microsoft.com/office/drawing/2014/main" id="{24CF34A9-B64F-1BAF-E1E1-0392C1582706}"/>
                  </a:ext>
                </a:extLst>
              </p:cNvPr>
              <p:cNvSpPr/>
              <p:nvPr/>
            </p:nvSpPr>
            <p:spPr>
              <a:xfrm>
                <a:off x="9085518" y="6426118"/>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見積書</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en-US" altLang="ja-JP" sz="800">
                    <a:solidFill>
                      <a:schemeClr val="bg2">
                        <a:lumMod val="50000"/>
                      </a:schemeClr>
                    </a:solidFill>
                    <a:latin typeface="Meiryo UI" panose="020B0604030504040204" pitchFamily="50" charset="-128"/>
                    <a:ea typeface="Meiryo UI" panose="020B0604030504040204" pitchFamily="50" charset="-128"/>
                  </a:rPr>
                  <a:t>.zip</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grpSp>
      </p:grpSp>
      <p:cxnSp>
        <p:nvCxnSpPr>
          <p:cNvPr id="22" name="直線矢印コネクタ 21">
            <a:extLst>
              <a:ext uri="{FF2B5EF4-FFF2-40B4-BE49-F238E27FC236}">
                <a16:creationId xmlns:a16="http://schemas.microsoft.com/office/drawing/2014/main" id="{59155ADF-FE6F-7BBD-AB41-4F6DAC038861}"/>
              </a:ext>
            </a:extLst>
          </p:cNvPr>
          <p:cNvCxnSpPr>
            <a:cxnSpLocks/>
            <a:endCxn id="17" idx="1"/>
          </p:cNvCxnSpPr>
          <p:nvPr/>
        </p:nvCxnSpPr>
        <p:spPr>
          <a:xfrm rot="16200000" flipH="1">
            <a:off x="1470577" y="5335466"/>
            <a:ext cx="709725" cy="156833"/>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F2952FDC-6FEB-D6D2-87A7-15BA3E293296}"/>
              </a:ext>
            </a:extLst>
          </p:cNvPr>
          <p:cNvSpPr txBox="1"/>
          <p:nvPr/>
        </p:nvSpPr>
        <p:spPr>
          <a:xfrm>
            <a:off x="1587839" y="5584771"/>
            <a:ext cx="318369" cy="12740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参照</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40" name="直線矢印コネクタ 21">
            <a:extLst>
              <a:ext uri="{FF2B5EF4-FFF2-40B4-BE49-F238E27FC236}">
                <a16:creationId xmlns:a16="http://schemas.microsoft.com/office/drawing/2014/main" id="{DB6A68E8-EB5E-DF15-D575-20391C98B582}"/>
              </a:ext>
            </a:extLst>
          </p:cNvPr>
          <p:cNvCxnSpPr>
            <a:cxnSpLocks/>
            <a:stCxn id="41" idx="2"/>
            <a:endCxn id="84" idx="0"/>
          </p:cNvCxnSpPr>
          <p:nvPr/>
        </p:nvCxnSpPr>
        <p:spPr>
          <a:xfrm>
            <a:off x="2859545" y="3997648"/>
            <a:ext cx="1" cy="1918372"/>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9" name="グループ化 8">
            <a:extLst>
              <a:ext uri="{FF2B5EF4-FFF2-40B4-BE49-F238E27FC236}">
                <a16:creationId xmlns:a16="http://schemas.microsoft.com/office/drawing/2014/main" id="{1BDA4EC5-05F5-5A1A-700D-8E6E0C142415}"/>
              </a:ext>
            </a:extLst>
          </p:cNvPr>
          <p:cNvGrpSpPr/>
          <p:nvPr/>
        </p:nvGrpSpPr>
        <p:grpSpPr>
          <a:xfrm>
            <a:off x="1279542" y="5059021"/>
            <a:ext cx="1140798" cy="436743"/>
            <a:chOff x="10336405" y="5064525"/>
            <a:chExt cx="1358235" cy="436743"/>
          </a:xfrm>
        </p:grpSpPr>
        <p:sp>
          <p:nvSpPr>
            <p:cNvPr id="151" name="正方形/長方形 150">
              <a:extLst>
                <a:ext uri="{FF2B5EF4-FFF2-40B4-BE49-F238E27FC236}">
                  <a16:creationId xmlns:a16="http://schemas.microsoft.com/office/drawing/2014/main" id="{CCF90FA5-0B4A-232C-1519-D3339E281FF2}"/>
                </a:ext>
              </a:extLst>
            </p:cNvPr>
            <p:cNvSpPr/>
            <p:nvPr/>
          </p:nvSpPr>
          <p:spPr bwMode="auto">
            <a:xfrm>
              <a:off x="10360144" y="5150015"/>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sp>
          <p:nvSpPr>
            <p:cNvPr id="149" name="正方形/長方形 148">
              <a:extLst>
                <a:ext uri="{FF2B5EF4-FFF2-40B4-BE49-F238E27FC236}">
                  <a16:creationId xmlns:a16="http://schemas.microsoft.com/office/drawing/2014/main" id="{7C08D972-C340-7D07-AF3F-33DD097A834E}"/>
                </a:ext>
              </a:extLst>
            </p:cNvPr>
            <p:cNvSpPr/>
            <p:nvPr/>
          </p:nvSpPr>
          <p:spPr bwMode="auto">
            <a:xfrm>
              <a:off x="10349035" y="5107270"/>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sp>
          <p:nvSpPr>
            <p:cNvPr id="133" name="正方形/長方形 132">
              <a:extLst>
                <a:ext uri="{FF2B5EF4-FFF2-40B4-BE49-F238E27FC236}">
                  <a16:creationId xmlns:a16="http://schemas.microsoft.com/office/drawing/2014/main" id="{43B54BD3-0473-93CF-E12F-00462CC6BFE8}"/>
                </a:ext>
              </a:extLst>
            </p:cNvPr>
            <p:cNvSpPr/>
            <p:nvPr/>
          </p:nvSpPr>
          <p:spPr bwMode="auto">
            <a:xfrm>
              <a:off x="10336405" y="5064525"/>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a:solidFill>
                    <a:schemeClr val="bg2">
                      <a:lumMod val="50000"/>
                    </a:schemeClr>
                  </a:solidFill>
                  <a:latin typeface="Meiryo UI" panose="020B0604030504040204" pitchFamily="50" charset="-128"/>
                  <a:ea typeface="Meiryo UI" panose="020B0604030504040204" pitchFamily="50" charset="-128"/>
                </a:rPr>
                <a:t>WS</a:t>
              </a:r>
              <a:r>
                <a:rPr lang="ja-JP" altLang="en-US" sz="800">
                  <a:solidFill>
                    <a:schemeClr val="bg2">
                      <a:lumMod val="50000"/>
                    </a:schemeClr>
                  </a:solidFill>
                  <a:latin typeface="Meiryo UI" panose="020B0604030504040204" pitchFamily="50" charset="-128"/>
                  <a:ea typeface="Meiryo UI" panose="020B0604030504040204" pitchFamily="50" charset="-128"/>
                </a:rPr>
                <a:t>画面</a:t>
              </a:r>
              <a:endParaRPr lang="en-US" altLang="ja-JP" sz="80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a:solidFill>
                    <a:schemeClr val="bg2">
                      <a:lumMod val="50000"/>
                    </a:schemeClr>
                  </a:solidFill>
                  <a:latin typeface="Meiryo UI" panose="020B0604030504040204" pitchFamily="50" charset="-128"/>
                  <a:ea typeface="Meiryo UI" panose="020B0604030504040204" pitchFamily="50" charset="-128"/>
                </a:rPr>
                <a:t>&lt;</a:t>
              </a:r>
              <a:r>
                <a:rPr lang="en-US" altLang="ja-JP" sz="800" err="1">
                  <a:solidFill>
                    <a:schemeClr val="bg2">
                      <a:lumMod val="50000"/>
                    </a:schemeClr>
                  </a:solidFill>
                  <a:latin typeface="Meiryo UI" panose="020B0604030504040204" pitchFamily="50" charset="-128"/>
                  <a:ea typeface="Meiryo UI" panose="020B0604030504040204" pitchFamily="50" charset="-128"/>
                </a:rPr>
                <a:t>SpreadSheet</a:t>
              </a:r>
              <a:r>
                <a:rPr lang="en-US" altLang="ja-JP" sz="800">
                  <a:solidFill>
                    <a:schemeClr val="bg2">
                      <a:lumMod val="50000"/>
                    </a:schemeClr>
                  </a:solidFill>
                  <a:latin typeface="Meiryo UI" panose="020B0604030504040204" pitchFamily="50" charset="-128"/>
                  <a:ea typeface="Meiryo UI" panose="020B0604030504040204" pitchFamily="50" charset="-128"/>
                </a:rPr>
                <a:t>&gt;</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grpSp>
      <p:cxnSp>
        <p:nvCxnSpPr>
          <p:cNvPr id="54" name="直線矢印コネクタ 21">
            <a:extLst>
              <a:ext uri="{FF2B5EF4-FFF2-40B4-BE49-F238E27FC236}">
                <a16:creationId xmlns:a16="http://schemas.microsoft.com/office/drawing/2014/main" id="{93BAD250-42C8-9B2C-56EA-7E505A5AD7E9}"/>
              </a:ext>
            </a:extLst>
          </p:cNvPr>
          <p:cNvCxnSpPr>
            <a:cxnSpLocks/>
            <a:stCxn id="133" idx="3"/>
            <a:endCxn id="84" idx="0"/>
          </p:cNvCxnSpPr>
          <p:nvPr/>
        </p:nvCxnSpPr>
        <p:spPr>
          <a:xfrm>
            <a:off x="2400401" y="5234648"/>
            <a:ext cx="459145" cy="681372"/>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68E21720-E41E-BC0E-C7FE-B031E7F892BB}"/>
              </a:ext>
            </a:extLst>
          </p:cNvPr>
          <p:cNvSpPr txBox="1"/>
          <p:nvPr/>
        </p:nvSpPr>
        <p:spPr>
          <a:xfrm>
            <a:off x="2685581" y="4714016"/>
            <a:ext cx="350206" cy="17899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コピー</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sp>
        <p:nvSpPr>
          <p:cNvPr id="73" name="テキスト ボックス 72">
            <a:extLst>
              <a:ext uri="{FF2B5EF4-FFF2-40B4-BE49-F238E27FC236}">
                <a16:creationId xmlns:a16="http://schemas.microsoft.com/office/drawing/2014/main" id="{00988DC5-7FC8-761B-2D88-08F5625D83B9}"/>
              </a:ext>
            </a:extLst>
          </p:cNvPr>
          <p:cNvSpPr txBox="1"/>
          <p:nvPr/>
        </p:nvSpPr>
        <p:spPr>
          <a:xfrm>
            <a:off x="2479320" y="5170945"/>
            <a:ext cx="318369" cy="12740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参照</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sp>
        <p:nvSpPr>
          <p:cNvPr id="88" name="楕円 87">
            <a:extLst>
              <a:ext uri="{FF2B5EF4-FFF2-40B4-BE49-F238E27FC236}">
                <a16:creationId xmlns:a16="http://schemas.microsoft.com/office/drawing/2014/main" id="{586BE2A7-A345-56C9-D03E-0904DF3596A0}"/>
              </a:ext>
            </a:extLst>
          </p:cNvPr>
          <p:cNvSpPr/>
          <p:nvPr/>
        </p:nvSpPr>
        <p:spPr>
          <a:xfrm>
            <a:off x="3947779" y="5916020"/>
            <a:ext cx="85377" cy="85377"/>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92" name="直線矢印コネクタ 21">
            <a:extLst>
              <a:ext uri="{FF2B5EF4-FFF2-40B4-BE49-F238E27FC236}">
                <a16:creationId xmlns:a16="http://schemas.microsoft.com/office/drawing/2014/main" id="{B1753987-C2E5-4343-6296-59B20C8B7844}"/>
              </a:ext>
            </a:extLst>
          </p:cNvPr>
          <p:cNvCxnSpPr>
            <a:cxnSpLocks/>
            <a:stCxn id="10" idx="3"/>
            <a:endCxn id="88" idx="0"/>
          </p:cNvCxnSpPr>
          <p:nvPr/>
        </p:nvCxnSpPr>
        <p:spPr>
          <a:xfrm>
            <a:off x="2484792" y="4193915"/>
            <a:ext cx="1505676" cy="1722105"/>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3" name="テキスト ボックス 92">
            <a:extLst>
              <a:ext uri="{FF2B5EF4-FFF2-40B4-BE49-F238E27FC236}">
                <a16:creationId xmlns:a16="http://schemas.microsoft.com/office/drawing/2014/main" id="{024441F9-9A5D-BEBA-4609-86B1E060037C}"/>
              </a:ext>
            </a:extLst>
          </p:cNvPr>
          <p:cNvSpPr txBox="1"/>
          <p:nvPr/>
        </p:nvSpPr>
        <p:spPr>
          <a:xfrm>
            <a:off x="3270128" y="4132964"/>
            <a:ext cx="318369" cy="12740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参照</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sp>
        <p:nvSpPr>
          <p:cNvPr id="53" name="テキスト ボックス 52">
            <a:extLst>
              <a:ext uri="{FF2B5EF4-FFF2-40B4-BE49-F238E27FC236}">
                <a16:creationId xmlns:a16="http://schemas.microsoft.com/office/drawing/2014/main" id="{82F34CF3-06C9-0F68-11EE-65D6B516E39F}"/>
              </a:ext>
            </a:extLst>
          </p:cNvPr>
          <p:cNvSpPr txBox="1"/>
          <p:nvPr/>
        </p:nvSpPr>
        <p:spPr>
          <a:xfrm>
            <a:off x="3646223" y="4711264"/>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実行</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sp>
        <p:nvSpPr>
          <p:cNvPr id="99" name="フリーフォーム: 図形 12">
            <a:extLst>
              <a:ext uri="{FF2B5EF4-FFF2-40B4-BE49-F238E27FC236}">
                <a16:creationId xmlns:a16="http://schemas.microsoft.com/office/drawing/2014/main" id="{363F0D95-7F23-FC2C-A936-9E1EF58395F1}"/>
              </a:ext>
            </a:extLst>
          </p:cNvPr>
          <p:cNvSpPr>
            <a:spLocks/>
          </p:cNvSpPr>
          <p:nvPr/>
        </p:nvSpPr>
        <p:spPr bwMode="auto">
          <a:xfrm>
            <a:off x="2819152" y="4145206"/>
            <a:ext cx="74613" cy="57150"/>
          </a:xfrm>
          <a:custGeom>
            <a:avLst/>
            <a:gdLst>
              <a:gd name="T0" fmla="*/ 0 w 76200"/>
              <a:gd name="T1" fmla="*/ 1779 h 114315"/>
              <a:gd name="T2" fmla="*/ 39177 w 76200"/>
              <a:gd name="T3" fmla="*/ 0 h 114315"/>
              <a:gd name="T4" fmla="*/ 67159 w 76200"/>
              <a:gd name="T5" fmla="*/ 1680 h 114315"/>
              <a:gd name="T6" fmla="*/ 0 60000 65536"/>
              <a:gd name="T7" fmla="*/ 0 60000 65536"/>
              <a:gd name="T8" fmla="*/ 0 60000 65536"/>
            </a:gdLst>
            <a:ahLst/>
            <a:cxnLst>
              <a:cxn ang="T6">
                <a:pos x="T0" y="T1"/>
              </a:cxn>
              <a:cxn ang="T7">
                <a:pos x="T2" y="T3"/>
              </a:cxn>
              <a:cxn ang="T8">
                <a:pos x="T4" y="T5"/>
              </a:cxn>
            </a:cxnLst>
            <a:rect l="0" t="0" r="r" b="b"/>
            <a:pathLst>
              <a:path w="76200" h="114315">
                <a:moveTo>
                  <a:pt x="0" y="114315"/>
                </a:moveTo>
                <a:cubicBezTo>
                  <a:pt x="15875" y="57694"/>
                  <a:pt x="31750" y="1073"/>
                  <a:pt x="44450" y="15"/>
                </a:cubicBezTo>
                <a:cubicBezTo>
                  <a:pt x="57150" y="-1043"/>
                  <a:pt x="66675" y="53461"/>
                  <a:pt x="76200" y="107965"/>
                </a:cubicBezTo>
              </a:path>
            </a:pathLst>
          </a:custGeom>
          <a:solidFill>
            <a:schemeClr val="bg1"/>
          </a:solidFill>
          <a:ln w="6350">
            <a:solidFill>
              <a:schemeClr val="bg2">
                <a:lumMod val="50000"/>
              </a:schemeClr>
            </a:solidFill>
            <a:prstDash val="dash"/>
            <a:round/>
            <a:headEnd/>
            <a:tailEnd/>
          </a:ln>
        </p:spPr>
        <p:txBody>
          <a:bodyPr anchor="ctr"/>
          <a:lstStyle/>
          <a:p>
            <a:endParaRPr lang="ja-JP" altLang="en-US">
              <a:solidFill>
                <a:schemeClr val="bg2">
                  <a:lumMod val="50000"/>
                </a:schemeClr>
              </a:solidFill>
              <a:latin typeface="Meiryo UI" panose="020B0604030504040204" pitchFamily="50" charset="-128"/>
              <a:ea typeface="Meiryo UI" panose="020B0604030504040204" pitchFamily="50" charset="-128"/>
            </a:endParaRPr>
          </a:p>
        </p:txBody>
      </p:sp>
      <p:grpSp>
        <p:nvGrpSpPr>
          <p:cNvPr id="102" name="グループ化 101">
            <a:extLst>
              <a:ext uri="{FF2B5EF4-FFF2-40B4-BE49-F238E27FC236}">
                <a16:creationId xmlns:a16="http://schemas.microsoft.com/office/drawing/2014/main" id="{A8716FE1-8A14-6960-B6AB-22AEC32A7965}"/>
              </a:ext>
            </a:extLst>
          </p:cNvPr>
          <p:cNvGrpSpPr/>
          <p:nvPr/>
        </p:nvGrpSpPr>
        <p:grpSpPr>
          <a:xfrm>
            <a:off x="4137910" y="3900358"/>
            <a:ext cx="580936" cy="580936"/>
            <a:chOff x="3045064" y="4118673"/>
            <a:chExt cx="580936" cy="580936"/>
          </a:xfrm>
        </p:grpSpPr>
        <p:pic>
          <p:nvPicPr>
            <p:cNvPr id="105" name="グラフィックス 104" descr="フォルダー">
              <a:extLst>
                <a:ext uri="{FF2B5EF4-FFF2-40B4-BE49-F238E27FC236}">
                  <a16:creationId xmlns:a16="http://schemas.microsoft.com/office/drawing/2014/main" id="{DDF1AB0C-3D4E-F445-4ACF-06BC3F8367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107" name="フローチャート : 書類 22">
              <a:extLst>
                <a:ext uri="{FF2B5EF4-FFF2-40B4-BE49-F238E27FC236}">
                  <a16:creationId xmlns:a16="http://schemas.microsoft.com/office/drawing/2014/main" id="{44CED634-861F-D511-3170-663BAD3242B1}"/>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監視先</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cxnSp>
        <p:nvCxnSpPr>
          <p:cNvPr id="109" name="直線矢印コネクタ 108">
            <a:extLst>
              <a:ext uri="{FF2B5EF4-FFF2-40B4-BE49-F238E27FC236}">
                <a16:creationId xmlns:a16="http://schemas.microsoft.com/office/drawing/2014/main" id="{F9487FD4-D663-DB09-78C5-34BE2E680999}"/>
              </a:ext>
            </a:extLst>
          </p:cNvPr>
          <p:cNvCxnSpPr>
            <a:cxnSpLocks/>
            <a:endCxn id="107" idx="2"/>
          </p:cNvCxnSpPr>
          <p:nvPr/>
        </p:nvCxnSpPr>
        <p:spPr>
          <a:xfrm flipV="1">
            <a:off x="4428379" y="4337296"/>
            <a:ext cx="0" cy="1577920"/>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12" name="グループ化 111">
            <a:extLst>
              <a:ext uri="{FF2B5EF4-FFF2-40B4-BE49-F238E27FC236}">
                <a16:creationId xmlns:a16="http://schemas.microsoft.com/office/drawing/2014/main" id="{1A4953B2-DFD9-BF65-60D8-4DD00FCCFBB7}"/>
              </a:ext>
            </a:extLst>
          </p:cNvPr>
          <p:cNvGrpSpPr/>
          <p:nvPr/>
        </p:nvGrpSpPr>
        <p:grpSpPr>
          <a:xfrm>
            <a:off x="4460259" y="4376499"/>
            <a:ext cx="372814" cy="541258"/>
            <a:chOff x="9085517" y="6152400"/>
            <a:chExt cx="372814" cy="541258"/>
          </a:xfrm>
        </p:grpSpPr>
        <p:sp>
          <p:nvSpPr>
            <p:cNvPr id="113" name="フローチャート : 書類 22">
              <a:extLst>
                <a:ext uri="{FF2B5EF4-FFF2-40B4-BE49-F238E27FC236}">
                  <a16:creationId xmlns:a16="http://schemas.microsoft.com/office/drawing/2014/main" id="{865914F4-8602-C331-4905-EA666070767D}"/>
                </a:ext>
              </a:extLst>
            </p:cNvPr>
            <p:cNvSpPr/>
            <p:nvPr/>
          </p:nvSpPr>
          <p:spPr>
            <a:xfrm>
              <a:off x="9085517" y="6152400"/>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請求書</a:t>
              </a:r>
            </a:p>
          </p:txBody>
        </p:sp>
        <p:sp>
          <p:nvSpPr>
            <p:cNvPr id="114" name="フローチャート : 書類 22">
              <a:extLst>
                <a:ext uri="{FF2B5EF4-FFF2-40B4-BE49-F238E27FC236}">
                  <a16:creationId xmlns:a16="http://schemas.microsoft.com/office/drawing/2014/main" id="{D043107F-5245-B0EB-DCE1-A84789403CA1}"/>
                </a:ext>
              </a:extLst>
            </p:cNvPr>
            <p:cNvSpPr/>
            <p:nvPr/>
          </p:nvSpPr>
          <p:spPr>
            <a:xfrm>
              <a:off x="9085518" y="6426118"/>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見積書</a:t>
              </a:r>
            </a:p>
          </p:txBody>
        </p:sp>
      </p:grpSp>
      <p:grpSp>
        <p:nvGrpSpPr>
          <p:cNvPr id="117" name="グループ化 116">
            <a:extLst>
              <a:ext uri="{FF2B5EF4-FFF2-40B4-BE49-F238E27FC236}">
                <a16:creationId xmlns:a16="http://schemas.microsoft.com/office/drawing/2014/main" id="{D9E67725-934B-372F-90DB-D4119E68E563}"/>
              </a:ext>
            </a:extLst>
          </p:cNvPr>
          <p:cNvGrpSpPr/>
          <p:nvPr/>
        </p:nvGrpSpPr>
        <p:grpSpPr>
          <a:xfrm>
            <a:off x="6374787" y="4152526"/>
            <a:ext cx="580936" cy="580936"/>
            <a:chOff x="3045064" y="4118673"/>
            <a:chExt cx="580936" cy="580936"/>
          </a:xfrm>
        </p:grpSpPr>
        <p:pic>
          <p:nvPicPr>
            <p:cNvPr id="118" name="グラフィックス 117" descr="フォルダー">
              <a:extLst>
                <a:ext uri="{FF2B5EF4-FFF2-40B4-BE49-F238E27FC236}">
                  <a16:creationId xmlns:a16="http://schemas.microsoft.com/office/drawing/2014/main" id="{B6258BCA-037C-9E98-85E0-8BA6C75967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119" name="フローチャート : 書類 22">
              <a:extLst>
                <a:ext uri="{FF2B5EF4-FFF2-40B4-BE49-F238E27FC236}">
                  <a16:creationId xmlns:a16="http://schemas.microsoft.com/office/drawing/2014/main" id="{8296AE6B-C688-08CC-EF29-9055DC2FB810}"/>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監視先</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sp>
        <p:nvSpPr>
          <p:cNvPr id="126" name="円/楕円 9">
            <a:extLst>
              <a:ext uri="{FF2B5EF4-FFF2-40B4-BE49-F238E27FC236}">
                <a16:creationId xmlns:a16="http://schemas.microsoft.com/office/drawing/2014/main" id="{3FF7DC72-CE3D-2ECF-A537-B52D54B5B2E5}"/>
              </a:ext>
            </a:extLst>
          </p:cNvPr>
          <p:cNvSpPr/>
          <p:nvPr/>
        </p:nvSpPr>
        <p:spPr>
          <a:xfrm>
            <a:off x="6527387" y="5155371"/>
            <a:ext cx="153559" cy="160253"/>
          </a:xfrm>
          <a:prstGeom prst="ellipse">
            <a:avLst/>
          </a:prstGeom>
          <a:solidFill>
            <a:schemeClr val="bg1">
              <a:lumMod val="50000"/>
            </a:schemeClr>
          </a:solidFill>
          <a:ln w="6350">
            <a:noFill/>
          </a:ln>
        </p:spPr>
        <p:style>
          <a:lnRef idx="2">
            <a:schemeClr val="dk1"/>
          </a:lnRef>
          <a:fillRef idx="1">
            <a:schemeClr val="lt1"/>
          </a:fillRef>
          <a:effectRef idx="0">
            <a:schemeClr val="dk1"/>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ja-JP" altLang="en-US" sz="1050">
              <a:latin typeface="Meiryo UI" panose="020B0604030504040204" pitchFamily="50" charset="-128"/>
              <a:ea typeface="Meiryo UI" panose="020B0604030504040204" pitchFamily="50" charset="-128"/>
            </a:endParaRPr>
          </a:p>
        </p:txBody>
      </p:sp>
      <p:sp>
        <p:nvSpPr>
          <p:cNvPr id="128" name="テキスト ボックス 127">
            <a:extLst>
              <a:ext uri="{FF2B5EF4-FFF2-40B4-BE49-F238E27FC236}">
                <a16:creationId xmlns:a16="http://schemas.microsoft.com/office/drawing/2014/main" id="{D8381C1F-37C2-0954-4B65-8CA18CDA0C7B}"/>
              </a:ext>
            </a:extLst>
          </p:cNvPr>
          <p:cNvSpPr txBox="1"/>
          <p:nvPr/>
        </p:nvSpPr>
        <p:spPr>
          <a:xfrm>
            <a:off x="6340285" y="5346465"/>
            <a:ext cx="527762" cy="1865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定期実行</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131" name="コネクタ: カギ線 5">
            <a:extLst>
              <a:ext uri="{FF2B5EF4-FFF2-40B4-BE49-F238E27FC236}">
                <a16:creationId xmlns:a16="http://schemas.microsoft.com/office/drawing/2014/main" id="{422064C9-2926-9BB7-3488-11D7D3135FF6}"/>
              </a:ext>
            </a:extLst>
          </p:cNvPr>
          <p:cNvCxnSpPr>
            <a:cxnSpLocks/>
            <a:stCxn id="126" idx="6"/>
            <a:endCxn id="132" idx="1"/>
          </p:cNvCxnSpPr>
          <p:nvPr/>
        </p:nvCxnSpPr>
        <p:spPr>
          <a:xfrm flipV="1">
            <a:off x="6680946" y="5234648"/>
            <a:ext cx="206077" cy="8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正方形/長方形 131">
            <a:extLst>
              <a:ext uri="{FF2B5EF4-FFF2-40B4-BE49-F238E27FC236}">
                <a16:creationId xmlns:a16="http://schemas.microsoft.com/office/drawing/2014/main" id="{E5104773-39F2-BB0F-F6F4-B3878C8588AE}"/>
              </a:ext>
            </a:extLst>
          </p:cNvPr>
          <p:cNvSpPr/>
          <p:nvPr/>
        </p:nvSpPr>
        <p:spPr bwMode="auto">
          <a:xfrm>
            <a:off x="6887023" y="5059021"/>
            <a:ext cx="936000"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800">
                <a:solidFill>
                  <a:schemeClr val="bg2">
                    <a:lumMod val="50000"/>
                  </a:schemeClr>
                </a:solidFill>
                <a:latin typeface="Meiryo UI" panose="020B0604030504040204" pitchFamily="50" charset="-128"/>
                <a:ea typeface="Meiryo UI" panose="020B0604030504040204" pitchFamily="50" charset="-128"/>
              </a:rPr>
              <a:t>RPA</a:t>
            </a:r>
            <a:r>
              <a:rPr lang="ja-JP" altLang="en-US" sz="800">
                <a:solidFill>
                  <a:schemeClr val="bg2">
                    <a:lumMod val="50000"/>
                  </a:schemeClr>
                </a:solidFill>
                <a:latin typeface="Meiryo UI" panose="020B0604030504040204" pitchFamily="50" charset="-128"/>
                <a:ea typeface="Meiryo UI" panose="020B0604030504040204" pitchFamily="50" charset="-128"/>
              </a:rPr>
              <a:t>実行処理</a:t>
            </a:r>
            <a:endParaRPr lang="en-US" altLang="ja-JP" sz="80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a:solidFill>
                  <a:schemeClr val="bg2">
                    <a:lumMod val="50000"/>
                  </a:schemeClr>
                </a:solidFill>
                <a:latin typeface="Meiryo UI" panose="020B0604030504040204" pitchFamily="50" charset="-128"/>
                <a:ea typeface="Meiryo UI" panose="020B0604030504040204" pitchFamily="50" charset="-128"/>
              </a:rPr>
              <a:t>&lt;UiPath&gt;</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sp>
        <p:nvSpPr>
          <p:cNvPr id="134" name="矢印: 左右 133">
            <a:extLst>
              <a:ext uri="{FF2B5EF4-FFF2-40B4-BE49-F238E27FC236}">
                <a16:creationId xmlns:a16="http://schemas.microsoft.com/office/drawing/2014/main" id="{5465D6E6-25A2-472A-E605-B03B200386F2}"/>
              </a:ext>
            </a:extLst>
          </p:cNvPr>
          <p:cNvSpPr/>
          <p:nvPr/>
        </p:nvSpPr>
        <p:spPr>
          <a:xfrm>
            <a:off x="5773966" y="1596442"/>
            <a:ext cx="1113059"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a:solidFill>
                  <a:schemeClr val="bg2">
                    <a:lumMod val="50000"/>
                  </a:schemeClr>
                </a:solidFill>
                <a:latin typeface="Meiryo UI" panose="020B0604030504040204" pitchFamily="50" charset="-128"/>
                <a:ea typeface="Meiryo UI" panose="020B0604030504040204" pitchFamily="50" charset="-128"/>
              </a:rPr>
              <a:t>人の作業時間：</a:t>
            </a:r>
            <a:br>
              <a:rPr lang="en-US" altLang="ja-JP" sz="800" b="1">
                <a:solidFill>
                  <a:schemeClr val="bg2">
                    <a:lumMod val="50000"/>
                  </a:schemeClr>
                </a:solidFill>
                <a:latin typeface="Meiryo UI" panose="020B0604030504040204" pitchFamily="50" charset="-128"/>
                <a:ea typeface="Meiryo UI" panose="020B0604030504040204" pitchFamily="50" charset="-128"/>
              </a:rPr>
            </a:br>
            <a:r>
              <a:rPr lang="en-US" altLang="ja-JP" sz="800" b="1">
                <a:solidFill>
                  <a:schemeClr val="bg2">
                    <a:lumMod val="50000"/>
                  </a:schemeClr>
                </a:solidFill>
                <a:latin typeface="Meiryo UI" panose="020B0604030504040204" pitchFamily="50" charset="-128"/>
                <a:ea typeface="Meiryo UI" panose="020B0604030504040204" pitchFamily="50" charset="-128"/>
              </a:rPr>
              <a:t>1</a:t>
            </a:r>
            <a:r>
              <a:rPr lang="ja-JP" altLang="en-US" sz="800" b="1">
                <a:solidFill>
                  <a:schemeClr val="bg2">
                    <a:lumMod val="50000"/>
                  </a:schemeClr>
                </a:solidFill>
                <a:latin typeface="Meiryo UI" panose="020B0604030504040204" pitchFamily="50" charset="-128"/>
                <a:ea typeface="Meiryo UI" panose="020B0604030504040204" pitchFamily="50" charset="-128"/>
              </a:rPr>
              <a:t>分程度</a:t>
            </a:r>
          </a:p>
        </p:txBody>
      </p:sp>
      <p:cxnSp>
        <p:nvCxnSpPr>
          <p:cNvPr id="78" name="直線矢印コネクタ 77">
            <a:extLst>
              <a:ext uri="{FF2B5EF4-FFF2-40B4-BE49-F238E27FC236}">
                <a16:creationId xmlns:a16="http://schemas.microsoft.com/office/drawing/2014/main" id="{B2EA07FD-75DD-6EEE-05F1-3DA2C72AABFA}"/>
              </a:ext>
            </a:extLst>
          </p:cNvPr>
          <p:cNvCxnSpPr>
            <a:cxnSpLocks/>
          </p:cNvCxnSpPr>
          <p:nvPr/>
        </p:nvCxnSpPr>
        <p:spPr>
          <a:xfrm>
            <a:off x="6656268" y="3860196"/>
            <a:ext cx="0" cy="477100"/>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フローチャート: 手操作入力 75">
            <a:extLst>
              <a:ext uri="{FF2B5EF4-FFF2-40B4-BE49-F238E27FC236}">
                <a16:creationId xmlns:a16="http://schemas.microsoft.com/office/drawing/2014/main" id="{6C5F875C-3E25-671E-C4DD-BA2BD3473C43}"/>
              </a:ext>
            </a:extLst>
          </p:cNvPr>
          <p:cNvSpPr/>
          <p:nvPr/>
        </p:nvSpPr>
        <p:spPr bwMode="auto">
          <a:xfrm>
            <a:off x="5952061" y="3603562"/>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800">
                <a:solidFill>
                  <a:schemeClr val="bg2">
                    <a:lumMod val="50000"/>
                  </a:schemeClr>
                </a:solidFill>
                <a:latin typeface="Meiryo UI" panose="020B0604030504040204" pitchFamily="50" charset="-128"/>
                <a:ea typeface="Meiryo UI" panose="020B0604030504040204" pitchFamily="50" charset="-128"/>
              </a:rPr>
              <a:t>RPA</a:t>
            </a:r>
            <a:r>
              <a:rPr lang="ja-JP" altLang="en-US" sz="800">
                <a:solidFill>
                  <a:schemeClr val="bg2">
                    <a:lumMod val="50000"/>
                  </a:schemeClr>
                </a:solidFill>
                <a:latin typeface="Meiryo UI" panose="020B0604030504040204" pitchFamily="50" charset="-128"/>
                <a:ea typeface="Meiryo UI" panose="020B0604030504040204" pitchFamily="50" charset="-128"/>
              </a:rPr>
              <a:t>実行ファイル</a:t>
            </a:r>
            <a:endParaRPr lang="en-US" altLang="ja-JP" sz="80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a:solidFill>
                  <a:schemeClr val="bg2">
                    <a:lumMod val="50000"/>
                  </a:schemeClr>
                </a:solidFill>
                <a:latin typeface="Meiryo UI" panose="020B0604030504040204" pitchFamily="50" charset="-128"/>
                <a:ea typeface="Meiryo UI" panose="020B0604030504040204" pitchFamily="50" charset="-128"/>
              </a:rPr>
              <a:t>監視フォルダ保存</a:t>
            </a:r>
          </a:p>
        </p:txBody>
      </p:sp>
      <p:cxnSp>
        <p:nvCxnSpPr>
          <p:cNvPr id="137" name="直線矢印コネクタ 136">
            <a:extLst>
              <a:ext uri="{FF2B5EF4-FFF2-40B4-BE49-F238E27FC236}">
                <a16:creationId xmlns:a16="http://schemas.microsoft.com/office/drawing/2014/main" id="{8A2C3500-7880-93BD-CD9A-8179A5AF7A6C}"/>
              </a:ext>
            </a:extLst>
          </p:cNvPr>
          <p:cNvCxnSpPr>
            <a:cxnSpLocks/>
            <a:stCxn id="132" idx="0"/>
            <a:endCxn id="122" idx="3"/>
          </p:cNvCxnSpPr>
          <p:nvPr/>
        </p:nvCxnSpPr>
        <p:spPr>
          <a:xfrm rot="16200000" flipV="1">
            <a:off x="7057844" y="4761842"/>
            <a:ext cx="296584" cy="297774"/>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5" name="テキスト ボックス 144">
            <a:extLst>
              <a:ext uri="{FF2B5EF4-FFF2-40B4-BE49-F238E27FC236}">
                <a16:creationId xmlns:a16="http://schemas.microsoft.com/office/drawing/2014/main" id="{E07A4789-B3BD-52E6-0197-6E857C90225D}"/>
              </a:ext>
            </a:extLst>
          </p:cNvPr>
          <p:cNvSpPr txBox="1"/>
          <p:nvPr/>
        </p:nvSpPr>
        <p:spPr>
          <a:xfrm>
            <a:off x="7071746" y="4804562"/>
            <a:ext cx="564011"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更新</a:t>
            </a:r>
            <a:r>
              <a:rPr lang="en-US" altLang="ja-JP" sz="800">
                <a:solidFill>
                  <a:schemeClr val="bg2">
                    <a:lumMod val="50000"/>
                  </a:schemeClr>
                </a:solidFill>
                <a:latin typeface="Meiryo UI" panose="020B0604030504040204" pitchFamily="50" charset="-128"/>
                <a:ea typeface="Meiryo UI" panose="020B0604030504040204" pitchFamily="50" charset="-128"/>
              </a:rPr>
              <a:t>/</a:t>
            </a:r>
            <a:r>
              <a:rPr lang="ja-JP" altLang="en-US" sz="800">
                <a:solidFill>
                  <a:schemeClr val="bg2">
                    <a:lumMod val="50000"/>
                  </a:schemeClr>
                </a:solidFill>
                <a:latin typeface="Meiryo UI" panose="020B0604030504040204" pitchFamily="50" charset="-128"/>
                <a:ea typeface="Meiryo UI" panose="020B0604030504040204" pitchFamily="50" charset="-128"/>
              </a:rPr>
              <a:t>実行</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sp>
        <p:nvSpPr>
          <p:cNvPr id="122" name="フローチャート : 書類 22">
            <a:extLst>
              <a:ext uri="{FF2B5EF4-FFF2-40B4-BE49-F238E27FC236}">
                <a16:creationId xmlns:a16="http://schemas.microsoft.com/office/drawing/2014/main" id="{6A49E866-E432-3F62-9C62-8DB957E15B17}"/>
              </a:ext>
            </a:extLst>
          </p:cNvPr>
          <p:cNvSpPr/>
          <p:nvPr/>
        </p:nvSpPr>
        <p:spPr>
          <a:xfrm>
            <a:off x="6684436" y="4628667"/>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800">
                <a:solidFill>
                  <a:schemeClr val="bg2">
                    <a:lumMod val="50000"/>
                  </a:schemeClr>
                </a:solidFill>
                <a:latin typeface="Meiryo UI" panose="020B0604030504040204" pitchFamily="50" charset="-128"/>
                <a:ea typeface="Meiryo UI" panose="020B0604030504040204" pitchFamily="50" charset="-128"/>
              </a:rPr>
              <a:t>RPA</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ja-JP" altLang="en-US" sz="800">
                <a:solidFill>
                  <a:schemeClr val="bg2">
                    <a:lumMod val="50000"/>
                  </a:schemeClr>
                </a:solidFill>
                <a:latin typeface="Meiryo UI" panose="020B0604030504040204" pitchFamily="50" charset="-128"/>
                <a:ea typeface="Meiryo UI" panose="020B0604030504040204" pitchFamily="50" charset="-128"/>
              </a:rPr>
              <a:t>実行</a:t>
            </a:r>
          </a:p>
        </p:txBody>
      </p:sp>
      <p:sp>
        <p:nvSpPr>
          <p:cNvPr id="156" name="矢印: 左右 155">
            <a:extLst>
              <a:ext uri="{FF2B5EF4-FFF2-40B4-BE49-F238E27FC236}">
                <a16:creationId xmlns:a16="http://schemas.microsoft.com/office/drawing/2014/main" id="{0206CBB0-141E-EB09-7FE7-FCCC3541FE60}"/>
              </a:ext>
            </a:extLst>
          </p:cNvPr>
          <p:cNvSpPr/>
          <p:nvPr/>
        </p:nvSpPr>
        <p:spPr>
          <a:xfrm>
            <a:off x="6883542" y="1596442"/>
            <a:ext cx="1179123"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システム処理時間：</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ja-JP" altLang="en-US" sz="800">
                <a:solidFill>
                  <a:schemeClr val="bg2">
                    <a:lumMod val="50000"/>
                  </a:schemeClr>
                </a:solidFill>
                <a:latin typeface="Meiryo UI" panose="020B0604030504040204" pitchFamily="50" charset="-128"/>
                <a:ea typeface="Meiryo UI" panose="020B0604030504040204" pitchFamily="50" charset="-128"/>
              </a:rPr>
              <a:t>？</a:t>
            </a:r>
          </a:p>
        </p:txBody>
      </p:sp>
      <p:cxnSp>
        <p:nvCxnSpPr>
          <p:cNvPr id="157" name="コネクタ: カギ線 5">
            <a:extLst>
              <a:ext uri="{FF2B5EF4-FFF2-40B4-BE49-F238E27FC236}">
                <a16:creationId xmlns:a16="http://schemas.microsoft.com/office/drawing/2014/main" id="{35ACD408-0E90-520C-CA7E-7C8054E18B63}"/>
              </a:ext>
            </a:extLst>
          </p:cNvPr>
          <p:cNvCxnSpPr>
            <a:cxnSpLocks/>
            <a:stCxn id="132" idx="3"/>
            <a:endCxn id="160" idx="1"/>
          </p:cNvCxnSpPr>
          <p:nvPr/>
        </p:nvCxnSpPr>
        <p:spPr>
          <a:xfrm flipV="1">
            <a:off x="7823023" y="3799829"/>
            <a:ext cx="404172" cy="1434819"/>
          </a:xfrm>
          <a:prstGeom prst="bentConnector3">
            <a:avLst>
              <a:gd name="adj1" fmla="val 50000"/>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矢印: 左右 158">
            <a:extLst>
              <a:ext uri="{FF2B5EF4-FFF2-40B4-BE49-F238E27FC236}">
                <a16:creationId xmlns:a16="http://schemas.microsoft.com/office/drawing/2014/main" id="{51AE2835-2675-C85C-235E-EEDCF1544BE3}"/>
              </a:ext>
            </a:extLst>
          </p:cNvPr>
          <p:cNvSpPr/>
          <p:nvPr/>
        </p:nvSpPr>
        <p:spPr>
          <a:xfrm>
            <a:off x="8062665" y="1596442"/>
            <a:ext cx="1099494"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a:solidFill>
                  <a:schemeClr val="bg2">
                    <a:lumMod val="50000"/>
                  </a:schemeClr>
                </a:solidFill>
                <a:latin typeface="Meiryo UI" panose="020B0604030504040204" pitchFamily="50" charset="-128"/>
                <a:ea typeface="Meiryo UI" panose="020B0604030504040204" pitchFamily="50" charset="-128"/>
              </a:rPr>
              <a:t>人の作業時間：</a:t>
            </a:r>
            <a:br>
              <a:rPr lang="en-US" altLang="ja-JP" sz="800" b="1">
                <a:solidFill>
                  <a:schemeClr val="bg2">
                    <a:lumMod val="50000"/>
                  </a:schemeClr>
                </a:solidFill>
                <a:latin typeface="Meiryo UI" panose="020B0604030504040204" pitchFamily="50" charset="-128"/>
                <a:ea typeface="Meiryo UI" panose="020B0604030504040204" pitchFamily="50" charset="-128"/>
              </a:rPr>
            </a:br>
            <a:r>
              <a:rPr lang="en-US" altLang="ja-JP" sz="800" b="1">
                <a:solidFill>
                  <a:schemeClr val="bg2">
                    <a:lumMod val="50000"/>
                  </a:schemeClr>
                </a:solidFill>
                <a:latin typeface="Meiryo UI" panose="020B0604030504040204" pitchFamily="50" charset="-128"/>
                <a:ea typeface="Meiryo UI" panose="020B0604030504040204" pitchFamily="50" charset="-128"/>
              </a:rPr>
              <a:t>1</a:t>
            </a:r>
            <a:r>
              <a:rPr lang="ja-JP" altLang="en-US" sz="800" b="1">
                <a:solidFill>
                  <a:schemeClr val="bg2">
                    <a:lumMod val="50000"/>
                  </a:schemeClr>
                </a:solidFill>
                <a:latin typeface="Meiryo UI" panose="020B0604030504040204" pitchFamily="50" charset="-128"/>
                <a:ea typeface="Meiryo UI" panose="020B0604030504040204" pitchFamily="50" charset="-128"/>
              </a:rPr>
              <a:t>分程度</a:t>
            </a:r>
          </a:p>
        </p:txBody>
      </p:sp>
      <p:sp>
        <p:nvSpPr>
          <p:cNvPr id="160" name="フローチャート: 手操作入力 159">
            <a:extLst>
              <a:ext uri="{FF2B5EF4-FFF2-40B4-BE49-F238E27FC236}">
                <a16:creationId xmlns:a16="http://schemas.microsoft.com/office/drawing/2014/main" id="{14A47492-4C71-5F46-55E5-C39FB8F53E31}"/>
              </a:ext>
            </a:extLst>
          </p:cNvPr>
          <p:cNvSpPr/>
          <p:nvPr/>
        </p:nvSpPr>
        <p:spPr bwMode="auto">
          <a:xfrm>
            <a:off x="8227195" y="3603562"/>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900">
                <a:solidFill>
                  <a:schemeClr val="bg2">
                    <a:lumMod val="50000"/>
                  </a:schemeClr>
                </a:solidFill>
                <a:latin typeface="Meiryo UI" panose="020B0604030504040204" pitchFamily="50" charset="-128"/>
                <a:ea typeface="Meiryo UI" panose="020B0604030504040204" pitchFamily="50" charset="-128"/>
              </a:rPr>
              <a:t>請求書検索</a:t>
            </a:r>
            <a:r>
              <a:rPr lang="en-US" altLang="ja-JP" sz="900">
                <a:solidFill>
                  <a:schemeClr val="bg2">
                    <a:lumMod val="50000"/>
                  </a:schemeClr>
                </a:solidFill>
                <a:latin typeface="Meiryo UI" panose="020B0604030504040204" pitchFamily="50" charset="-128"/>
                <a:ea typeface="Meiryo UI" panose="020B0604030504040204" pitchFamily="50" charset="-128"/>
              </a:rPr>
              <a:t>ID</a:t>
            </a:r>
            <a:br>
              <a:rPr lang="en-US" altLang="ja-JP" sz="900">
                <a:solidFill>
                  <a:schemeClr val="bg2">
                    <a:lumMod val="50000"/>
                  </a:schemeClr>
                </a:solidFill>
                <a:latin typeface="Meiryo UI" panose="020B0604030504040204" pitchFamily="50" charset="-128"/>
                <a:ea typeface="Meiryo UI" panose="020B0604030504040204" pitchFamily="50" charset="-128"/>
              </a:rPr>
            </a:br>
            <a:r>
              <a:rPr lang="ja-JP" altLang="en-US" sz="900">
                <a:solidFill>
                  <a:schemeClr val="bg2">
                    <a:lumMod val="50000"/>
                  </a:schemeClr>
                </a:solidFill>
                <a:latin typeface="Meiryo UI" panose="020B0604030504040204" pitchFamily="50" charset="-128"/>
                <a:ea typeface="Meiryo UI" panose="020B0604030504040204" pitchFamily="50" charset="-128"/>
              </a:rPr>
              <a:t>請求書</a:t>
            </a:r>
            <a:r>
              <a:rPr lang="en-US" altLang="ja-JP" sz="900">
                <a:solidFill>
                  <a:schemeClr val="bg2">
                    <a:lumMod val="50000"/>
                  </a:schemeClr>
                </a:solidFill>
                <a:latin typeface="Meiryo UI" panose="020B0604030504040204" pitchFamily="50" charset="-128"/>
                <a:ea typeface="Meiryo UI" panose="020B0604030504040204" pitchFamily="50" charset="-128"/>
              </a:rPr>
              <a:t>ID</a:t>
            </a:r>
            <a:r>
              <a:rPr lang="ja-JP" altLang="en-US" sz="900">
                <a:solidFill>
                  <a:schemeClr val="bg2">
                    <a:lumMod val="50000"/>
                  </a:schemeClr>
                </a:solidFill>
                <a:latin typeface="Meiryo UI" panose="020B0604030504040204" pitchFamily="50" charset="-128"/>
                <a:ea typeface="Meiryo UI" panose="020B0604030504040204" pitchFamily="50" charset="-128"/>
              </a:rPr>
              <a:t>コピー</a:t>
            </a:r>
          </a:p>
        </p:txBody>
      </p:sp>
      <p:sp>
        <p:nvSpPr>
          <p:cNvPr id="163" name="正方形/長方形 162">
            <a:extLst>
              <a:ext uri="{FF2B5EF4-FFF2-40B4-BE49-F238E27FC236}">
                <a16:creationId xmlns:a16="http://schemas.microsoft.com/office/drawing/2014/main" id="{8FF3E1C9-9932-F0A3-151C-C37FA8A1DBA7}"/>
              </a:ext>
            </a:extLst>
          </p:cNvPr>
          <p:cNvSpPr/>
          <p:nvPr/>
        </p:nvSpPr>
        <p:spPr bwMode="auto">
          <a:xfrm>
            <a:off x="8222323" y="5059021"/>
            <a:ext cx="2072541"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請求書</a:t>
            </a:r>
            <a:r>
              <a:rPr lang="en-US" altLang="ja-JP" sz="800">
                <a:solidFill>
                  <a:schemeClr val="bg2">
                    <a:lumMod val="50000"/>
                  </a:schemeClr>
                </a:solidFill>
                <a:latin typeface="Meiryo UI" panose="020B0604030504040204" pitchFamily="50" charset="-128"/>
                <a:ea typeface="Meiryo UI" panose="020B0604030504040204" pitchFamily="50" charset="-128"/>
              </a:rPr>
              <a:t>ID</a:t>
            </a:r>
            <a:r>
              <a:rPr lang="ja-JP" altLang="en-US" sz="800">
                <a:solidFill>
                  <a:schemeClr val="bg2">
                    <a:lumMod val="50000"/>
                  </a:schemeClr>
                </a:solidFill>
                <a:latin typeface="Meiryo UI" panose="020B0604030504040204" pitchFamily="50" charset="-128"/>
                <a:ea typeface="Meiryo UI" panose="020B0604030504040204" pitchFamily="50" charset="-128"/>
              </a:rPr>
              <a:t>検索画面</a:t>
            </a:r>
            <a:endParaRPr lang="en-US" altLang="ja-JP" sz="80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a:solidFill>
                  <a:schemeClr val="bg2">
                    <a:lumMod val="50000"/>
                  </a:schemeClr>
                </a:solidFill>
                <a:latin typeface="Meiryo UI" panose="020B0604030504040204" pitchFamily="50" charset="-128"/>
                <a:ea typeface="Meiryo UI" panose="020B0604030504040204" pitchFamily="50" charset="-128"/>
              </a:rPr>
              <a:t>&lt;</a:t>
            </a:r>
            <a:r>
              <a:rPr lang="en-US" altLang="ja-JP" sz="800" err="1">
                <a:solidFill>
                  <a:schemeClr val="bg2">
                    <a:lumMod val="50000"/>
                  </a:schemeClr>
                </a:solidFill>
                <a:latin typeface="Meiryo UI" panose="020B0604030504040204" pitchFamily="50" charset="-128"/>
                <a:ea typeface="Meiryo UI" panose="020B0604030504040204" pitchFamily="50" charset="-128"/>
              </a:rPr>
              <a:t>ExcelVBA</a:t>
            </a:r>
            <a:r>
              <a:rPr lang="en-US" altLang="ja-JP" sz="800">
                <a:solidFill>
                  <a:schemeClr val="bg2">
                    <a:lumMod val="50000"/>
                  </a:schemeClr>
                </a:solidFill>
                <a:latin typeface="Meiryo UI" panose="020B0604030504040204" pitchFamily="50" charset="-128"/>
                <a:ea typeface="Meiryo UI" panose="020B0604030504040204" pitchFamily="50" charset="-128"/>
              </a:rPr>
              <a:t>&gt;</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171" name="直線矢印コネクタ 170">
            <a:extLst>
              <a:ext uri="{FF2B5EF4-FFF2-40B4-BE49-F238E27FC236}">
                <a16:creationId xmlns:a16="http://schemas.microsoft.com/office/drawing/2014/main" id="{18D178D8-1727-B5BF-A4ED-3CCCC5103ED5}"/>
              </a:ext>
            </a:extLst>
          </p:cNvPr>
          <p:cNvCxnSpPr>
            <a:cxnSpLocks/>
            <a:stCxn id="160" idx="2"/>
            <a:endCxn id="208" idx="0"/>
          </p:cNvCxnSpPr>
          <p:nvPr/>
        </p:nvCxnSpPr>
        <p:spPr>
          <a:xfrm>
            <a:off x="8694677" y="3996095"/>
            <a:ext cx="1" cy="1069341"/>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8" name="直線矢印コネクタ 136">
            <a:extLst>
              <a:ext uri="{FF2B5EF4-FFF2-40B4-BE49-F238E27FC236}">
                <a16:creationId xmlns:a16="http://schemas.microsoft.com/office/drawing/2014/main" id="{8D416DFB-D3CA-BC95-E23F-E028DA013C10}"/>
              </a:ext>
            </a:extLst>
          </p:cNvPr>
          <p:cNvCxnSpPr>
            <a:cxnSpLocks/>
            <a:endCxn id="208" idx="0"/>
          </p:cNvCxnSpPr>
          <p:nvPr/>
        </p:nvCxnSpPr>
        <p:spPr>
          <a:xfrm>
            <a:off x="7057249" y="4695758"/>
            <a:ext cx="1637429" cy="369678"/>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8" name="楕円 207">
            <a:extLst>
              <a:ext uri="{FF2B5EF4-FFF2-40B4-BE49-F238E27FC236}">
                <a16:creationId xmlns:a16="http://schemas.microsoft.com/office/drawing/2014/main" id="{6B6E34FC-81F0-95AD-BD50-651CE25C7749}"/>
              </a:ext>
            </a:extLst>
          </p:cNvPr>
          <p:cNvSpPr/>
          <p:nvPr/>
        </p:nvSpPr>
        <p:spPr>
          <a:xfrm>
            <a:off x="8651989" y="5065436"/>
            <a:ext cx="85377" cy="85377"/>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sp>
        <p:nvSpPr>
          <p:cNvPr id="172" name="テキスト ボックス 171">
            <a:extLst>
              <a:ext uri="{FF2B5EF4-FFF2-40B4-BE49-F238E27FC236}">
                <a16:creationId xmlns:a16="http://schemas.microsoft.com/office/drawing/2014/main" id="{97FFE246-6ADE-B51C-4194-9D0854CC5750}"/>
              </a:ext>
            </a:extLst>
          </p:cNvPr>
          <p:cNvSpPr txBox="1"/>
          <p:nvPr/>
        </p:nvSpPr>
        <p:spPr>
          <a:xfrm>
            <a:off x="8460831" y="4775984"/>
            <a:ext cx="466125" cy="16957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コピー</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sp>
        <p:nvSpPr>
          <p:cNvPr id="212" name="フリーフォーム: 図形 12">
            <a:extLst>
              <a:ext uri="{FF2B5EF4-FFF2-40B4-BE49-F238E27FC236}">
                <a16:creationId xmlns:a16="http://schemas.microsoft.com/office/drawing/2014/main" id="{FA301355-2FE7-BD23-19C7-83C7C959A22F}"/>
              </a:ext>
            </a:extLst>
          </p:cNvPr>
          <p:cNvSpPr>
            <a:spLocks/>
          </p:cNvSpPr>
          <p:nvPr/>
        </p:nvSpPr>
        <p:spPr bwMode="auto">
          <a:xfrm>
            <a:off x="7988052" y="4650025"/>
            <a:ext cx="74613" cy="57150"/>
          </a:xfrm>
          <a:custGeom>
            <a:avLst/>
            <a:gdLst>
              <a:gd name="T0" fmla="*/ 0 w 76200"/>
              <a:gd name="T1" fmla="*/ 1779 h 114315"/>
              <a:gd name="T2" fmla="*/ 39177 w 76200"/>
              <a:gd name="T3" fmla="*/ 0 h 114315"/>
              <a:gd name="T4" fmla="*/ 67159 w 76200"/>
              <a:gd name="T5" fmla="*/ 1680 h 114315"/>
              <a:gd name="T6" fmla="*/ 0 60000 65536"/>
              <a:gd name="T7" fmla="*/ 0 60000 65536"/>
              <a:gd name="T8" fmla="*/ 0 60000 65536"/>
            </a:gdLst>
            <a:ahLst/>
            <a:cxnLst>
              <a:cxn ang="T6">
                <a:pos x="T0" y="T1"/>
              </a:cxn>
              <a:cxn ang="T7">
                <a:pos x="T2" y="T3"/>
              </a:cxn>
              <a:cxn ang="T8">
                <a:pos x="T4" y="T5"/>
              </a:cxn>
            </a:cxnLst>
            <a:rect l="0" t="0" r="r" b="b"/>
            <a:pathLst>
              <a:path w="76200" h="114315">
                <a:moveTo>
                  <a:pt x="0" y="114315"/>
                </a:moveTo>
                <a:cubicBezTo>
                  <a:pt x="15875" y="57694"/>
                  <a:pt x="31750" y="1073"/>
                  <a:pt x="44450" y="15"/>
                </a:cubicBezTo>
                <a:cubicBezTo>
                  <a:pt x="57150" y="-1043"/>
                  <a:pt x="66675" y="53461"/>
                  <a:pt x="76200" y="107965"/>
                </a:cubicBezTo>
              </a:path>
            </a:pathLst>
          </a:custGeom>
          <a:solidFill>
            <a:schemeClr val="bg1"/>
          </a:solidFill>
          <a:ln w="6350">
            <a:solidFill>
              <a:schemeClr val="bg2">
                <a:lumMod val="50000"/>
              </a:schemeClr>
            </a:solidFill>
            <a:prstDash val="dash"/>
            <a:round/>
            <a:headEnd/>
            <a:tailEnd/>
          </a:ln>
        </p:spPr>
        <p:txBody>
          <a:bodyPr anchor="ctr"/>
          <a:lstStyle/>
          <a:p>
            <a:endParaRPr lang="ja-JP" altLang="en-US">
              <a:solidFill>
                <a:schemeClr val="bg2">
                  <a:lumMod val="50000"/>
                </a:schemeClr>
              </a:solidFill>
              <a:latin typeface="Meiryo UI" panose="020B0604030504040204" pitchFamily="50" charset="-128"/>
              <a:ea typeface="Meiryo UI" panose="020B0604030504040204" pitchFamily="50" charset="-128"/>
            </a:endParaRPr>
          </a:p>
        </p:txBody>
      </p:sp>
      <p:sp>
        <p:nvSpPr>
          <p:cNvPr id="217" name="テキスト ボックス 216">
            <a:extLst>
              <a:ext uri="{FF2B5EF4-FFF2-40B4-BE49-F238E27FC236}">
                <a16:creationId xmlns:a16="http://schemas.microsoft.com/office/drawing/2014/main" id="{5D5B2A1D-0EB7-2EDE-6258-29BD004705F5}"/>
              </a:ext>
            </a:extLst>
          </p:cNvPr>
          <p:cNvSpPr txBox="1"/>
          <p:nvPr/>
        </p:nvSpPr>
        <p:spPr>
          <a:xfrm>
            <a:off x="8195722" y="4626970"/>
            <a:ext cx="318369" cy="14014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参照</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sp>
        <p:nvSpPr>
          <p:cNvPr id="226" name="フローチャート: 手操作入力 225">
            <a:extLst>
              <a:ext uri="{FF2B5EF4-FFF2-40B4-BE49-F238E27FC236}">
                <a16:creationId xmlns:a16="http://schemas.microsoft.com/office/drawing/2014/main" id="{60BC3677-1D1A-8B49-8177-B72D1B69136C}"/>
              </a:ext>
            </a:extLst>
          </p:cNvPr>
          <p:cNvSpPr/>
          <p:nvPr/>
        </p:nvSpPr>
        <p:spPr bwMode="auto">
          <a:xfrm>
            <a:off x="9359900" y="3602363"/>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請求書検索</a:t>
            </a:r>
            <a:r>
              <a:rPr lang="en-US" altLang="ja-JP" sz="800">
                <a:solidFill>
                  <a:schemeClr val="bg2">
                    <a:lumMod val="50000"/>
                  </a:schemeClr>
                </a:solidFill>
                <a:latin typeface="Meiryo UI" panose="020B0604030504040204" pitchFamily="50" charset="-128"/>
                <a:ea typeface="Meiryo UI" panose="020B0604030504040204" pitchFamily="50" charset="-128"/>
              </a:rPr>
              <a:t>ID</a:t>
            </a:r>
          </a:p>
          <a:p>
            <a:pPr algn="ctr"/>
            <a:r>
              <a:rPr lang="en-US" altLang="ja-JP" sz="800">
                <a:solidFill>
                  <a:schemeClr val="bg2">
                    <a:lumMod val="50000"/>
                  </a:schemeClr>
                </a:solidFill>
                <a:latin typeface="Meiryo UI" panose="020B0604030504040204" pitchFamily="50" charset="-128"/>
                <a:ea typeface="Meiryo UI" panose="020B0604030504040204" pitchFamily="50" charset="-128"/>
              </a:rPr>
              <a:t>VBA</a:t>
            </a:r>
            <a:r>
              <a:rPr lang="ja-JP" altLang="en-US" sz="800">
                <a:solidFill>
                  <a:schemeClr val="bg2">
                    <a:lumMod val="50000"/>
                  </a:schemeClr>
                </a:solidFill>
                <a:latin typeface="Meiryo UI" panose="020B0604030504040204" pitchFamily="50" charset="-128"/>
                <a:ea typeface="Meiryo UI" panose="020B0604030504040204" pitchFamily="50" charset="-128"/>
              </a:rPr>
              <a:t>実行</a:t>
            </a:r>
          </a:p>
        </p:txBody>
      </p:sp>
      <p:cxnSp>
        <p:nvCxnSpPr>
          <p:cNvPr id="227" name="直線矢印コネクタ 226">
            <a:extLst>
              <a:ext uri="{FF2B5EF4-FFF2-40B4-BE49-F238E27FC236}">
                <a16:creationId xmlns:a16="http://schemas.microsoft.com/office/drawing/2014/main" id="{75E76621-53BB-6A58-D6A8-12F880C5DBE0}"/>
              </a:ext>
            </a:extLst>
          </p:cNvPr>
          <p:cNvCxnSpPr>
            <a:cxnSpLocks/>
            <a:stCxn id="226" idx="2"/>
          </p:cNvCxnSpPr>
          <p:nvPr/>
        </p:nvCxnSpPr>
        <p:spPr>
          <a:xfrm>
            <a:off x="9827382" y="3994896"/>
            <a:ext cx="1" cy="1069341"/>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8" name="テキスト ボックス 227">
            <a:extLst>
              <a:ext uri="{FF2B5EF4-FFF2-40B4-BE49-F238E27FC236}">
                <a16:creationId xmlns:a16="http://schemas.microsoft.com/office/drawing/2014/main" id="{D04D7FBC-CBD4-6EEF-CA4F-E2F155813091}"/>
              </a:ext>
            </a:extLst>
          </p:cNvPr>
          <p:cNvSpPr txBox="1"/>
          <p:nvPr/>
        </p:nvSpPr>
        <p:spPr>
          <a:xfrm>
            <a:off x="9593536" y="4775984"/>
            <a:ext cx="466125" cy="16957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実行</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238" name="コネクタ: カギ線 5">
            <a:extLst>
              <a:ext uri="{FF2B5EF4-FFF2-40B4-BE49-F238E27FC236}">
                <a16:creationId xmlns:a16="http://schemas.microsoft.com/office/drawing/2014/main" id="{1616A066-B552-0DFB-3815-9B93C5227814}"/>
              </a:ext>
            </a:extLst>
          </p:cNvPr>
          <p:cNvCxnSpPr>
            <a:cxnSpLocks/>
            <a:stCxn id="160" idx="3"/>
            <a:endCxn id="226" idx="1"/>
          </p:cNvCxnSpPr>
          <p:nvPr/>
        </p:nvCxnSpPr>
        <p:spPr>
          <a:xfrm flipV="1">
            <a:off x="9162159" y="3798630"/>
            <a:ext cx="197741" cy="1199"/>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49" name="グループ化 248">
            <a:extLst>
              <a:ext uri="{FF2B5EF4-FFF2-40B4-BE49-F238E27FC236}">
                <a16:creationId xmlns:a16="http://schemas.microsoft.com/office/drawing/2014/main" id="{CBB955F8-9E6A-F27F-18F6-0B3552007287}"/>
              </a:ext>
            </a:extLst>
          </p:cNvPr>
          <p:cNvGrpSpPr/>
          <p:nvPr/>
        </p:nvGrpSpPr>
        <p:grpSpPr>
          <a:xfrm>
            <a:off x="10492604" y="5940371"/>
            <a:ext cx="934964" cy="436743"/>
            <a:chOff x="10336405" y="5064525"/>
            <a:chExt cx="1358235" cy="436743"/>
          </a:xfrm>
        </p:grpSpPr>
        <p:sp>
          <p:nvSpPr>
            <p:cNvPr id="251" name="正方形/長方形 250">
              <a:extLst>
                <a:ext uri="{FF2B5EF4-FFF2-40B4-BE49-F238E27FC236}">
                  <a16:creationId xmlns:a16="http://schemas.microsoft.com/office/drawing/2014/main" id="{A4A5B851-D3A8-1C1A-6396-6FF82387EE07}"/>
                </a:ext>
              </a:extLst>
            </p:cNvPr>
            <p:cNvSpPr/>
            <p:nvPr/>
          </p:nvSpPr>
          <p:spPr bwMode="auto">
            <a:xfrm>
              <a:off x="10360144" y="5150015"/>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sp>
          <p:nvSpPr>
            <p:cNvPr id="252" name="正方形/長方形 251">
              <a:extLst>
                <a:ext uri="{FF2B5EF4-FFF2-40B4-BE49-F238E27FC236}">
                  <a16:creationId xmlns:a16="http://schemas.microsoft.com/office/drawing/2014/main" id="{3CF60A5E-2ED5-4D9C-0D72-4740B0499A08}"/>
                </a:ext>
              </a:extLst>
            </p:cNvPr>
            <p:cNvSpPr/>
            <p:nvPr/>
          </p:nvSpPr>
          <p:spPr bwMode="auto">
            <a:xfrm>
              <a:off x="10349035" y="5107270"/>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sp>
          <p:nvSpPr>
            <p:cNvPr id="253" name="正方形/長方形 252">
              <a:extLst>
                <a:ext uri="{FF2B5EF4-FFF2-40B4-BE49-F238E27FC236}">
                  <a16:creationId xmlns:a16="http://schemas.microsoft.com/office/drawing/2014/main" id="{B5CB4364-D187-AAE2-0615-DFDD61AFAD88}"/>
                </a:ext>
              </a:extLst>
            </p:cNvPr>
            <p:cNvSpPr/>
            <p:nvPr/>
          </p:nvSpPr>
          <p:spPr bwMode="auto">
            <a:xfrm>
              <a:off x="10336405" y="5064525"/>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a:solidFill>
                    <a:schemeClr val="bg2">
                      <a:lumMod val="50000"/>
                    </a:schemeClr>
                  </a:solidFill>
                  <a:latin typeface="Meiryo UI" panose="020B0604030504040204" pitchFamily="50" charset="-128"/>
                  <a:ea typeface="Meiryo UI" panose="020B0604030504040204" pitchFamily="50" charset="-128"/>
                </a:rPr>
                <a:t>WS</a:t>
              </a:r>
              <a:r>
                <a:rPr lang="ja-JP" altLang="en-US" sz="800">
                  <a:solidFill>
                    <a:schemeClr val="bg2">
                      <a:lumMod val="50000"/>
                    </a:schemeClr>
                  </a:solidFill>
                  <a:latin typeface="Meiryo UI" panose="020B0604030504040204" pitchFamily="50" charset="-128"/>
                  <a:ea typeface="Meiryo UI" panose="020B0604030504040204" pitchFamily="50" charset="-128"/>
                </a:rPr>
                <a:t>画面</a:t>
              </a:r>
              <a:endParaRPr lang="en-US" altLang="ja-JP" sz="80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a:solidFill>
                    <a:schemeClr val="bg2">
                      <a:lumMod val="50000"/>
                    </a:schemeClr>
                  </a:solidFill>
                  <a:latin typeface="Meiryo UI" panose="020B0604030504040204" pitchFamily="50" charset="-128"/>
                  <a:ea typeface="Meiryo UI" panose="020B0604030504040204" pitchFamily="50" charset="-128"/>
                </a:rPr>
                <a:t>&lt;</a:t>
              </a:r>
              <a:r>
                <a:rPr lang="en-US" altLang="ja-JP" sz="800" err="1">
                  <a:solidFill>
                    <a:schemeClr val="bg2">
                      <a:lumMod val="50000"/>
                    </a:schemeClr>
                  </a:solidFill>
                  <a:latin typeface="Meiryo UI" panose="020B0604030504040204" pitchFamily="50" charset="-128"/>
                  <a:ea typeface="Meiryo UI" panose="020B0604030504040204" pitchFamily="50" charset="-128"/>
                </a:rPr>
                <a:t>SpreadSheet</a:t>
              </a:r>
              <a:r>
                <a:rPr lang="en-US" altLang="ja-JP" sz="800">
                  <a:solidFill>
                    <a:schemeClr val="bg2">
                      <a:lumMod val="50000"/>
                    </a:schemeClr>
                  </a:solidFill>
                  <a:latin typeface="Meiryo UI" panose="020B0604030504040204" pitchFamily="50" charset="-128"/>
                  <a:ea typeface="Meiryo UI" panose="020B0604030504040204" pitchFamily="50" charset="-128"/>
                </a:rPr>
                <a:t>&gt;</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grpSp>
      <p:cxnSp>
        <p:nvCxnSpPr>
          <p:cNvPr id="254" name="直線矢印コネクタ 21">
            <a:extLst>
              <a:ext uri="{FF2B5EF4-FFF2-40B4-BE49-F238E27FC236}">
                <a16:creationId xmlns:a16="http://schemas.microsoft.com/office/drawing/2014/main" id="{758CCF85-EC38-2573-6FDC-F85C9E9AFE0E}"/>
              </a:ext>
            </a:extLst>
          </p:cNvPr>
          <p:cNvCxnSpPr>
            <a:cxnSpLocks/>
            <a:stCxn id="259" idx="2"/>
            <a:endCxn id="253" idx="0"/>
          </p:cNvCxnSpPr>
          <p:nvPr/>
        </p:nvCxnSpPr>
        <p:spPr>
          <a:xfrm flipH="1">
            <a:off x="10951916" y="3996762"/>
            <a:ext cx="8170" cy="1943609"/>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5" name="直線矢印コネクタ 21">
            <a:extLst>
              <a:ext uri="{FF2B5EF4-FFF2-40B4-BE49-F238E27FC236}">
                <a16:creationId xmlns:a16="http://schemas.microsoft.com/office/drawing/2014/main" id="{269C33C0-99D7-CED4-C66C-A24F2FE44CAA}"/>
              </a:ext>
            </a:extLst>
          </p:cNvPr>
          <p:cNvCxnSpPr>
            <a:cxnSpLocks/>
            <a:stCxn id="163" idx="3"/>
            <a:endCxn id="253" idx="0"/>
          </p:cNvCxnSpPr>
          <p:nvPr/>
        </p:nvCxnSpPr>
        <p:spPr>
          <a:xfrm>
            <a:off x="10294864" y="5234648"/>
            <a:ext cx="657052" cy="705723"/>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7" name="テキスト ボックス 256">
            <a:extLst>
              <a:ext uri="{FF2B5EF4-FFF2-40B4-BE49-F238E27FC236}">
                <a16:creationId xmlns:a16="http://schemas.microsoft.com/office/drawing/2014/main" id="{25A61755-2498-7CDD-67FF-20E1A686B42B}"/>
              </a:ext>
            </a:extLst>
          </p:cNvPr>
          <p:cNvSpPr txBox="1"/>
          <p:nvPr/>
        </p:nvSpPr>
        <p:spPr>
          <a:xfrm>
            <a:off x="10652512" y="4771274"/>
            <a:ext cx="620413" cy="17899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更新</a:t>
            </a:r>
            <a:r>
              <a:rPr lang="en-US" altLang="ja-JP" sz="800">
                <a:solidFill>
                  <a:schemeClr val="bg2">
                    <a:lumMod val="50000"/>
                  </a:schemeClr>
                </a:solidFill>
                <a:latin typeface="Meiryo UI" panose="020B0604030504040204" pitchFamily="50" charset="-128"/>
                <a:ea typeface="Meiryo UI" panose="020B0604030504040204" pitchFamily="50" charset="-128"/>
              </a:rPr>
              <a:t>/</a:t>
            </a:r>
            <a:r>
              <a:rPr lang="ja-JP" altLang="en-US" sz="800">
                <a:solidFill>
                  <a:schemeClr val="bg2">
                    <a:lumMod val="50000"/>
                  </a:schemeClr>
                </a:solidFill>
                <a:latin typeface="Meiryo UI" panose="020B0604030504040204" pitchFamily="50" charset="-128"/>
                <a:ea typeface="Meiryo UI" panose="020B0604030504040204" pitchFamily="50" charset="-128"/>
              </a:rPr>
              <a:t>コピー</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sp>
        <p:nvSpPr>
          <p:cNvPr id="258" name="テキスト ボックス 257">
            <a:extLst>
              <a:ext uri="{FF2B5EF4-FFF2-40B4-BE49-F238E27FC236}">
                <a16:creationId xmlns:a16="http://schemas.microsoft.com/office/drawing/2014/main" id="{34BC6579-1DE4-8E40-5955-5F04CE0F9EBE}"/>
              </a:ext>
            </a:extLst>
          </p:cNvPr>
          <p:cNvSpPr txBox="1"/>
          <p:nvPr/>
        </p:nvSpPr>
        <p:spPr>
          <a:xfrm>
            <a:off x="10447020" y="5170710"/>
            <a:ext cx="318369" cy="12740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参照</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sp>
        <p:nvSpPr>
          <p:cNvPr id="259" name="フローチャート: 手操作入力 258">
            <a:extLst>
              <a:ext uri="{FF2B5EF4-FFF2-40B4-BE49-F238E27FC236}">
                <a16:creationId xmlns:a16="http://schemas.microsoft.com/office/drawing/2014/main" id="{1109718D-986F-4035-76D5-4D1429EBC703}"/>
              </a:ext>
            </a:extLst>
          </p:cNvPr>
          <p:cNvSpPr/>
          <p:nvPr/>
        </p:nvSpPr>
        <p:spPr bwMode="auto">
          <a:xfrm>
            <a:off x="10492604" y="3604229"/>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a:solidFill>
                  <a:schemeClr val="bg2">
                    <a:lumMod val="50000"/>
                  </a:schemeClr>
                </a:solidFill>
                <a:latin typeface="Meiryo UI" panose="020B0604030504040204" pitchFamily="50" charset="-128"/>
                <a:ea typeface="Meiryo UI" panose="020B0604030504040204" pitchFamily="50" charset="-128"/>
              </a:rPr>
              <a:t>WS</a:t>
            </a:r>
          </a:p>
          <a:p>
            <a:pPr algn="ctr"/>
            <a:r>
              <a:rPr lang="ja-JP" altLang="en-US" sz="800">
                <a:solidFill>
                  <a:schemeClr val="bg2">
                    <a:lumMod val="50000"/>
                  </a:schemeClr>
                </a:solidFill>
                <a:latin typeface="Meiryo UI" panose="020B0604030504040204" pitchFamily="50" charset="-128"/>
                <a:ea typeface="Meiryo UI" panose="020B0604030504040204" pitchFamily="50" charset="-128"/>
              </a:rPr>
              <a:t>結果入力＆コピー</a:t>
            </a:r>
          </a:p>
        </p:txBody>
      </p:sp>
      <p:cxnSp>
        <p:nvCxnSpPr>
          <p:cNvPr id="260" name="コネクタ: カギ線 5">
            <a:extLst>
              <a:ext uri="{FF2B5EF4-FFF2-40B4-BE49-F238E27FC236}">
                <a16:creationId xmlns:a16="http://schemas.microsoft.com/office/drawing/2014/main" id="{08F8562C-4577-B4B7-A4AF-9B955C7DA5EC}"/>
              </a:ext>
            </a:extLst>
          </p:cNvPr>
          <p:cNvCxnSpPr>
            <a:cxnSpLocks/>
            <a:stCxn id="226" idx="3"/>
            <a:endCxn id="259" idx="1"/>
          </p:cNvCxnSpPr>
          <p:nvPr/>
        </p:nvCxnSpPr>
        <p:spPr>
          <a:xfrm>
            <a:off x="10294864" y="3798630"/>
            <a:ext cx="197740" cy="1866"/>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7" name="楕円 266">
            <a:extLst>
              <a:ext uri="{FF2B5EF4-FFF2-40B4-BE49-F238E27FC236}">
                <a16:creationId xmlns:a16="http://schemas.microsoft.com/office/drawing/2014/main" id="{C659971D-D404-90AA-3E3D-743D89092FCC}"/>
              </a:ext>
            </a:extLst>
          </p:cNvPr>
          <p:cNvSpPr/>
          <p:nvPr/>
        </p:nvSpPr>
        <p:spPr>
          <a:xfrm>
            <a:off x="11650497" y="3707064"/>
            <a:ext cx="185094" cy="185094"/>
          </a:xfrm>
          <a:prstGeom prst="ellipse">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a:solidFill>
                  <a:schemeClr val="bg2">
                    <a:lumMod val="50000"/>
                  </a:schemeClr>
                </a:solidFill>
                <a:latin typeface="Meiryo UI" panose="020B0604030504040204" pitchFamily="50" charset="-128"/>
                <a:ea typeface="Meiryo UI" panose="020B0604030504040204" pitchFamily="50" charset="-128"/>
              </a:rPr>
              <a:t>3</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268" name="コネクタ: カギ線 5">
            <a:extLst>
              <a:ext uri="{FF2B5EF4-FFF2-40B4-BE49-F238E27FC236}">
                <a16:creationId xmlns:a16="http://schemas.microsoft.com/office/drawing/2014/main" id="{95F6F57B-F44C-42E8-9B4C-E6025906E5B4}"/>
              </a:ext>
            </a:extLst>
          </p:cNvPr>
          <p:cNvCxnSpPr>
            <a:cxnSpLocks/>
            <a:stCxn id="259" idx="3"/>
            <a:endCxn id="267" idx="2"/>
          </p:cNvCxnSpPr>
          <p:nvPr/>
        </p:nvCxnSpPr>
        <p:spPr>
          <a:xfrm flipV="1">
            <a:off x="11427568" y="3799611"/>
            <a:ext cx="222929" cy="885"/>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1" name="矢印: 左右 270">
            <a:extLst>
              <a:ext uri="{FF2B5EF4-FFF2-40B4-BE49-F238E27FC236}">
                <a16:creationId xmlns:a16="http://schemas.microsoft.com/office/drawing/2014/main" id="{2938C5AC-3865-5137-A58C-8C295C760DAF}"/>
              </a:ext>
            </a:extLst>
          </p:cNvPr>
          <p:cNvSpPr/>
          <p:nvPr/>
        </p:nvSpPr>
        <p:spPr>
          <a:xfrm>
            <a:off x="9153467" y="1596442"/>
            <a:ext cx="1339137"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システム処理時間：</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en-US" altLang="ja-JP" sz="800">
                <a:solidFill>
                  <a:schemeClr val="bg2">
                    <a:lumMod val="50000"/>
                  </a:schemeClr>
                </a:solidFill>
                <a:latin typeface="Meiryo UI" panose="020B0604030504040204" pitchFamily="50" charset="-128"/>
                <a:ea typeface="Meiryo UI" panose="020B0604030504040204" pitchFamily="50" charset="-128"/>
              </a:rPr>
              <a:t>1</a:t>
            </a:r>
            <a:r>
              <a:rPr lang="ja-JP" altLang="en-US" sz="800">
                <a:solidFill>
                  <a:schemeClr val="bg2">
                    <a:lumMod val="50000"/>
                  </a:schemeClr>
                </a:solidFill>
                <a:latin typeface="Meiryo UI" panose="020B0604030504040204" pitchFamily="50" charset="-128"/>
                <a:ea typeface="Meiryo UI" panose="020B0604030504040204" pitchFamily="50" charset="-128"/>
              </a:rPr>
              <a:t>～</a:t>
            </a:r>
            <a:r>
              <a:rPr lang="en-US" altLang="ja-JP" sz="800">
                <a:solidFill>
                  <a:schemeClr val="bg2">
                    <a:lumMod val="50000"/>
                  </a:schemeClr>
                </a:solidFill>
                <a:latin typeface="Meiryo UI" panose="020B0604030504040204" pitchFamily="50" charset="-128"/>
                <a:ea typeface="Meiryo UI" panose="020B0604030504040204" pitchFamily="50" charset="-128"/>
              </a:rPr>
              <a:t>2</a:t>
            </a:r>
            <a:r>
              <a:rPr lang="ja-JP" altLang="en-US" sz="800">
                <a:solidFill>
                  <a:schemeClr val="bg2">
                    <a:lumMod val="50000"/>
                  </a:schemeClr>
                </a:solidFill>
                <a:latin typeface="Meiryo UI" panose="020B0604030504040204" pitchFamily="50" charset="-128"/>
                <a:ea typeface="Meiryo UI" panose="020B0604030504040204" pitchFamily="50" charset="-128"/>
              </a:rPr>
              <a:t>分程度</a:t>
            </a:r>
            <a:r>
              <a:rPr lang="en-US" altLang="ja-JP" sz="800">
                <a:solidFill>
                  <a:schemeClr val="bg2">
                    <a:lumMod val="50000"/>
                  </a:schemeClr>
                </a:solidFill>
                <a:latin typeface="Meiryo UI" panose="020B0604030504040204" pitchFamily="50" charset="-128"/>
                <a:ea typeface="Meiryo UI" panose="020B0604030504040204" pitchFamily="50" charset="-128"/>
              </a:rPr>
              <a:t>/1</a:t>
            </a:r>
            <a:r>
              <a:rPr lang="ja-JP" altLang="en-US" sz="800">
                <a:solidFill>
                  <a:schemeClr val="bg2">
                    <a:lumMod val="50000"/>
                  </a:schemeClr>
                </a:solidFill>
                <a:latin typeface="Meiryo UI" panose="020B0604030504040204" pitchFamily="50" charset="-128"/>
                <a:ea typeface="Meiryo UI" panose="020B0604030504040204" pitchFamily="50" charset="-128"/>
              </a:rPr>
              <a:t>件</a:t>
            </a:r>
          </a:p>
        </p:txBody>
      </p:sp>
      <p:grpSp>
        <p:nvGrpSpPr>
          <p:cNvPr id="272" name="グループ化 271">
            <a:extLst>
              <a:ext uri="{FF2B5EF4-FFF2-40B4-BE49-F238E27FC236}">
                <a16:creationId xmlns:a16="http://schemas.microsoft.com/office/drawing/2014/main" id="{DC1ECEE9-2C7C-5CED-C5DB-9FAEDD54E703}"/>
              </a:ext>
            </a:extLst>
          </p:cNvPr>
          <p:cNvGrpSpPr/>
          <p:nvPr/>
        </p:nvGrpSpPr>
        <p:grpSpPr>
          <a:xfrm>
            <a:off x="5800238" y="863326"/>
            <a:ext cx="5975002" cy="580936"/>
            <a:chOff x="5724822" y="863326"/>
            <a:chExt cx="5975002" cy="580936"/>
          </a:xfrm>
        </p:grpSpPr>
        <p:sp>
          <p:nvSpPr>
            <p:cNvPr id="273" name="フローチャート : 書類 22">
              <a:extLst>
                <a:ext uri="{FF2B5EF4-FFF2-40B4-BE49-F238E27FC236}">
                  <a16:creationId xmlns:a16="http://schemas.microsoft.com/office/drawing/2014/main" id="{E3AFE78A-11DD-EB4E-CDB4-9D5370904E41}"/>
                </a:ext>
              </a:extLst>
            </p:cNvPr>
            <p:cNvSpPr/>
            <p:nvPr/>
          </p:nvSpPr>
          <p:spPr>
            <a:xfrm>
              <a:off x="11327011" y="1048305"/>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ファイル</a:t>
              </a:r>
            </a:p>
          </p:txBody>
        </p:sp>
        <p:grpSp>
          <p:nvGrpSpPr>
            <p:cNvPr id="274" name="グループ化 273">
              <a:extLst>
                <a:ext uri="{FF2B5EF4-FFF2-40B4-BE49-F238E27FC236}">
                  <a16:creationId xmlns:a16="http://schemas.microsoft.com/office/drawing/2014/main" id="{2389B7EC-323E-5B36-72FB-0FD2A6F0B868}"/>
                </a:ext>
              </a:extLst>
            </p:cNvPr>
            <p:cNvGrpSpPr/>
            <p:nvPr/>
          </p:nvGrpSpPr>
          <p:grpSpPr>
            <a:xfrm>
              <a:off x="6299371" y="1006194"/>
              <a:ext cx="2717949" cy="295200"/>
              <a:chOff x="6012641" y="1006194"/>
              <a:chExt cx="2989744" cy="295200"/>
            </a:xfrm>
          </p:grpSpPr>
          <p:sp>
            <p:nvSpPr>
              <p:cNvPr id="288" name="フローチャート : 代替処理 2">
                <a:extLst>
                  <a:ext uri="{FF2B5EF4-FFF2-40B4-BE49-F238E27FC236}">
                    <a16:creationId xmlns:a16="http://schemas.microsoft.com/office/drawing/2014/main" id="{0B64AA29-1D58-A58F-E506-DE7D33CB7241}"/>
                  </a:ext>
                </a:extLst>
              </p:cNvPr>
              <p:cNvSpPr/>
              <p:nvPr/>
            </p:nvSpPr>
            <p:spPr>
              <a:xfrm>
                <a:off x="6012641" y="1006194"/>
                <a:ext cx="936000" cy="295200"/>
              </a:xfrm>
              <a:prstGeom prst="flowChartAlternateProcess">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anchor="ctr" upright="1"/>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業務処理</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ja-JP" altLang="en-US" sz="800">
                    <a:solidFill>
                      <a:schemeClr val="bg2">
                        <a:lumMod val="50000"/>
                      </a:schemeClr>
                    </a:solidFill>
                    <a:latin typeface="Meiryo UI" panose="020B0604030504040204" pitchFamily="50" charset="-128"/>
                    <a:ea typeface="Meiryo UI" panose="020B0604030504040204" pitchFamily="50" charset="-128"/>
                  </a:rPr>
                  <a:t>（システム外）</a:t>
                </a:r>
              </a:p>
            </p:txBody>
          </p:sp>
          <p:sp>
            <p:nvSpPr>
              <p:cNvPr id="289" name="正方形/長方形 288">
                <a:extLst>
                  <a:ext uri="{FF2B5EF4-FFF2-40B4-BE49-F238E27FC236}">
                    <a16:creationId xmlns:a16="http://schemas.microsoft.com/office/drawing/2014/main" id="{BC03D44B-07DA-58C1-BE62-49C5113DC461}"/>
                  </a:ext>
                </a:extLst>
              </p:cNvPr>
              <p:cNvSpPr/>
              <p:nvPr/>
            </p:nvSpPr>
            <p:spPr bwMode="auto">
              <a:xfrm>
                <a:off x="8066385" y="1006194"/>
                <a:ext cx="936000" cy="295200"/>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システム処理</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en-US" altLang="ja-JP" sz="800">
                    <a:solidFill>
                      <a:schemeClr val="bg2">
                        <a:lumMod val="50000"/>
                      </a:schemeClr>
                    </a:solidFill>
                    <a:latin typeface="Meiryo UI" panose="020B0604030504040204" pitchFamily="50" charset="-128"/>
                    <a:ea typeface="Meiryo UI" panose="020B0604030504040204" pitchFamily="50" charset="-128"/>
                  </a:rPr>
                  <a:t>&lt;</a:t>
                </a:r>
                <a:r>
                  <a:rPr lang="ja-JP" altLang="en-US" sz="800">
                    <a:solidFill>
                      <a:schemeClr val="bg2">
                        <a:lumMod val="50000"/>
                      </a:schemeClr>
                    </a:solidFill>
                    <a:latin typeface="Meiryo UI" panose="020B0604030504040204" pitchFamily="50" charset="-128"/>
                    <a:ea typeface="Meiryo UI" panose="020B0604030504040204" pitchFamily="50" charset="-128"/>
                  </a:rPr>
                  <a:t>システム名</a:t>
                </a:r>
                <a:r>
                  <a:rPr lang="en-US" altLang="ja-JP" sz="800">
                    <a:solidFill>
                      <a:schemeClr val="bg2">
                        <a:lumMod val="50000"/>
                      </a:schemeClr>
                    </a:solidFill>
                    <a:latin typeface="Meiryo UI" panose="020B0604030504040204" pitchFamily="50" charset="-128"/>
                    <a:ea typeface="Meiryo UI" panose="020B0604030504040204" pitchFamily="50" charset="-128"/>
                  </a:rPr>
                  <a:t>&gt;</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sp>
            <p:nvSpPr>
              <p:cNvPr id="290" name="フローチャート: 手操作入力 289">
                <a:extLst>
                  <a:ext uri="{FF2B5EF4-FFF2-40B4-BE49-F238E27FC236}">
                    <a16:creationId xmlns:a16="http://schemas.microsoft.com/office/drawing/2014/main" id="{30D0C4EE-851F-5723-9F61-DC56E48D1F6F}"/>
                  </a:ext>
                </a:extLst>
              </p:cNvPr>
              <p:cNvSpPr/>
              <p:nvPr/>
            </p:nvSpPr>
            <p:spPr bwMode="auto">
              <a:xfrm>
                <a:off x="7040031" y="1006337"/>
                <a:ext cx="934964" cy="294915"/>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業務処理</a:t>
                </a:r>
                <a:endParaRPr lang="en-US" altLang="ja-JP" sz="80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a:solidFill>
                      <a:schemeClr val="bg2">
                        <a:lumMod val="50000"/>
                      </a:schemeClr>
                    </a:solidFill>
                    <a:latin typeface="Meiryo UI" panose="020B0604030504040204" pitchFamily="50" charset="-128"/>
                    <a:ea typeface="Meiryo UI" panose="020B0604030504040204" pitchFamily="50" charset="-128"/>
                  </a:rPr>
                  <a:t>（システム利用）</a:t>
                </a:r>
              </a:p>
            </p:txBody>
          </p:sp>
        </p:grpSp>
        <p:grpSp>
          <p:nvGrpSpPr>
            <p:cNvPr id="275" name="グループ化 274">
              <a:extLst>
                <a:ext uri="{FF2B5EF4-FFF2-40B4-BE49-F238E27FC236}">
                  <a16:creationId xmlns:a16="http://schemas.microsoft.com/office/drawing/2014/main" id="{7CBA5416-4E63-4579-476F-0758771FCF44}"/>
                </a:ext>
              </a:extLst>
            </p:cNvPr>
            <p:cNvGrpSpPr/>
            <p:nvPr/>
          </p:nvGrpSpPr>
          <p:grpSpPr>
            <a:xfrm>
              <a:off x="10219448" y="863326"/>
              <a:ext cx="580936" cy="580936"/>
              <a:chOff x="3045064" y="4118673"/>
              <a:chExt cx="580936" cy="580936"/>
            </a:xfrm>
          </p:grpSpPr>
          <p:pic>
            <p:nvPicPr>
              <p:cNvPr id="286" name="グラフィックス 285" descr="フォルダー">
                <a:extLst>
                  <a:ext uri="{FF2B5EF4-FFF2-40B4-BE49-F238E27FC236}">
                    <a16:creationId xmlns:a16="http://schemas.microsoft.com/office/drawing/2014/main" id="{6392D674-100B-E93C-87A1-AC78EEE988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287" name="フローチャート : 書類 22">
                <a:extLst>
                  <a:ext uri="{FF2B5EF4-FFF2-40B4-BE49-F238E27FC236}">
                    <a16:creationId xmlns:a16="http://schemas.microsoft.com/office/drawing/2014/main" id="{C3DCB7E5-0E07-6E07-B7A9-B98A5D85571C}"/>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ローカル</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ja-JP" altLang="en-US" sz="800">
                    <a:solidFill>
                      <a:schemeClr val="bg2">
                        <a:lumMod val="50000"/>
                      </a:schemeClr>
                    </a:solidFill>
                    <a:latin typeface="Meiryo UI" panose="020B0604030504040204" pitchFamily="50" charset="-128"/>
                    <a:ea typeface="Meiryo UI" panose="020B0604030504040204" pitchFamily="50" charset="-128"/>
                  </a:rPr>
                  <a:t>フォルダ</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276" name="グループ化 275">
              <a:extLst>
                <a:ext uri="{FF2B5EF4-FFF2-40B4-BE49-F238E27FC236}">
                  <a16:creationId xmlns:a16="http://schemas.microsoft.com/office/drawing/2014/main" id="{D4CB604B-5DD4-EC45-6405-410B24D165A6}"/>
                </a:ext>
              </a:extLst>
            </p:cNvPr>
            <p:cNvGrpSpPr/>
            <p:nvPr/>
          </p:nvGrpSpPr>
          <p:grpSpPr>
            <a:xfrm>
              <a:off x="10746075" y="863326"/>
              <a:ext cx="580936" cy="580936"/>
              <a:chOff x="3045064" y="4118673"/>
              <a:chExt cx="580936" cy="580936"/>
            </a:xfrm>
          </p:grpSpPr>
          <p:pic>
            <p:nvPicPr>
              <p:cNvPr id="284" name="グラフィックス 283" descr="フォルダー">
                <a:extLst>
                  <a:ext uri="{FF2B5EF4-FFF2-40B4-BE49-F238E27FC236}">
                    <a16:creationId xmlns:a16="http://schemas.microsoft.com/office/drawing/2014/main" id="{D1F71F8B-DB4E-9EC4-9C14-61882BFD64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5064" y="4118673"/>
                <a:ext cx="580936" cy="580936"/>
              </a:xfrm>
              <a:prstGeom prst="rect">
                <a:avLst/>
              </a:prstGeom>
            </p:spPr>
          </p:pic>
          <p:sp>
            <p:nvSpPr>
              <p:cNvPr id="285" name="フローチャート : 書類 22">
                <a:extLst>
                  <a:ext uri="{FF2B5EF4-FFF2-40B4-BE49-F238E27FC236}">
                    <a16:creationId xmlns:a16="http://schemas.microsoft.com/office/drawing/2014/main" id="{FF3ED01A-2840-F1C9-34CA-DC29861750FA}"/>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800">
                    <a:solidFill>
                      <a:schemeClr val="bg2">
                        <a:lumMod val="50000"/>
                      </a:schemeClr>
                    </a:solidFill>
                    <a:latin typeface="Meiryo UI" panose="020B0604030504040204" pitchFamily="50" charset="-128"/>
                    <a:ea typeface="Meiryo UI" panose="020B0604030504040204" pitchFamily="50" charset="-128"/>
                  </a:rPr>
                  <a:t>Google</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ja-JP" altLang="en-US" sz="800">
                    <a:solidFill>
                      <a:schemeClr val="bg2">
                        <a:lumMod val="50000"/>
                      </a:schemeClr>
                    </a:solidFill>
                    <a:latin typeface="Meiryo UI" panose="020B0604030504040204" pitchFamily="50" charset="-128"/>
                    <a:ea typeface="Meiryo UI" panose="020B0604030504040204" pitchFamily="50" charset="-128"/>
                  </a:rPr>
                  <a:t>ドライブ</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277" name="グループ化 276">
              <a:extLst>
                <a:ext uri="{FF2B5EF4-FFF2-40B4-BE49-F238E27FC236}">
                  <a16:creationId xmlns:a16="http://schemas.microsoft.com/office/drawing/2014/main" id="{8D1770B1-B4C4-CD73-E2A1-D456280EFB63}"/>
                </a:ext>
              </a:extLst>
            </p:cNvPr>
            <p:cNvGrpSpPr/>
            <p:nvPr/>
          </p:nvGrpSpPr>
          <p:grpSpPr>
            <a:xfrm>
              <a:off x="9002385" y="1064235"/>
              <a:ext cx="682453" cy="260038"/>
              <a:chOff x="11038576" y="1002988"/>
              <a:chExt cx="682453" cy="260038"/>
            </a:xfrm>
          </p:grpSpPr>
          <p:cxnSp>
            <p:nvCxnSpPr>
              <p:cNvPr id="282" name="コネクタ: カギ線 5">
                <a:extLst>
                  <a:ext uri="{FF2B5EF4-FFF2-40B4-BE49-F238E27FC236}">
                    <a16:creationId xmlns:a16="http://schemas.microsoft.com/office/drawing/2014/main" id="{F602D188-9CBE-F802-FBE8-285C5BE4D298}"/>
                  </a:ext>
                </a:extLst>
              </p:cNvPr>
              <p:cNvCxnSpPr>
                <a:cxnSpLocks/>
              </p:cNvCxnSpPr>
              <p:nvPr/>
            </p:nvCxnSpPr>
            <p:spPr>
              <a:xfrm>
                <a:off x="11152334" y="1002988"/>
                <a:ext cx="454937"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3" name="テキスト ボックス 282">
                <a:extLst>
                  <a:ext uri="{FF2B5EF4-FFF2-40B4-BE49-F238E27FC236}">
                    <a16:creationId xmlns:a16="http://schemas.microsoft.com/office/drawing/2014/main" id="{513F7DAC-CA10-9FEA-8878-A46FE9C5F368}"/>
                  </a:ext>
                </a:extLst>
              </p:cNvPr>
              <p:cNvSpPr txBox="1"/>
              <p:nvPr/>
            </p:nvSpPr>
            <p:spPr>
              <a:xfrm>
                <a:off x="11038576" y="1037323"/>
                <a:ext cx="682453" cy="2257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業務の流れ</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278" name="グループ化 277">
              <a:extLst>
                <a:ext uri="{FF2B5EF4-FFF2-40B4-BE49-F238E27FC236}">
                  <a16:creationId xmlns:a16="http://schemas.microsoft.com/office/drawing/2014/main" id="{BBE70188-AABC-E8C8-21A2-9FAE4DDAEF13}"/>
                </a:ext>
              </a:extLst>
            </p:cNvPr>
            <p:cNvGrpSpPr/>
            <p:nvPr/>
          </p:nvGrpSpPr>
          <p:grpSpPr>
            <a:xfrm>
              <a:off x="9586748" y="1064235"/>
              <a:ext cx="682453" cy="260038"/>
              <a:chOff x="11038576" y="1002988"/>
              <a:chExt cx="682453" cy="260038"/>
            </a:xfrm>
          </p:grpSpPr>
          <p:cxnSp>
            <p:nvCxnSpPr>
              <p:cNvPr id="280" name="コネクタ: カギ線 5">
                <a:extLst>
                  <a:ext uri="{FF2B5EF4-FFF2-40B4-BE49-F238E27FC236}">
                    <a16:creationId xmlns:a16="http://schemas.microsoft.com/office/drawing/2014/main" id="{01BDE5E1-9649-434A-E724-B3243FB1545F}"/>
                  </a:ext>
                </a:extLst>
              </p:cNvPr>
              <p:cNvCxnSpPr>
                <a:cxnSpLocks/>
              </p:cNvCxnSpPr>
              <p:nvPr/>
            </p:nvCxnSpPr>
            <p:spPr>
              <a:xfrm>
                <a:off x="11146191" y="1002988"/>
                <a:ext cx="453600" cy="0"/>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1" name="テキスト ボックス 280">
                <a:extLst>
                  <a:ext uri="{FF2B5EF4-FFF2-40B4-BE49-F238E27FC236}">
                    <a16:creationId xmlns:a16="http://schemas.microsoft.com/office/drawing/2014/main" id="{A18EA905-B50D-1753-59B3-642023FC8B41}"/>
                  </a:ext>
                </a:extLst>
              </p:cNvPr>
              <p:cNvSpPr txBox="1"/>
              <p:nvPr/>
            </p:nvSpPr>
            <p:spPr>
              <a:xfrm>
                <a:off x="11038576" y="1037323"/>
                <a:ext cx="682453" cy="2257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データの流れ</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sp>
          <p:nvSpPr>
            <p:cNvPr id="279" name="正方形/長方形 278">
              <a:extLst>
                <a:ext uri="{FF2B5EF4-FFF2-40B4-BE49-F238E27FC236}">
                  <a16:creationId xmlns:a16="http://schemas.microsoft.com/office/drawing/2014/main" id="{49E77605-BEC7-9393-5A8A-6E61D25B4493}"/>
                </a:ext>
              </a:extLst>
            </p:cNvPr>
            <p:cNvSpPr/>
            <p:nvPr/>
          </p:nvSpPr>
          <p:spPr bwMode="auto">
            <a:xfrm>
              <a:off x="5724822" y="1025900"/>
              <a:ext cx="558353" cy="295200"/>
            </a:xfrm>
            <a:prstGeom prst="rect">
              <a:avLst/>
            </a:prstGeom>
            <a:solidFill>
              <a:srgbClr xmlns:mc="http://schemas.openxmlformats.org/markup-compatibility/2006" xmlns:a14="http://schemas.microsoft.com/office/drawing/2010/main" val="FFFFFF" mc:Ignorable="a14" a14:legacySpreadsheetColorIndex="65"/>
            </a:solidFill>
            <a:ln w="6350">
              <a:noFill/>
              <a:miter lim="800000"/>
              <a:headEnd/>
              <a:tailEnd/>
            </a:ln>
          </p:spPr>
          <p:txBody>
            <a:bodyPr wrap="square" lIns="27432" tIns="18288" rIns="27432" bIns="18288" rtlCol="0" anchor="ctr" upright="1"/>
            <a:lstStyle/>
            <a:p>
              <a:pPr algn="r"/>
              <a:r>
                <a:rPr lang="ja-JP" altLang="en-US" sz="1050" b="1">
                  <a:solidFill>
                    <a:schemeClr val="bg2">
                      <a:lumMod val="50000"/>
                    </a:schemeClr>
                  </a:solidFill>
                  <a:latin typeface="Meiryo UI" panose="020B0604030504040204" pitchFamily="50" charset="-128"/>
                  <a:ea typeface="Meiryo UI" panose="020B0604030504040204" pitchFamily="50" charset="-128"/>
                </a:rPr>
                <a:t>凡例：</a:t>
              </a:r>
            </a:p>
          </p:txBody>
        </p:sp>
      </p:grpSp>
      <p:sp>
        <p:nvSpPr>
          <p:cNvPr id="79" name="テキスト ボックス 78">
            <a:extLst>
              <a:ext uri="{FF2B5EF4-FFF2-40B4-BE49-F238E27FC236}">
                <a16:creationId xmlns:a16="http://schemas.microsoft.com/office/drawing/2014/main" id="{81CCBE03-361B-6182-2A52-FEF0F58943C2}"/>
              </a:ext>
            </a:extLst>
          </p:cNvPr>
          <p:cNvSpPr txBox="1"/>
          <p:nvPr/>
        </p:nvSpPr>
        <p:spPr>
          <a:xfrm>
            <a:off x="6316733" y="4035604"/>
            <a:ext cx="682454" cy="16957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保存</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sp>
        <p:nvSpPr>
          <p:cNvPr id="25" name="テキスト ボックス 24">
            <a:extLst>
              <a:ext uri="{FF2B5EF4-FFF2-40B4-BE49-F238E27FC236}">
                <a16:creationId xmlns:a16="http://schemas.microsoft.com/office/drawing/2014/main" id="{35895969-F719-6C2E-2EB7-2C0E3FEF597D}"/>
              </a:ext>
            </a:extLst>
          </p:cNvPr>
          <p:cNvSpPr txBox="1"/>
          <p:nvPr/>
        </p:nvSpPr>
        <p:spPr>
          <a:xfrm>
            <a:off x="1242195" y="3226860"/>
            <a:ext cx="2277771" cy="18466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r>
              <a:rPr lang="en-US" altLang="ja-JP" sz="1200" b="1">
                <a:solidFill>
                  <a:srgbClr val="262699"/>
                </a:solidFill>
                <a:latin typeface="Meiryo UI" panose="020B0604030504040204" pitchFamily="50" charset="-128"/>
                <a:ea typeface="Meiryo UI" panose="020B0604030504040204" pitchFamily="50" charset="-128"/>
              </a:rPr>
              <a:t>AI</a:t>
            </a:r>
            <a:r>
              <a:rPr lang="ja-JP" altLang="en-US" sz="1200" b="1">
                <a:solidFill>
                  <a:srgbClr val="262699"/>
                </a:solidFill>
                <a:latin typeface="Meiryo UI" panose="020B0604030504040204" pitchFamily="50" charset="-128"/>
                <a:ea typeface="Meiryo UI" panose="020B0604030504040204" pitchFamily="50" charset="-128"/>
              </a:rPr>
              <a:t>エージェントへの置き換え対象</a:t>
            </a:r>
            <a:endParaRPr lang="en-US" altLang="ja-JP" sz="1200" b="1">
              <a:solidFill>
                <a:srgbClr val="262699"/>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10474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88A26-32C6-53CF-6865-9598CD8AE11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927A93B-D0FC-E321-8507-7B7CE1B7E322}"/>
              </a:ext>
            </a:extLst>
          </p:cNvPr>
          <p:cNvSpPr>
            <a:spLocks noGrp="1"/>
          </p:cNvSpPr>
          <p:nvPr>
            <p:ph type="title"/>
          </p:nvPr>
        </p:nvSpPr>
        <p:spPr/>
        <p:txBody>
          <a:bodyPr anchor="ctr"/>
          <a:lstStyle/>
          <a:p>
            <a:r>
              <a:rPr lang="ja-JP" altLang="en-US">
                <a:latin typeface="Meiryo UI" panose="020B0604030504040204" pitchFamily="50" charset="-128"/>
                <a:ea typeface="Meiryo UI" panose="020B0604030504040204" pitchFamily="50" charset="-128"/>
              </a:rPr>
              <a:t>請求業務フロー図（４</a:t>
            </a:r>
            <a:r>
              <a:rPr lang="en-US" altLang="ja-JP">
                <a:latin typeface="Meiryo UI" panose="020B0604030504040204" pitchFamily="50" charset="-128"/>
                <a:ea typeface="Meiryo UI" panose="020B0604030504040204" pitchFamily="50" charset="-128"/>
              </a:rPr>
              <a:t>/</a:t>
            </a:r>
            <a:r>
              <a:rPr lang="ja-JP" altLang="en-US">
                <a:latin typeface="Meiryo UI" panose="020B0604030504040204" pitchFamily="50" charset="-128"/>
                <a:ea typeface="Meiryo UI" panose="020B0604030504040204" pitchFamily="50" charset="-128"/>
              </a:rPr>
              <a:t>４）</a:t>
            </a:r>
            <a:endParaRPr kumimoji="1"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2E8C7052-CC8B-4253-B203-CF7EF845C6ED}"/>
              </a:ext>
            </a:extLst>
          </p:cNvPr>
          <p:cNvSpPr>
            <a:spLocks noGrp="1"/>
          </p:cNvSpPr>
          <p:nvPr>
            <p:ph type="ftr" sz="quarter" idx="15"/>
          </p:nvPr>
        </p:nvSpPr>
        <p:spPr>
          <a:xfrm>
            <a:off x="4038600" y="635635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A96C96FE-5C89-962C-AC6C-0F493D161E84}"/>
              </a:ext>
            </a:extLst>
          </p:cNvPr>
          <p:cNvSpPr/>
          <p:nvPr/>
        </p:nvSpPr>
        <p:spPr>
          <a:xfrm>
            <a:off x="331823" y="631963"/>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endParaRPr lang="en-US" altLang="ja-JP">
              <a:solidFill>
                <a:schemeClr val="bg2">
                  <a:lumMod val="50000"/>
                </a:schemeClr>
              </a:solidFill>
              <a:latin typeface="Meiryo UI" panose="020B0604030504040204" pitchFamily="50" charset="-128"/>
              <a:ea typeface="Meiryo UI" panose="020B0604030504040204" pitchFamily="50" charset="-128"/>
            </a:endParaRPr>
          </a:p>
        </p:txBody>
      </p:sp>
      <p:sp>
        <p:nvSpPr>
          <p:cNvPr id="6" name="正方形/長方形 5">
            <a:extLst>
              <a:ext uri="{FF2B5EF4-FFF2-40B4-BE49-F238E27FC236}">
                <a16:creationId xmlns:a16="http://schemas.microsoft.com/office/drawing/2014/main" id="{04DC33E5-ABA8-4F32-5536-5D2991824E36}"/>
              </a:ext>
            </a:extLst>
          </p:cNvPr>
          <p:cNvSpPr/>
          <p:nvPr/>
        </p:nvSpPr>
        <p:spPr>
          <a:xfrm>
            <a:off x="446631" y="4848615"/>
            <a:ext cx="463231" cy="1577880"/>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05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rPr>
              <a:t>システム</a:t>
            </a:r>
          </a:p>
        </p:txBody>
      </p:sp>
      <p:sp>
        <p:nvSpPr>
          <p:cNvPr id="7" name="正方形/長方形 6">
            <a:extLst>
              <a:ext uri="{FF2B5EF4-FFF2-40B4-BE49-F238E27FC236}">
                <a16:creationId xmlns:a16="http://schemas.microsoft.com/office/drawing/2014/main" id="{86C9C104-C0D0-B98B-6BCB-14B45333A71C}"/>
              </a:ext>
            </a:extLst>
          </p:cNvPr>
          <p:cNvSpPr/>
          <p:nvPr/>
        </p:nvSpPr>
        <p:spPr>
          <a:xfrm>
            <a:off x="446631" y="2739675"/>
            <a:ext cx="463231" cy="2084992"/>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altLang="ja-JP" sz="1050">
                <a:solidFill>
                  <a:schemeClr val="bg1"/>
                </a:solidFill>
                <a:latin typeface="Meiryo UI" panose="020B0604030504040204" pitchFamily="50" charset="-128"/>
                <a:ea typeface="Meiryo UI" panose="020B0604030504040204" pitchFamily="50" charset="-128"/>
                <a:sym typeface="ヒラギノ角ゴ ProN W3"/>
              </a:rPr>
              <a:t>BPS</a:t>
            </a:r>
            <a:endParaRPr kumimoji="0" lang="ja-JP" altLang="en-US" sz="105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sp>
        <p:nvSpPr>
          <p:cNvPr id="90" name="矢印: 左右 89">
            <a:extLst>
              <a:ext uri="{FF2B5EF4-FFF2-40B4-BE49-F238E27FC236}">
                <a16:creationId xmlns:a16="http://schemas.microsoft.com/office/drawing/2014/main" id="{28D67E18-2D64-27FB-D7C6-62EBE3BD3B3D}"/>
              </a:ext>
            </a:extLst>
          </p:cNvPr>
          <p:cNvSpPr/>
          <p:nvPr/>
        </p:nvSpPr>
        <p:spPr>
          <a:xfrm>
            <a:off x="927942" y="1602196"/>
            <a:ext cx="5921483"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a:solidFill>
                  <a:schemeClr val="bg2">
                    <a:lumMod val="50000"/>
                  </a:schemeClr>
                </a:solidFill>
                <a:latin typeface="Meiryo UI" panose="020B0604030504040204" pitchFamily="50" charset="-128"/>
                <a:ea typeface="Meiryo UI" panose="020B0604030504040204" pitchFamily="50" charset="-128"/>
              </a:rPr>
              <a:t>人の作業時間：</a:t>
            </a:r>
            <a:r>
              <a:rPr lang="en-US" altLang="ja-JP" sz="800" b="1">
                <a:solidFill>
                  <a:schemeClr val="bg2">
                    <a:lumMod val="50000"/>
                  </a:schemeClr>
                </a:solidFill>
                <a:latin typeface="Meiryo UI" panose="020B0604030504040204" pitchFamily="50" charset="-128"/>
                <a:ea typeface="Meiryo UI" panose="020B0604030504040204" pitchFamily="50" charset="-128"/>
              </a:rPr>
              <a:t>10</a:t>
            </a:r>
            <a:r>
              <a:rPr lang="ja-JP" altLang="en-US" sz="800" b="1">
                <a:solidFill>
                  <a:schemeClr val="bg2">
                    <a:lumMod val="50000"/>
                  </a:schemeClr>
                </a:solidFill>
                <a:latin typeface="Meiryo UI" panose="020B0604030504040204" pitchFamily="50" charset="-128"/>
                <a:ea typeface="Meiryo UI" panose="020B0604030504040204" pitchFamily="50" charset="-128"/>
              </a:rPr>
              <a:t>分程度</a:t>
            </a:r>
          </a:p>
        </p:txBody>
      </p:sp>
      <p:sp>
        <p:nvSpPr>
          <p:cNvPr id="91" name="矢印: 五方向 90">
            <a:extLst>
              <a:ext uri="{FF2B5EF4-FFF2-40B4-BE49-F238E27FC236}">
                <a16:creationId xmlns:a16="http://schemas.microsoft.com/office/drawing/2014/main" id="{26C05A43-7160-E374-CC80-D6A2B5D7A453}"/>
              </a:ext>
            </a:extLst>
          </p:cNvPr>
          <p:cNvSpPr/>
          <p:nvPr/>
        </p:nvSpPr>
        <p:spPr>
          <a:xfrm>
            <a:off x="927942" y="1353312"/>
            <a:ext cx="5919181" cy="250150"/>
          </a:xfrm>
          <a:prstGeom prst="homePlat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err="1">
                <a:solidFill>
                  <a:schemeClr val="bg2">
                    <a:lumMod val="50000"/>
                  </a:schemeClr>
                </a:solidFill>
                <a:latin typeface="Meiryo UI" panose="020B0604030504040204" pitchFamily="50" charset="-128"/>
                <a:ea typeface="Meiryo UI" panose="020B0604030504040204" pitchFamily="50" charset="-128"/>
              </a:rPr>
              <a:t>checktool</a:t>
            </a:r>
            <a:r>
              <a:rPr lang="ja-JP" altLang="en-US" sz="1200">
                <a:solidFill>
                  <a:schemeClr val="bg2">
                    <a:lumMod val="50000"/>
                  </a:schemeClr>
                </a:solidFill>
                <a:latin typeface="Meiryo UI" panose="020B0604030504040204" pitchFamily="50" charset="-128"/>
                <a:ea typeface="Meiryo UI" panose="020B0604030504040204" pitchFamily="50" charset="-128"/>
              </a:rPr>
              <a:t>確認</a:t>
            </a:r>
          </a:p>
        </p:txBody>
      </p:sp>
      <p:cxnSp>
        <p:nvCxnSpPr>
          <p:cNvPr id="121" name="直線矢印コネクタ 120">
            <a:extLst>
              <a:ext uri="{FF2B5EF4-FFF2-40B4-BE49-F238E27FC236}">
                <a16:creationId xmlns:a16="http://schemas.microsoft.com/office/drawing/2014/main" id="{B02758A0-3712-9309-B105-DA08A7EE40E4}"/>
              </a:ext>
            </a:extLst>
          </p:cNvPr>
          <p:cNvCxnSpPr>
            <a:cxnSpLocks/>
            <a:stCxn id="51" idx="2"/>
          </p:cNvCxnSpPr>
          <p:nvPr/>
        </p:nvCxnSpPr>
        <p:spPr>
          <a:xfrm>
            <a:off x="1747024" y="3997648"/>
            <a:ext cx="0" cy="1066585"/>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6" name="正方形/長方形 165">
            <a:extLst>
              <a:ext uri="{FF2B5EF4-FFF2-40B4-BE49-F238E27FC236}">
                <a16:creationId xmlns:a16="http://schemas.microsoft.com/office/drawing/2014/main" id="{538AA4FC-F3D6-B5D8-FA63-ED5D8444D0A4}"/>
              </a:ext>
            </a:extLst>
          </p:cNvPr>
          <p:cNvSpPr/>
          <p:nvPr/>
        </p:nvSpPr>
        <p:spPr>
          <a:xfrm>
            <a:off x="446631" y="1885752"/>
            <a:ext cx="463231" cy="824310"/>
          </a:xfrm>
          <a:prstGeom prst="rect">
            <a:avLst/>
          </a:prstGeom>
          <a:solidFill>
            <a:schemeClr val="tx1"/>
          </a:solidFill>
          <a:ln w="6350">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eaVert" wrap="square" lIns="50800" tIns="50800" rIns="50800" bIns="50800"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ja-JP" altLang="en-US" sz="1200">
                <a:solidFill>
                  <a:schemeClr val="bg1"/>
                </a:solidFill>
                <a:latin typeface="Meiryo UI" panose="020B0604030504040204" pitchFamily="50" charset="-128"/>
                <a:ea typeface="Meiryo UI" panose="020B0604030504040204" pitchFamily="50" charset="-128"/>
                <a:sym typeface="ヒラギノ角ゴ ProN W3"/>
              </a:rPr>
              <a:t>外部</a:t>
            </a:r>
            <a:endParaRPr kumimoji="0" lang="ja-JP" altLang="en-US" sz="1200" b="0" i="0" u="none" strike="noStrike" cap="none" spc="0" normalizeH="0" baseline="0">
              <a:ln>
                <a:noFill/>
              </a:ln>
              <a:solidFill>
                <a:schemeClr val="bg1"/>
              </a:solidFill>
              <a:effectLst/>
              <a:uFillTx/>
              <a:latin typeface="Meiryo UI" panose="020B0604030504040204" pitchFamily="50" charset="-128"/>
              <a:ea typeface="Meiryo UI" panose="020B0604030504040204" pitchFamily="50" charset="-128"/>
              <a:sym typeface="ヒラギノ角ゴ ProN W3"/>
            </a:endParaRPr>
          </a:p>
        </p:txBody>
      </p:sp>
      <p:cxnSp>
        <p:nvCxnSpPr>
          <p:cNvPr id="37" name="直線矢印コネクタ 36">
            <a:extLst>
              <a:ext uri="{FF2B5EF4-FFF2-40B4-BE49-F238E27FC236}">
                <a16:creationId xmlns:a16="http://schemas.microsoft.com/office/drawing/2014/main" id="{AF7C55C4-A2B6-C989-87B6-19A891C71835}"/>
              </a:ext>
            </a:extLst>
          </p:cNvPr>
          <p:cNvCxnSpPr>
            <a:cxnSpLocks/>
            <a:stCxn id="41" idx="3"/>
            <a:endCxn id="52" idx="1"/>
          </p:cNvCxnSpPr>
          <p:nvPr/>
        </p:nvCxnSpPr>
        <p:spPr>
          <a:xfrm flipV="1">
            <a:off x="3325280" y="3798630"/>
            <a:ext cx="195163" cy="2752"/>
          </a:xfrm>
          <a:prstGeom prst="straightConnector1">
            <a:avLst/>
          </a:prstGeom>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コネクタ: カギ線 5">
            <a:extLst>
              <a:ext uri="{FF2B5EF4-FFF2-40B4-BE49-F238E27FC236}">
                <a16:creationId xmlns:a16="http://schemas.microsoft.com/office/drawing/2014/main" id="{A175B773-10BA-7B83-CFB1-9335F971EAE8}"/>
              </a:ext>
            </a:extLst>
          </p:cNvPr>
          <p:cNvCxnSpPr>
            <a:cxnSpLocks/>
            <a:stCxn id="51" idx="3"/>
            <a:endCxn id="41" idx="1"/>
          </p:cNvCxnSpPr>
          <p:nvPr/>
        </p:nvCxnSpPr>
        <p:spPr>
          <a:xfrm>
            <a:off x="2214506" y="3801382"/>
            <a:ext cx="175810"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フローチャート: 手操作入力 50">
            <a:extLst>
              <a:ext uri="{FF2B5EF4-FFF2-40B4-BE49-F238E27FC236}">
                <a16:creationId xmlns:a16="http://schemas.microsoft.com/office/drawing/2014/main" id="{731CF56C-90FF-DC82-E1D7-034AB4EC1DBE}"/>
              </a:ext>
            </a:extLst>
          </p:cNvPr>
          <p:cNvSpPr/>
          <p:nvPr/>
        </p:nvSpPr>
        <p:spPr bwMode="auto">
          <a:xfrm>
            <a:off x="1279542" y="3605115"/>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a:solidFill>
                  <a:schemeClr val="bg2">
                    <a:lumMod val="50000"/>
                  </a:schemeClr>
                </a:solidFill>
                <a:latin typeface="Meiryo UI" panose="020B0604030504040204" pitchFamily="50" charset="-128"/>
                <a:ea typeface="Meiryo UI" panose="020B0604030504040204" pitchFamily="50" charset="-128"/>
              </a:rPr>
              <a:t>WS</a:t>
            </a:r>
          </a:p>
          <a:p>
            <a:pPr algn="ctr"/>
            <a:r>
              <a:rPr lang="en-US" altLang="ja-JP" sz="700" err="1">
                <a:solidFill>
                  <a:schemeClr val="bg2">
                    <a:lumMod val="50000"/>
                  </a:schemeClr>
                </a:solidFill>
                <a:latin typeface="Meiryo UI" panose="020B0604030504040204" pitchFamily="50" charset="-128"/>
                <a:ea typeface="Meiryo UI" panose="020B0604030504040204" pitchFamily="50" charset="-128"/>
              </a:rPr>
              <a:t>checktool</a:t>
            </a:r>
            <a:r>
              <a:rPr lang="ja-JP" altLang="en-US" sz="700">
                <a:solidFill>
                  <a:schemeClr val="bg2">
                    <a:lumMod val="50000"/>
                  </a:schemeClr>
                </a:solidFill>
                <a:latin typeface="Meiryo UI" panose="020B0604030504040204" pitchFamily="50" charset="-128"/>
                <a:ea typeface="Meiryo UI" panose="020B0604030504040204" pitchFamily="50" charset="-128"/>
              </a:rPr>
              <a:t>担当者入力</a:t>
            </a:r>
          </a:p>
        </p:txBody>
      </p:sp>
      <p:sp>
        <p:nvSpPr>
          <p:cNvPr id="111" name="テキスト ボックス 110">
            <a:extLst>
              <a:ext uri="{FF2B5EF4-FFF2-40B4-BE49-F238E27FC236}">
                <a16:creationId xmlns:a16="http://schemas.microsoft.com/office/drawing/2014/main" id="{89EB0134-BFED-D1BB-3BA2-7DFA57A48E01}"/>
              </a:ext>
            </a:extLst>
          </p:cNvPr>
          <p:cNvSpPr txBox="1"/>
          <p:nvPr/>
        </p:nvSpPr>
        <p:spPr>
          <a:xfrm>
            <a:off x="1405798" y="4711264"/>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更新</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nvGrpSpPr>
          <p:cNvPr id="197" name="グループ化 196">
            <a:extLst>
              <a:ext uri="{FF2B5EF4-FFF2-40B4-BE49-F238E27FC236}">
                <a16:creationId xmlns:a16="http://schemas.microsoft.com/office/drawing/2014/main" id="{6FDAD6E7-D05C-12C9-38A7-341A43C34545}"/>
              </a:ext>
            </a:extLst>
          </p:cNvPr>
          <p:cNvGrpSpPr/>
          <p:nvPr/>
        </p:nvGrpSpPr>
        <p:grpSpPr>
          <a:xfrm>
            <a:off x="5800238" y="863326"/>
            <a:ext cx="5975002" cy="580936"/>
            <a:chOff x="5724822" y="863326"/>
            <a:chExt cx="5975002" cy="580936"/>
          </a:xfrm>
        </p:grpSpPr>
        <p:sp>
          <p:nvSpPr>
            <p:cNvPr id="177" name="フローチャート : 書類 22">
              <a:extLst>
                <a:ext uri="{FF2B5EF4-FFF2-40B4-BE49-F238E27FC236}">
                  <a16:creationId xmlns:a16="http://schemas.microsoft.com/office/drawing/2014/main" id="{15C13884-37F9-5119-C955-8AD3415D50A6}"/>
                </a:ext>
              </a:extLst>
            </p:cNvPr>
            <p:cNvSpPr/>
            <p:nvPr/>
          </p:nvSpPr>
          <p:spPr>
            <a:xfrm>
              <a:off x="11327011" y="1048305"/>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ファイル</a:t>
              </a:r>
            </a:p>
          </p:txBody>
        </p:sp>
        <p:grpSp>
          <p:nvGrpSpPr>
            <p:cNvPr id="195" name="グループ化 194">
              <a:extLst>
                <a:ext uri="{FF2B5EF4-FFF2-40B4-BE49-F238E27FC236}">
                  <a16:creationId xmlns:a16="http://schemas.microsoft.com/office/drawing/2014/main" id="{7085874A-96C8-954D-A390-1D57CADBB427}"/>
                </a:ext>
              </a:extLst>
            </p:cNvPr>
            <p:cNvGrpSpPr/>
            <p:nvPr/>
          </p:nvGrpSpPr>
          <p:grpSpPr>
            <a:xfrm>
              <a:off x="6299371" y="1006194"/>
              <a:ext cx="2717949" cy="295200"/>
              <a:chOff x="6012641" y="1006194"/>
              <a:chExt cx="2989744" cy="295200"/>
            </a:xfrm>
          </p:grpSpPr>
          <p:sp>
            <p:nvSpPr>
              <p:cNvPr id="173" name="フローチャート : 代替処理 2">
                <a:extLst>
                  <a:ext uri="{FF2B5EF4-FFF2-40B4-BE49-F238E27FC236}">
                    <a16:creationId xmlns:a16="http://schemas.microsoft.com/office/drawing/2014/main" id="{CB087D91-0323-D88F-1569-E2F4CCE133E2}"/>
                  </a:ext>
                </a:extLst>
              </p:cNvPr>
              <p:cNvSpPr/>
              <p:nvPr/>
            </p:nvSpPr>
            <p:spPr>
              <a:xfrm>
                <a:off x="6012641" y="1006194"/>
                <a:ext cx="936000" cy="295200"/>
              </a:xfrm>
              <a:prstGeom prst="flowChartAlternateProcess">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anchor="ctr" upright="1"/>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業務処理</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ja-JP" altLang="en-US" sz="800">
                    <a:solidFill>
                      <a:schemeClr val="bg2">
                        <a:lumMod val="50000"/>
                      </a:schemeClr>
                    </a:solidFill>
                    <a:latin typeface="Meiryo UI" panose="020B0604030504040204" pitchFamily="50" charset="-128"/>
                    <a:ea typeface="Meiryo UI" panose="020B0604030504040204" pitchFamily="50" charset="-128"/>
                  </a:rPr>
                  <a:t>（システム外）</a:t>
                </a:r>
              </a:p>
            </p:txBody>
          </p:sp>
          <p:sp>
            <p:nvSpPr>
              <p:cNvPr id="175" name="正方形/長方形 174">
                <a:extLst>
                  <a:ext uri="{FF2B5EF4-FFF2-40B4-BE49-F238E27FC236}">
                    <a16:creationId xmlns:a16="http://schemas.microsoft.com/office/drawing/2014/main" id="{B8BC8B20-C788-67B3-734C-EB31098BBFD8}"/>
                  </a:ext>
                </a:extLst>
              </p:cNvPr>
              <p:cNvSpPr/>
              <p:nvPr/>
            </p:nvSpPr>
            <p:spPr bwMode="auto">
              <a:xfrm>
                <a:off x="8066385" y="1006194"/>
                <a:ext cx="936000" cy="295200"/>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システム処理</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en-US" altLang="ja-JP" sz="800">
                    <a:solidFill>
                      <a:schemeClr val="bg2">
                        <a:lumMod val="50000"/>
                      </a:schemeClr>
                    </a:solidFill>
                    <a:latin typeface="Meiryo UI" panose="020B0604030504040204" pitchFamily="50" charset="-128"/>
                    <a:ea typeface="Meiryo UI" panose="020B0604030504040204" pitchFamily="50" charset="-128"/>
                  </a:rPr>
                  <a:t>&lt;</a:t>
                </a:r>
                <a:r>
                  <a:rPr lang="ja-JP" altLang="en-US" sz="800">
                    <a:solidFill>
                      <a:schemeClr val="bg2">
                        <a:lumMod val="50000"/>
                      </a:schemeClr>
                    </a:solidFill>
                    <a:latin typeface="Meiryo UI" panose="020B0604030504040204" pitchFamily="50" charset="-128"/>
                    <a:ea typeface="Meiryo UI" panose="020B0604030504040204" pitchFamily="50" charset="-128"/>
                  </a:rPr>
                  <a:t>システム名</a:t>
                </a:r>
                <a:r>
                  <a:rPr lang="en-US" altLang="ja-JP" sz="800">
                    <a:solidFill>
                      <a:schemeClr val="bg2">
                        <a:lumMod val="50000"/>
                      </a:schemeClr>
                    </a:solidFill>
                    <a:latin typeface="Meiryo UI" panose="020B0604030504040204" pitchFamily="50" charset="-128"/>
                    <a:ea typeface="Meiryo UI" panose="020B0604030504040204" pitchFamily="50" charset="-128"/>
                  </a:rPr>
                  <a:t>&gt;</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sp>
            <p:nvSpPr>
              <p:cNvPr id="178" name="フローチャート: 手操作入力 177">
                <a:extLst>
                  <a:ext uri="{FF2B5EF4-FFF2-40B4-BE49-F238E27FC236}">
                    <a16:creationId xmlns:a16="http://schemas.microsoft.com/office/drawing/2014/main" id="{0BCFF558-2322-E84C-23DE-5A1454230E53}"/>
                  </a:ext>
                </a:extLst>
              </p:cNvPr>
              <p:cNvSpPr/>
              <p:nvPr/>
            </p:nvSpPr>
            <p:spPr bwMode="auto">
              <a:xfrm>
                <a:off x="7040031" y="1006337"/>
                <a:ext cx="934964" cy="294915"/>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業務処理</a:t>
                </a:r>
                <a:endParaRPr lang="en-US" altLang="ja-JP" sz="80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a:solidFill>
                      <a:schemeClr val="bg2">
                        <a:lumMod val="50000"/>
                      </a:schemeClr>
                    </a:solidFill>
                    <a:latin typeface="Meiryo UI" panose="020B0604030504040204" pitchFamily="50" charset="-128"/>
                    <a:ea typeface="Meiryo UI" panose="020B0604030504040204" pitchFamily="50" charset="-128"/>
                  </a:rPr>
                  <a:t>（システム利用）</a:t>
                </a:r>
              </a:p>
            </p:txBody>
          </p:sp>
        </p:grpSp>
        <p:grpSp>
          <p:nvGrpSpPr>
            <p:cNvPr id="179" name="グループ化 178">
              <a:extLst>
                <a:ext uri="{FF2B5EF4-FFF2-40B4-BE49-F238E27FC236}">
                  <a16:creationId xmlns:a16="http://schemas.microsoft.com/office/drawing/2014/main" id="{7C2487A4-D385-ED46-99DF-ABBC44AE6A83}"/>
                </a:ext>
              </a:extLst>
            </p:cNvPr>
            <p:cNvGrpSpPr/>
            <p:nvPr/>
          </p:nvGrpSpPr>
          <p:grpSpPr>
            <a:xfrm>
              <a:off x="10219448" y="863326"/>
              <a:ext cx="580936" cy="580936"/>
              <a:chOff x="3045064" y="4118673"/>
              <a:chExt cx="580936" cy="580936"/>
            </a:xfrm>
          </p:grpSpPr>
          <p:pic>
            <p:nvPicPr>
              <p:cNvPr id="180" name="グラフィックス 179" descr="フォルダー">
                <a:extLst>
                  <a:ext uri="{FF2B5EF4-FFF2-40B4-BE49-F238E27FC236}">
                    <a16:creationId xmlns:a16="http://schemas.microsoft.com/office/drawing/2014/main" id="{C909B09A-F59A-02B4-64BD-AB18AB2FCC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5064" y="4118673"/>
                <a:ext cx="580936" cy="580936"/>
              </a:xfrm>
              <a:prstGeom prst="rect">
                <a:avLst/>
              </a:prstGeom>
            </p:spPr>
          </p:pic>
          <p:sp>
            <p:nvSpPr>
              <p:cNvPr id="181" name="フローチャート : 書類 22">
                <a:extLst>
                  <a:ext uri="{FF2B5EF4-FFF2-40B4-BE49-F238E27FC236}">
                    <a16:creationId xmlns:a16="http://schemas.microsoft.com/office/drawing/2014/main" id="{F4603D47-024D-27F2-0C5A-FFC1009DCDAC}"/>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ローカル</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ja-JP" altLang="en-US" sz="800">
                    <a:solidFill>
                      <a:schemeClr val="bg2">
                        <a:lumMod val="50000"/>
                      </a:schemeClr>
                    </a:solidFill>
                    <a:latin typeface="Meiryo UI" panose="020B0604030504040204" pitchFamily="50" charset="-128"/>
                    <a:ea typeface="Meiryo UI" panose="020B0604030504040204" pitchFamily="50" charset="-128"/>
                  </a:rPr>
                  <a:t>フォルダ</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184" name="グループ化 183">
              <a:extLst>
                <a:ext uri="{FF2B5EF4-FFF2-40B4-BE49-F238E27FC236}">
                  <a16:creationId xmlns:a16="http://schemas.microsoft.com/office/drawing/2014/main" id="{B3646245-7FF4-A157-552A-57055320D864}"/>
                </a:ext>
              </a:extLst>
            </p:cNvPr>
            <p:cNvGrpSpPr/>
            <p:nvPr/>
          </p:nvGrpSpPr>
          <p:grpSpPr>
            <a:xfrm>
              <a:off x="10746075" y="863326"/>
              <a:ext cx="580936" cy="580936"/>
              <a:chOff x="3045064" y="4118673"/>
              <a:chExt cx="580936" cy="580936"/>
            </a:xfrm>
          </p:grpSpPr>
          <p:pic>
            <p:nvPicPr>
              <p:cNvPr id="185" name="グラフィックス 184" descr="フォルダー">
                <a:extLst>
                  <a:ext uri="{FF2B5EF4-FFF2-40B4-BE49-F238E27FC236}">
                    <a16:creationId xmlns:a16="http://schemas.microsoft.com/office/drawing/2014/main" id="{46712505-8144-9CE3-93ED-1F8678165F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5064" y="4118673"/>
                <a:ext cx="580936" cy="580936"/>
              </a:xfrm>
              <a:prstGeom prst="rect">
                <a:avLst/>
              </a:prstGeom>
            </p:spPr>
          </p:pic>
          <p:sp>
            <p:nvSpPr>
              <p:cNvPr id="186" name="フローチャート : 書類 22">
                <a:extLst>
                  <a:ext uri="{FF2B5EF4-FFF2-40B4-BE49-F238E27FC236}">
                    <a16:creationId xmlns:a16="http://schemas.microsoft.com/office/drawing/2014/main" id="{3464374A-32E6-501F-74BE-183ED4F37701}"/>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800">
                    <a:solidFill>
                      <a:schemeClr val="bg2">
                        <a:lumMod val="50000"/>
                      </a:schemeClr>
                    </a:solidFill>
                    <a:latin typeface="Meiryo UI" panose="020B0604030504040204" pitchFamily="50" charset="-128"/>
                    <a:ea typeface="Meiryo UI" panose="020B0604030504040204" pitchFamily="50" charset="-128"/>
                  </a:rPr>
                  <a:t>Google</a:t>
                </a:r>
                <a:br>
                  <a:rPr lang="en-US" altLang="ja-JP" sz="800">
                    <a:solidFill>
                      <a:schemeClr val="bg2">
                        <a:lumMod val="50000"/>
                      </a:schemeClr>
                    </a:solidFill>
                    <a:latin typeface="Meiryo UI" panose="020B0604030504040204" pitchFamily="50" charset="-128"/>
                    <a:ea typeface="Meiryo UI" panose="020B0604030504040204" pitchFamily="50" charset="-128"/>
                  </a:rPr>
                </a:br>
                <a:r>
                  <a:rPr lang="ja-JP" altLang="en-US" sz="800">
                    <a:solidFill>
                      <a:schemeClr val="bg2">
                        <a:lumMod val="50000"/>
                      </a:schemeClr>
                    </a:solidFill>
                    <a:latin typeface="Meiryo UI" panose="020B0604030504040204" pitchFamily="50" charset="-128"/>
                    <a:ea typeface="Meiryo UI" panose="020B0604030504040204" pitchFamily="50" charset="-128"/>
                  </a:rPr>
                  <a:t>ドライブ</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189" name="グループ化 188">
              <a:extLst>
                <a:ext uri="{FF2B5EF4-FFF2-40B4-BE49-F238E27FC236}">
                  <a16:creationId xmlns:a16="http://schemas.microsoft.com/office/drawing/2014/main" id="{50D276E9-80D4-F774-C277-920B09D5C24F}"/>
                </a:ext>
              </a:extLst>
            </p:cNvPr>
            <p:cNvGrpSpPr/>
            <p:nvPr/>
          </p:nvGrpSpPr>
          <p:grpSpPr>
            <a:xfrm>
              <a:off x="9002385" y="1064235"/>
              <a:ext cx="682453" cy="260038"/>
              <a:chOff x="11038576" y="1002988"/>
              <a:chExt cx="682453" cy="260038"/>
            </a:xfrm>
          </p:grpSpPr>
          <p:cxnSp>
            <p:nvCxnSpPr>
              <p:cNvPr id="187" name="コネクタ: カギ線 5">
                <a:extLst>
                  <a:ext uri="{FF2B5EF4-FFF2-40B4-BE49-F238E27FC236}">
                    <a16:creationId xmlns:a16="http://schemas.microsoft.com/office/drawing/2014/main" id="{1827363C-5C9D-6EB3-8752-4A0C31760E16}"/>
                  </a:ext>
                </a:extLst>
              </p:cNvPr>
              <p:cNvCxnSpPr>
                <a:cxnSpLocks/>
              </p:cNvCxnSpPr>
              <p:nvPr/>
            </p:nvCxnSpPr>
            <p:spPr>
              <a:xfrm>
                <a:off x="11152334" y="1002988"/>
                <a:ext cx="454937"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8" name="テキスト ボックス 187">
                <a:extLst>
                  <a:ext uri="{FF2B5EF4-FFF2-40B4-BE49-F238E27FC236}">
                    <a16:creationId xmlns:a16="http://schemas.microsoft.com/office/drawing/2014/main" id="{95D05DF9-E587-0025-8ACE-655698AE4AA8}"/>
                  </a:ext>
                </a:extLst>
              </p:cNvPr>
              <p:cNvSpPr txBox="1"/>
              <p:nvPr/>
            </p:nvSpPr>
            <p:spPr>
              <a:xfrm>
                <a:off x="11038576" y="1037323"/>
                <a:ext cx="682453" cy="2257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業務の流れ</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190" name="グループ化 189">
              <a:extLst>
                <a:ext uri="{FF2B5EF4-FFF2-40B4-BE49-F238E27FC236}">
                  <a16:creationId xmlns:a16="http://schemas.microsoft.com/office/drawing/2014/main" id="{E746F992-D9F7-6D42-910F-D6E5FD122359}"/>
                </a:ext>
              </a:extLst>
            </p:cNvPr>
            <p:cNvGrpSpPr/>
            <p:nvPr/>
          </p:nvGrpSpPr>
          <p:grpSpPr>
            <a:xfrm>
              <a:off x="9586748" y="1064235"/>
              <a:ext cx="682453" cy="260038"/>
              <a:chOff x="11038576" y="1002988"/>
              <a:chExt cx="682453" cy="260038"/>
            </a:xfrm>
          </p:grpSpPr>
          <p:cxnSp>
            <p:nvCxnSpPr>
              <p:cNvPr id="191" name="コネクタ: カギ線 5">
                <a:extLst>
                  <a:ext uri="{FF2B5EF4-FFF2-40B4-BE49-F238E27FC236}">
                    <a16:creationId xmlns:a16="http://schemas.microsoft.com/office/drawing/2014/main" id="{D6493911-A2D3-B299-847E-274B1B5DCDCD}"/>
                  </a:ext>
                </a:extLst>
              </p:cNvPr>
              <p:cNvCxnSpPr>
                <a:cxnSpLocks/>
              </p:cNvCxnSpPr>
              <p:nvPr/>
            </p:nvCxnSpPr>
            <p:spPr>
              <a:xfrm>
                <a:off x="11146191" y="1002988"/>
                <a:ext cx="453600" cy="0"/>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2" name="テキスト ボックス 191">
                <a:extLst>
                  <a:ext uri="{FF2B5EF4-FFF2-40B4-BE49-F238E27FC236}">
                    <a16:creationId xmlns:a16="http://schemas.microsoft.com/office/drawing/2014/main" id="{70AD4418-3934-11A9-9811-99ECF3784046}"/>
                  </a:ext>
                </a:extLst>
              </p:cNvPr>
              <p:cNvSpPr txBox="1"/>
              <p:nvPr/>
            </p:nvSpPr>
            <p:spPr>
              <a:xfrm>
                <a:off x="11038576" y="1037323"/>
                <a:ext cx="682453" cy="2257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データの流れ</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sp>
          <p:nvSpPr>
            <p:cNvPr id="194" name="正方形/長方形 193">
              <a:extLst>
                <a:ext uri="{FF2B5EF4-FFF2-40B4-BE49-F238E27FC236}">
                  <a16:creationId xmlns:a16="http://schemas.microsoft.com/office/drawing/2014/main" id="{B2437B9B-A987-C5AA-BC43-ECDE94D85261}"/>
                </a:ext>
              </a:extLst>
            </p:cNvPr>
            <p:cNvSpPr/>
            <p:nvPr/>
          </p:nvSpPr>
          <p:spPr bwMode="auto">
            <a:xfrm>
              <a:off x="5724822" y="1025900"/>
              <a:ext cx="558353" cy="295200"/>
            </a:xfrm>
            <a:prstGeom prst="rect">
              <a:avLst/>
            </a:prstGeom>
            <a:solidFill>
              <a:srgbClr xmlns:mc="http://schemas.openxmlformats.org/markup-compatibility/2006" xmlns:a14="http://schemas.microsoft.com/office/drawing/2010/main" val="FFFFFF" mc:Ignorable="a14" a14:legacySpreadsheetColorIndex="65"/>
            </a:solidFill>
            <a:ln w="6350">
              <a:noFill/>
              <a:miter lim="800000"/>
              <a:headEnd/>
              <a:tailEnd/>
            </a:ln>
          </p:spPr>
          <p:txBody>
            <a:bodyPr wrap="square" lIns="27432" tIns="18288" rIns="27432" bIns="18288" rtlCol="0" anchor="ctr" upright="1"/>
            <a:lstStyle/>
            <a:p>
              <a:pPr algn="r"/>
              <a:r>
                <a:rPr lang="ja-JP" altLang="en-US" sz="1050" b="1">
                  <a:solidFill>
                    <a:schemeClr val="bg2">
                      <a:lumMod val="50000"/>
                    </a:schemeClr>
                  </a:solidFill>
                  <a:latin typeface="Meiryo UI" panose="020B0604030504040204" pitchFamily="50" charset="-128"/>
                  <a:ea typeface="Meiryo UI" panose="020B0604030504040204" pitchFamily="50" charset="-128"/>
                </a:rPr>
                <a:t>凡例：</a:t>
              </a:r>
            </a:p>
          </p:txBody>
        </p:sp>
      </p:grpSp>
      <p:sp>
        <p:nvSpPr>
          <p:cNvPr id="5" name="楕円 4">
            <a:extLst>
              <a:ext uri="{FF2B5EF4-FFF2-40B4-BE49-F238E27FC236}">
                <a16:creationId xmlns:a16="http://schemas.microsoft.com/office/drawing/2014/main" id="{B9C53CA8-5246-9898-9A6C-95C7D22843B9}"/>
              </a:ext>
            </a:extLst>
          </p:cNvPr>
          <p:cNvSpPr/>
          <p:nvPr/>
        </p:nvSpPr>
        <p:spPr>
          <a:xfrm>
            <a:off x="958508" y="3710296"/>
            <a:ext cx="185094" cy="185094"/>
          </a:xfrm>
          <a:prstGeom prst="ellipse">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a:solidFill>
                  <a:schemeClr val="bg2">
                    <a:lumMod val="50000"/>
                  </a:schemeClr>
                </a:solidFill>
                <a:latin typeface="Meiryo UI" panose="020B0604030504040204" pitchFamily="50" charset="-128"/>
                <a:ea typeface="Meiryo UI" panose="020B0604030504040204" pitchFamily="50" charset="-128"/>
              </a:rPr>
              <a:t>3</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14" name="コネクタ: カギ線 5">
            <a:extLst>
              <a:ext uri="{FF2B5EF4-FFF2-40B4-BE49-F238E27FC236}">
                <a16:creationId xmlns:a16="http://schemas.microsoft.com/office/drawing/2014/main" id="{54075991-85D4-C5B2-132F-DDF7BCA24173}"/>
              </a:ext>
            </a:extLst>
          </p:cNvPr>
          <p:cNvCxnSpPr>
            <a:cxnSpLocks/>
            <a:stCxn id="5" idx="6"/>
            <a:endCxn id="51" idx="1"/>
          </p:cNvCxnSpPr>
          <p:nvPr/>
        </p:nvCxnSpPr>
        <p:spPr>
          <a:xfrm flipV="1">
            <a:off x="1143602" y="3801382"/>
            <a:ext cx="135940" cy="146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2A3266AF-1247-1FD2-6155-A8F56D749422}"/>
              </a:ext>
            </a:extLst>
          </p:cNvPr>
          <p:cNvCxnSpPr>
            <a:cxnSpLocks/>
            <a:stCxn id="52" idx="2"/>
            <a:endCxn id="32" idx="0"/>
          </p:cNvCxnSpPr>
          <p:nvPr/>
        </p:nvCxnSpPr>
        <p:spPr>
          <a:xfrm>
            <a:off x="3987925" y="3994896"/>
            <a:ext cx="0" cy="2080346"/>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フローチャート: 手操作入力 51">
            <a:extLst>
              <a:ext uri="{FF2B5EF4-FFF2-40B4-BE49-F238E27FC236}">
                <a16:creationId xmlns:a16="http://schemas.microsoft.com/office/drawing/2014/main" id="{522EBF81-6EF0-4AFA-BD35-264F5662A403}"/>
              </a:ext>
            </a:extLst>
          </p:cNvPr>
          <p:cNvSpPr/>
          <p:nvPr/>
        </p:nvSpPr>
        <p:spPr bwMode="auto">
          <a:xfrm>
            <a:off x="3520443" y="3602363"/>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800">
                <a:solidFill>
                  <a:schemeClr val="bg2">
                    <a:lumMod val="50000"/>
                  </a:schemeClr>
                </a:solidFill>
                <a:latin typeface="Meiryo UI" panose="020B0604030504040204" pitchFamily="50" charset="-128"/>
                <a:ea typeface="Meiryo UI" panose="020B0604030504040204" pitchFamily="50" charset="-128"/>
              </a:rPr>
              <a:t>SAPConcur</a:t>
            </a:r>
          </a:p>
          <a:p>
            <a:pPr algn="ctr"/>
            <a:r>
              <a:rPr lang="ja-JP" altLang="en-US" sz="800">
                <a:solidFill>
                  <a:schemeClr val="bg2">
                    <a:lumMod val="50000"/>
                  </a:schemeClr>
                </a:solidFill>
                <a:latin typeface="Meiryo UI" panose="020B0604030504040204" pitchFamily="50" charset="-128"/>
                <a:ea typeface="Meiryo UI" panose="020B0604030504040204" pitchFamily="50" charset="-128"/>
              </a:rPr>
              <a:t>請求書情報確認</a:t>
            </a:r>
          </a:p>
        </p:txBody>
      </p:sp>
      <p:cxnSp>
        <p:nvCxnSpPr>
          <p:cNvPr id="57" name="直線矢印コネクタ 56">
            <a:extLst>
              <a:ext uri="{FF2B5EF4-FFF2-40B4-BE49-F238E27FC236}">
                <a16:creationId xmlns:a16="http://schemas.microsoft.com/office/drawing/2014/main" id="{8C63A080-EFF9-8E4C-11FA-F27D2E50DA5F}"/>
              </a:ext>
            </a:extLst>
          </p:cNvPr>
          <p:cNvCxnSpPr>
            <a:cxnSpLocks/>
            <a:stCxn id="63" idx="2"/>
            <a:endCxn id="55" idx="0"/>
          </p:cNvCxnSpPr>
          <p:nvPr/>
        </p:nvCxnSpPr>
        <p:spPr>
          <a:xfrm>
            <a:off x="5146707" y="3996095"/>
            <a:ext cx="0" cy="1545184"/>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コネクタ: カギ線 5">
            <a:extLst>
              <a:ext uri="{FF2B5EF4-FFF2-40B4-BE49-F238E27FC236}">
                <a16:creationId xmlns:a16="http://schemas.microsoft.com/office/drawing/2014/main" id="{B7CAD034-011F-642A-354B-8634B1B9C345}"/>
              </a:ext>
            </a:extLst>
          </p:cNvPr>
          <p:cNvCxnSpPr>
            <a:cxnSpLocks/>
            <a:stCxn id="63" idx="3"/>
            <a:endCxn id="76" idx="1"/>
          </p:cNvCxnSpPr>
          <p:nvPr/>
        </p:nvCxnSpPr>
        <p:spPr>
          <a:xfrm>
            <a:off x="5614189" y="3799829"/>
            <a:ext cx="300272"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フローチャート: 手操作入力 62">
            <a:extLst>
              <a:ext uri="{FF2B5EF4-FFF2-40B4-BE49-F238E27FC236}">
                <a16:creationId xmlns:a16="http://schemas.microsoft.com/office/drawing/2014/main" id="{88B25B48-5491-4D4F-F704-0A7B96AE7439}"/>
              </a:ext>
            </a:extLst>
          </p:cNvPr>
          <p:cNvSpPr/>
          <p:nvPr/>
        </p:nvSpPr>
        <p:spPr bwMode="auto">
          <a:xfrm>
            <a:off x="4679225" y="3603562"/>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800">
                <a:solidFill>
                  <a:schemeClr val="bg2">
                    <a:lumMod val="50000"/>
                  </a:schemeClr>
                </a:solidFill>
                <a:latin typeface="Meiryo UI" panose="020B0604030504040204" pitchFamily="50" charset="-128"/>
                <a:ea typeface="Meiryo UI" panose="020B0604030504040204" pitchFamily="50" charset="-128"/>
              </a:rPr>
              <a:t>Concur</a:t>
            </a:r>
            <a:r>
              <a:rPr lang="ja-JP" altLang="en-US" sz="800">
                <a:solidFill>
                  <a:schemeClr val="bg2">
                    <a:lumMod val="50000"/>
                  </a:schemeClr>
                </a:solidFill>
                <a:latin typeface="Meiryo UI" panose="020B0604030504040204" pitchFamily="50" charset="-128"/>
                <a:ea typeface="Meiryo UI" panose="020B0604030504040204" pitchFamily="50" charset="-128"/>
              </a:rPr>
              <a:t>入力ファイル</a:t>
            </a:r>
            <a:endParaRPr lang="en-US" altLang="ja-JP" sz="80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a:solidFill>
                  <a:schemeClr val="bg2">
                    <a:lumMod val="50000"/>
                  </a:schemeClr>
                </a:solidFill>
                <a:latin typeface="Meiryo UI" panose="020B0604030504040204" pitchFamily="50" charset="-128"/>
                <a:ea typeface="Meiryo UI" panose="020B0604030504040204" pitchFamily="50" charset="-128"/>
              </a:rPr>
              <a:t>チェック完了入力</a:t>
            </a:r>
          </a:p>
        </p:txBody>
      </p:sp>
      <p:sp>
        <p:nvSpPr>
          <p:cNvPr id="64" name="テキスト ボックス 63">
            <a:extLst>
              <a:ext uri="{FF2B5EF4-FFF2-40B4-BE49-F238E27FC236}">
                <a16:creationId xmlns:a16="http://schemas.microsoft.com/office/drawing/2014/main" id="{DA4B29F0-4611-FDC2-27CA-231B707A50C2}"/>
              </a:ext>
            </a:extLst>
          </p:cNvPr>
          <p:cNvSpPr txBox="1"/>
          <p:nvPr/>
        </p:nvSpPr>
        <p:spPr>
          <a:xfrm>
            <a:off x="4807681" y="4711264"/>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更新</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66" name="コネクタ: カギ線 5">
            <a:extLst>
              <a:ext uri="{FF2B5EF4-FFF2-40B4-BE49-F238E27FC236}">
                <a16:creationId xmlns:a16="http://schemas.microsoft.com/office/drawing/2014/main" id="{12C02E91-6404-5DEE-F18F-CEC67DAB7872}"/>
              </a:ext>
            </a:extLst>
          </p:cNvPr>
          <p:cNvCxnSpPr>
            <a:cxnSpLocks/>
            <a:stCxn id="52" idx="3"/>
            <a:endCxn id="63" idx="1"/>
          </p:cNvCxnSpPr>
          <p:nvPr/>
        </p:nvCxnSpPr>
        <p:spPr>
          <a:xfrm>
            <a:off x="4455407" y="3798630"/>
            <a:ext cx="223818" cy="1199"/>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矢印: 五方向 84">
            <a:extLst>
              <a:ext uri="{FF2B5EF4-FFF2-40B4-BE49-F238E27FC236}">
                <a16:creationId xmlns:a16="http://schemas.microsoft.com/office/drawing/2014/main" id="{62612025-A7E9-3B57-3441-C6C3C61113AE}"/>
              </a:ext>
            </a:extLst>
          </p:cNvPr>
          <p:cNvSpPr/>
          <p:nvPr/>
        </p:nvSpPr>
        <p:spPr>
          <a:xfrm>
            <a:off x="6867505" y="1353312"/>
            <a:ext cx="5148455" cy="250150"/>
          </a:xfrm>
          <a:prstGeom prst="homePlat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bg2">
                    <a:lumMod val="50000"/>
                  </a:schemeClr>
                </a:solidFill>
                <a:latin typeface="Meiryo UI" panose="020B0604030504040204" pitchFamily="50" charset="-128"/>
                <a:ea typeface="Meiryo UI" panose="020B0604030504040204" pitchFamily="50" charset="-128"/>
              </a:rPr>
              <a:t>最終確認・</a:t>
            </a:r>
            <a:r>
              <a:rPr lang="en-US" altLang="ja-JP" sz="1200">
                <a:solidFill>
                  <a:schemeClr val="bg2">
                    <a:lumMod val="50000"/>
                  </a:schemeClr>
                </a:solidFill>
                <a:latin typeface="Meiryo UI" panose="020B0604030504040204" pitchFamily="50" charset="-128"/>
                <a:ea typeface="Meiryo UI" panose="020B0604030504040204" pitchFamily="50" charset="-128"/>
              </a:rPr>
              <a:t>Concur</a:t>
            </a:r>
            <a:r>
              <a:rPr lang="ja-JP" altLang="en-US" sz="1200">
                <a:solidFill>
                  <a:schemeClr val="bg2">
                    <a:lumMod val="50000"/>
                  </a:schemeClr>
                </a:solidFill>
                <a:latin typeface="Meiryo UI" panose="020B0604030504040204" pitchFamily="50" charset="-128"/>
                <a:ea typeface="Meiryo UI" panose="020B0604030504040204" pitchFamily="50" charset="-128"/>
              </a:rPr>
              <a:t>申請</a:t>
            </a:r>
          </a:p>
        </p:txBody>
      </p:sp>
      <p:sp>
        <p:nvSpPr>
          <p:cNvPr id="41" name="フローチャート: 手操作入力 40">
            <a:extLst>
              <a:ext uri="{FF2B5EF4-FFF2-40B4-BE49-F238E27FC236}">
                <a16:creationId xmlns:a16="http://schemas.microsoft.com/office/drawing/2014/main" id="{6814146C-CFAA-6CE4-95B6-276EF7B83E1B}"/>
              </a:ext>
            </a:extLst>
          </p:cNvPr>
          <p:cNvSpPr/>
          <p:nvPr/>
        </p:nvSpPr>
        <p:spPr bwMode="auto">
          <a:xfrm>
            <a:off x="2390316" y="3605115"/>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800">
                <a:solidFill>
                  <a:schemeClr val="bg2">
                    <a:lumMod val="50000"/>
                  </a:schemeClr>
                </a:solidFill>
                <a:latin typeface="Meiryo UI" panose="020B0604030504040204" pitchFamily="50" charset="-128"/>
                <a:ea typeface="Meiryo UI" panose="020B0604030504040204" pitchFamily="50" charset="-128"/>
              </a:rPr>
              <a:t>Concur</a:t>
            </a:r>
            <a:r>
              <a:rPr lang="ja-JP" altLang="en-US" sz="800">
                <a:solidFill>
                  <a:schemeClr val="bg2">
                    <a:lumMod val="50000"/>
                  </a:schemeClr>
                </a:solidFill>
                <a:latin typeface="Meiryo UI" panose="020B0604030504040204" pitchFamily="50" charset="-128"/>
                <a:ea typeface="Meiryo UI" panose="020B0604030504040204" pitchFamily="50" charset="-128"/>
              </a:rPr>
              <a:t>入力ファイル</a:t>
            </a:r>
            <a:endParaRPr lang="en-US" altLang="ja-JP" sz="80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a:solidFill>
                  <a:schemeClr val="bg2">
                    <a:lumMod val="50000"/>
                  </a:schemeClr>
                </a:solidFill>
                <a:latin typeface="Meiryo UI" panose="020B0604030504040204" pitchFamily="50" charset="-128"/>
                <a:ea typeface="Meiryo UI" panose="020B0604030504040204" pitchFamily="50" charset="-128"/>
              </a:rPr>
              <a:t>WS</a:t>
            </a:r>
            <a:r>
              <a:rPr lang="ja-JP" altLang="en-US" sz="800">
                <a:solidFill>
                  <a:schemeClr val="bg2">
                    <a:lumMod val="50000"/>
                  </a:schemeClr>
                </a:solidFill>
                <a:latin typeface="Meiryo UI" panose="020B0604030504040204" pitchFamily="50" charset="-128"/>
                <a:ea typeface="Meiryo UI" panose="020B0604030504040204" pitchFamily="50" charset="-128"/>
              </a:rPr>
              <a:t>設定内容コピー</a:t>
            </a:r>
          </a:p>
        </p:txBody>
      </p:sp>
      <p:cxnSp>
        <p:nvCxnSpPr>
          <p:cNvPr id="40" name="直線矢印コネクタ 21">
            <a:extLst>
              <a:ext uri="{FF2B5EF4-FFF2-40B4-BE49-F238E27FC236}">
                <a16:creationId xmlns:a16="http://schemas.microsoft.com/office/drawing/2014/main" id="{93BAB14C-6ACA-F07A-0694-74366236F9DF}"/>
              </a:ext>
            </a:extLst>
          </p:cNvPr>
          <p:cNvCxnSpPr>
            <a:cxnSpLocks/>
            <a:stCxn id="41" idx="2"/>
            <a:endCxn id="28" idx="0"/>
          </p:cNvCxnSpPr>
          <p:nvPr/>
        </p:nvCxnSpPr>
        <p:spPr>
          <a:xfrm>
            <a:off x="2857798" y="3997648"/>
            <a:ext cx="0" cy="1543631"/>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9" name="グループ化 8">
            <a:extLst>
              <a:ext uri="{FF2B5EF4-FFF2-40B4-BE49-F238E27FC236}">
                <a16:creationId xmlns:a16="http://schemas.microsoft.com/office/drawing/2014/main" id="{818AC0EA-33D6-B62B-FE28-863904A18CE8}"/>
              </a:ext>
            </a:extLst>
          </p:cNvPr>
          <p:cNvGrpSpPr/>
          <p:nvPr/>
        </p:nvGrpSpPr>
        <p:grpSpPr>
          <a:xfrm>
            <a:off x="1180482" y="5059021"/>
            <a:ext cx="1140798" cy="436743"/>
            <a:chOff x="10336405" y="5064525"/>
            <a:chExt cx="1358235" cy="436743"/>
          </a:xfrm>
        </p:grpSpPr>
        <p:sp>
          <p:nvSpPr>
            <p:cNvPr id="151" name="正方形/長方形 150">
              <a:extLst>
                <a:ext uri="{FF2B5EF4-FFF2-40B4-BE49-F238E27FC236}">
                  <a16:creationId xmlns:a16="http://schemas.microsoft.com/office/drawing/2014/main" id="{7A7AA4C2-CF67-C2F8-82AC-656727B9E652}"/>
                </a:ext>
              </a:extLst>
            </p:cNvPr>
            <p:cNvSpPr/>
            <p:nvPr/>
          </p:nvSpPr>
          <p:spPr bwMode="auto">
            <a:xfrm>
              <a:off x="10360144" y="5150015"/>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sp>
          <p:nvSpPr>
            <p:cNvPr id="149" name="正方形/長方形 148">
              <a:extLst>
                <a:ext uri="{FF2B5EF4-FFF2-40B4-BE49-F238E27FC236}">
                  <a16:creationId xmlns:a16="http://schemas.microsoft.com/office/drawing/2014/main" id="{0C436109-2310-8A93-4AED-1850DD0E5B71}"/>
                </a:ext>
              </a:extLst>
            </p:cNvPr>
            <p:cNvSpPr/>
            <p:nvPr/>
          </p:nvSpPr>
          <p:spPr bwMode="auto">
            <a:xfrm>
              <a:off x="10349035" y="5107270"/>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sp>
          <p:nvSpPr>
            <p:cNvPr id="133" name="正方形/長方形 132">
              <a:extLst>
                <a:ext uri="{FF2B5EF4-FFF2-40B4-BE49-F238E27FC236}">
                  <a16:creationId xmlns:a16="http://schemas.microsoft.com/office/drawing/2014/main" id="{5349F59D-2D9D-0CF9-8D5A-596570E63F62}"/>
                </a:ext>
              </a:extLst>
            </p:cNvPr>
            <p:cNvSpPr/>
            <p:nvPr/>
          </p:nvSpPr>
          <p:spPr bwMode="auto">
            <a:xfrm>
              <a:off x="10336405" y="5064525"/>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a:solidFill>
                    <a:schemeClr val="bg2">
                      <a:lumMod val="50000"/>
                    </a:schemeClr>
                  </a:solidFill>
                  <a:latin typeface="Meiryo UI" panose="020B0604030504040204" pitchFamily="50" charset="-128"/>
                  <a:ea typeface="Meiryo UI" panose="020B0604030504040204" pitchFamily="50" charset="-128"/>
                </a:rPr>
                <a:t>WS</a:t>
              </a:r>
              <a:r>
                <a:rPr lang="ja-JP" altLang="en-US" sz="800">
                  <a:solidFill>
                    <a:schemeClr val="bg2">
                      <a:lumMod val="50000"/>
                    </a:schemeClr>
                  </a:solidFill>
                  <a:latin typeface="Meiryo UI" panose="020B0604030504040204" pitchFamily="50" charset="-128"/>
                  <a:ea typeface="Meiryo UI" panose="020B0604030504040204" pitchFamily="50" charset="-128"/>
                </a:rPr>
                <a:t>画面</a:t>
              </a:r>
              <a:endParaRPr lang="en-US" altLang="ja-JP" sz="80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a:solidFill>
                    <a:schemeClr val="bg2">
                      <a:lumMod val="50000"/>
                    </a:schemeClr>
                  </a:solidFill>
                  <a:latin typeface="Meiryo UI" panose="020B0604030504040204" pitchFamily="50" charset="-128"/>
                  <a:ea typeface="Meiryo UI" panose="020B0604030504040204" pitchFamily="50" charset="-128"/>
                </a:rPr>
                <a:t>&lt;</a:t>
              </a:r>
              <a:r>
                <a:rPr lang="en-US" altLang="ja-JP" sz="800" err="1">
                  <a:solidFill>
                    <a:schemeClr val="bg2">
                      <a:lumMod val="50000"/>
                    </a:schemeClr>
                  </a:solidFill>
                  <a:latin typeface="Meiryo UI" panose="020B0604030504040204" pitchFamily="50" charset="-128"/>
                  <a:ea typeface="Meiryo UI" panose="020B0604030504040204" pitchFamily="50" charset="-128"/>
                </a:rPr>
                <a:t>SpreadSheet</a:t>
              </a:r>
              <a:r>
                <a:rPr lang="en-US" altLang="ja-JP" sz="800">
                  <a:solidFill>
                    <a:schemeClr val="bg2">
                      <a:lumMod val="50000"/>
                    </a:schemeClr>
                  </a:solidFill>
                  <a:latin typeface="Meiryo UI" panose="020B0604030504040204" pitchFamily="50" charset="-128"/>
                  <a:ea typeface="Meiryo UI" panose="020B0604030504040204" pitchFamily="50" charset="-128"/>
                </a:rPr>
                <a:t>&gt;</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grpSp>
      <p:cxnSp>
        <p:nvCxnSpPr>
          <p:cNvPr id="54" name="直線矢印コネクタ 21">
            <a:extLst>
              <a:ext uri="{FF2B5EF4-FFF2-40B4-BE49-F238E27FC236}">
                <a16:creationId xmlns:a16="http://schemas.microsoft.com/office/drawing/2014/main" id="{685F8A59-C734-E208-412C-C7EDD3828910}"/>
              </a:ext>
            </a:extLst>
          </p:cNvPr>
          <p:cNvCxnSpPr>
            <a:cxnSpLocks/>
            <a:stCxn id="133" idx="3"/>
            <a:endCxn id="28" idx="0"/>
          </p:cNvCxnSpPr>
          <p:nvPr/>
        </p:nvCxnSpPr>
        <p:spPr>
          <a:xfrm>
            <a:off x="2301341" y="5234648"/>
            <a:ext cx="556457" cy="306631"/>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685621C0-8059-F181-8416-48705E696054}"/>
              </a:ext>
            </a:extLst>
          </p:cNvPr>
          <p:cNvSpPr txBox="1"/>
          <p:nvPr/>
        </p:nvSpPr>
        <p:spPr>
          <a:xfrm>
            <a:off x="2685581" y="4711264"/>
            <a:ext cx="350206" cy="17899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コピー</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sp>
        <p:nvSpPr>
          <p:cNvPr id="73" name="テキスト ボックス 72">
            <a:extLst>
              <a:ext uri="{FF2B5EF4-FFF2-40B4-BE49-F238E27FC236}">
                <a16:creationId xmlns:a16="http://schemas.microsoft.com/office/drawing/2014/main" id="{D46622B8-5915-2F56-E6A7-973C615AB9EA}"/>
              </a:ext>
            </a:extLst>
          </p:cNvPr>
          <p:cNvSpPr txBox="1"/>
          <p:nvPr/>
        </p:nvSpPr>
        <p:spPr>
          <a:xfrm>
            <a:off x="2479320" y="5170945"/>
            <a:ext cx="318369" cy="12740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参照</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sp>
        <p:nvSpPr>
          <p:cNvPr id="53" name="テキスト ボックス 52">
            <a:extLst>
              <a:ext uri="{FF2B5EF4-FFF2-40B4-BE49-F238E27FC236}">
                <a16:creationId xmlns:a16="http://schemas.microsoft.com/office/drawing/2014/main" id="{3EF43BD5-6E1C-538A-915A-F4B5DA9C15FD}"/>
              </a:ext>
            </a:extLst>
          </p:cNvPr>
          <p:cNvSpPr txBox="1"/>
          <p:nvPr/>
        </p:nvSpPr>
        <p:spPr>
          <a:xfrm>
            <a:off x="3646223" y="4711264"/>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確認</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sp>
        <p:nvSpPr>
          <p:cNvPr id="76" name="フローチャート: 手操作入力 75">
            <a:extLst>
              <a:ext uri="{FF2B5EF4-FFF2-40B4-BE49-F238E27FC236}">
                <a16:creationId xmlns:a16="http://schemas.microsoft.com/office/drawing/2014/main" id="{3600CF6B-DC97-D85C-EC60-9F5D185F48C4}"/>
              </a:ext>
            </a:extLst>
          </p:cNvPr>
          <p:cNvSpPr/>
          <p:nvPr/>
        </p:nvSpPr>
        <p:spPr bwMode="auto">
          <a:xfrm>
            <a:off x="5914461" y="3603562"/>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a:solidFill>
                  <a:schemeClr val="bg2">
                    <a:lumMod val="50000"/>
                  </a:schemeClr>
                </a:solidFill>
                <a:latin typeface="Meiryo UI" panose="020B0604030504040204" pitchFamily="50" charset="-128"/>
                <a:ea typeface="Meiryo UI" panose="020B0604030504040204" pitchFamily="50" charset="-128"/>
              </a:rPr>
              <a:t>WS</a:t>
            </a:r>
          </a:p>
          <a:p>
            <a:pPr algn="ctr"/>
            <a:r>
              <a:rPr lang="ja-JP" altLang="en-US" sz="900">
                <a:solidFill>
                  <a:schemeClr val="bg2">
                    <a:lumMod val="50000"/>
                  </a:schemeClr>
                </a:solidFill>
                <a:latin typeface="Meiryo UI" panose="020B0604030504040204" pitchFamily="50" charset="-128"/>
                <a:ea typeface="Meiryo UI" panose="020B0604030504040204" pitchFamily="50" charset="-128"/>
              </a:rPr>
              <a:t>チェック完了入力</a:t>
            </a:r>
          </a:p>
        </p:txBody>
      </p:sp>
      <p:sp>
        <p:nvSpPr>
          <p:cNvPr id="159" name="矢印: 左右 158">
            <a:extLst>
              <a:ext uri="{FF2B5EF4-FFF2-40B4-BE49-F238E27FC236}">
                <a16:creationId xmlns:a16="http://schemas.microsoft.com/office/drawing/2014/main" id="{403F7034-EF61-DCA3-9A38-82064D61ED3C}"/>
              </a:ext>
            </a:extLst>
          </p:cNvPr>
          <p:cNvSpPr/>
          <p:nvPr/>
        </p:nvSpPr>
        <p:spPr>
          <a:xfrm>
            <a:off x="6867505" y="1596442"/>
            <a:ext cx="5148454" cy="31223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a:solidFill>
                  <a:schemeClr val="bg2">
                    <a:lumMod val="50000"/>
                  </a:schemeClr>
                </a:solidFill>
                <a:latin typeface="Meiryo UI" panose="020B0604030504040204" pitchFamily="50" charset="-128"/>
                <a:ea typeface="Meiryo UI" panose="020B0604030504040204" pitchFamily="50" charset="-128"/>
              </a:rPr>
              <a:t>人の作業時間：</a:t>
            </a:r>
            <a:r>
              <a:rPr lang="en-US" altLang="ja-JP" sz="800" b="1">
                <a:solidFill>
                  <a:schemeClr val="bg2">
                    <a:lumMod val="50000"/>
                  </a:schemeClr>
                </a:solidFill>
                <a:latin typeface="Meiryo UI" panose="020B0604030504040204" pitchFamily="50" charset="-128"/>
                <a:ea typeface="Meiryo UI" panose="020B0604030504040204" pitchFamily="50" charset="-128"/>
              </a:rPr>
              <a:t>5</a:t>
            </a:r>
            <a:r>
              <a:rPr lang="ja-JP" altLang="en-US" sz="800" b="1">
                <a:solidFill>
                  <a:schemeClr val="bg2">
                    <a:lumMod val="50000"/>
                  </a:schemeClr>
                </a:solidFill>
                <a:latin typeface="Meiryo UI" panose="020B0604030504040204" pitchFamily="50" charset="-128"/>
                <a:ea typeface="Meiryo UI" panose="020B0604030504040204" pitchFamily="50" charset="-128"/>
              </a:rPr>
              <a:t>～</a:t>
            </a:r>
            <a:r>
              <a:rPr lang="en-US" altLang="ja-JP" sz="800" b="1">
                <a:solidFill>
                  <a:schemeClr val="bg2">
                    <a:lumMod val="50000"/>
                  </a:schemeClr>
                </a:solidFill>
                <a:latin typeface="Meiryo UI" panose="020B0604030504040204" pitchFamily="50" charset="-128"/>
                <a:ea typeface="Meiryo UI" panose="020B0604030504040204" pitchFamily="50" charset="-128"/>
              </a:rPr>
              <a:t>10</a:t>
            </a:r>
            <a:r>
              <a:rPr lang="ja-JP" altLang="en-US" sz="800" b="1">
                <a:solidFill>
                  <a:schemeClr val="bg2">
                    <a:lumMod val="50000"/>
                  </a:schemeClr>
                </a:solidFill>
                <a:latin typeface="Meiryo UI" panose="020B0604030504040204" pitchFamily="50" charset="-128"/>
                <a:ea typeface="Meiryo UI" panose="020B0604030504040204" pitchFamily="50" charset="-128"/>
              </a:rPr>
              <a:t>分</a:t>
            </a:r>
            <a:r>
              <a:rPr lang="en-US" altLang="ja-JP" sz="800" b="1">
                <a:solidFill>
                  <a:schemeClr val="bg2">
                    <a:lumMod val="50000"/>
                  </a:schemeClr>
                </a:solidFill>
                <a:latin typeface="Meiryo UI" panose="020B0604030504040204" pitchFamily="50" charset="-128"/>
                <a:ea typeface="Meiryo UI" panose="020B0604030504040204" pitchFamily="50" charset="-128"/>
              </a:rPr>
              <a:t>/1</a:t>
            </a:r>
            <a:r>
              <a:rPr lang="ja-JP" altLang="en-US" sz="800" b="1">
                <a:solidFill>
                  <a:schemeClr val="bg2">
                    <a:lumMod val="50000"/>
                  </a:schemeClr>
                </a:solidFill>
                <a:latin typeface="Meiryo UI" panose="020B0604030504040204" pitchFamily="50" charset="-128"/>
                <a:ea typeface="Meiryo UI" panose="020B0604030504040204" pitchFamily="50" charset="-128"/>
              </a:rPr>
              <a:t>件</a:t>
            </a:r>
          </a:p>
        </p:txBody>
      </p:sp>
      <p:cxnSp>
        <p:nvCxnSpPr>
          <p:cNvPr id="268" name="コネクタ: カギ線 5">
            <a:extLst>
              <a:ext uri="{FF2B5EF4-FFF2-40B4-BE49-F238E27FC236}">
                <a16:creationId xmlns:a16="http://schemas.microsoft.com/office/drawing/2014/main" id="{DA02C6CE-1C90-6332-7B11-971D90658FEE}"/>
              </a:ext>
            </a:extLst>
          </p:cNvPr>
          <p:cNvCxnSpPr>
            <a:cxnSpLocks/>
            <a:endCxn id="77" idx="1"/>
          </p:cNvCxnSpPr>
          <p:nvPr/>
        </p:nvCxnSpPr>
        <p:spPr>
          <a:xfrm>
            <a:off x="11549488" y="3800496"/>
            <a:ext cx="226549" cy="3066"/>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BD20AA7B-F93B-2109-AC47-FA005A3D459A}"/>
              </a:ext>
            </a:extLst>
          </p:cNvPr>
          <p:cNvSpPr/>
          <p:nvPr/>
        </p:nvSpPr>
        <p:spPr bwMode="auto">
          <a:xfrm>
            <a:off x="2190550" y="5541279"/>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800">
                <a:solidFill>
                  <a:schemeClr val="bg2">
                    <a:lumMod val="50000"/>
                  </a:schemeClr>
                </a:solidFill>
                <a:latin typeface="Meiryo UI" panose="020B0604030504040204" pitchFamily="50" charset="-128"/>
                <a:ea typeface="Meiryo UI" panose="020B0604030504040204" pitchFamily="50" charset="-128"/>
              </a:rPr>
              <a:t>Concur</a:t>
            </a:r>
            <a:r>
              <a:rPr lang="ja-JP" altLang="en-US" sz="800">
                <a:solidFill>
                  <a:schemeClr val="bg2">
                    <a:lumMod val="50000"/>
                  </a:schemeClr>
                </a:solidFill>
                <a:latin typeface="Meiryo UI" panose="020B0604030504040204" pitchFamily="50" charset="-128"/>
                <a:ea typeface="Meiryo UI" panose="020B0604030504040204" pitchFamily="50" charset="-128"/>
              </a:rPr>
              <a:t>入力チェックツール画面</a:t>
            </a:r>
          </a:p>
          <a:p>
            <a:pPr algn="ctr"/>
            <a:r>
              <a:rPr lang="en-US" altLang="ja-JP" sz="800">
                <a:solidFill>
                  <a:schemeClr val="bg2">
                    <a:lumMod val="50000"/>
                  </a:schemeClr>
                </a:solidFill>
                <a:latin typeface="Meiryo UI" panose="020B0604030504040204" pitchFamily="50" charset="-128"/>
                <a:ea typeface="Meiryo UI" panose="020B0604030504040204" pitchFamily="50" charset="-128"/>
              </a:rPr>
              <a:t>&lt;</a:t>
            </a:r>
            <a:r>
              <a:rPr lang="en-US" altLang="ja-JP" sz="800" err="1">
                <a:solidFill>
                  <a:schemeClr val="bg2">
                    <a:lumMod val="50000"/>
                  </a:schemeClr>
                </a:solidFill>
                <a:latin typeface="Meiryo UI" panose="020B0604030504040204" pitchFamily="50" charset="-128"/>
                <a:ea typeface="Meiryo UI" panose="020B0604030504040204" pitchFamily="50" charset="-128"/>
              </a:rPr>
              <a:t>SpreadSheet</a:t>
            </a:r>
            <a:r>
              <a:rPr lang="en-US" altLang="ja-JP" sz="800">
                <a:solidFill>
                  <a:schemeClr val="bg2">
                    <a:lumMod val="50000"/>
                  </a:schemeClr>
                </a:solidFill>
                <a:latin typeface="Meiryo UI" panose="020B0604030504040204" pitchFamily="50" charset="-128"/>
                <a:ea typeface="Meiryo UI" panose="020B0604030504040204" pitchFamily="50" charset="-128"/>
              </a:rPr>
              <a:t>&gt;</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sp>
        <p:nvSpPr>
          <p:cNvPr id="32" name="正方形/長方形 31">
            <a:extLst>
              <a:ext uri="{FF2B5EF4-FFF2-40B4-BE49-F238E27FC236}">
                <a16:creationId xmlns:a16="http://schemas.microsoft.com/office/drawing/2014/main" id="{012FA907-3266-AC4C-2845-4051C67F3634}"/>
              </a:ext>
            </a:extLst>
          </p:cNvPr>
          <p:cNvSpPr/>
          <p:nvPr/>
        </p:nvSpPr>
        <p:spPr bwMode="auto">
          <a:xfrm>
            <a:off x="3320677" y="6075242"/>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請求書画面</a:t>
            </a:r>
          </a:p>
          <a:p>
            <a:pPr algn="ctr"/>
            <a:r>
              <a:rPr lang="en-US" altLang="ja-JP" sz="800">
                <a:solidFill>
                  <a:schemeClr val="bg2">
                    <a:lumMod val="50000"/>
                  </a:schemeClr>
                </a:solidFill>
                <a:latin typeface="Meiryo UI" panose="020B0604030504040204" pitchFamily="50" charset="-128"/>
                <a:ea typeface="Meiryo UI" panose="020B0604030504040204" pitchFamily="50" charset="-128"/>
              </a:rPr>
              <a:t>&lt;SAPConcur&gt;</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36" name="直線矢印コネクタ 21">
            <a:extLst>
              <a:ext uri="{FF2B5EF4-FFF2-40B4-BE49-F238E27FC236}">
                <a16:creationId xmlns:a16="http://schemas.microsoft.com/office/drawing/2014/main" id="{7CB622B0-E3A5-9E63-F9FF-38D9D2D405A4}"/>
              </a:ext>
            </a:extLst>
          </p:cNvPr>
          <p:cNvCxnSpPr>
            <a:cxnSpLocks/>
            <a:stCxn id="28" idx="3"/>
            <a:endCxn id="32" idx="0"/>
          </p:cNvCxnSpPr>
          <p:nvPr/>
        </p:nvCxnSpPr>
        <p:spPr>
          <a:xfrm>
            <a:off x="3525046" y="5716906"/>
            <a:ext cx="462879" cy="358336"/>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AD74FB43-69EB-DCD1-4117-F3271F4759F1}"/>
              </a:ext>
            </a:extLst>
          </p:cNvPr>
          <p:cNvSpPr txBox="1"/>
          <p:nvPr/>
        </p:nvSpPr>
        <p:spPr>
          <a:xfrm>
            <a:off x="3593676" y="5652883"/>
            <a:ext cx="318369" cy="12740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参照</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44" name="直線矢印コネクタ 21">
            <a:extLst>
              <a:ext uri="{FF2B5EF4-FFF2-40B4-BE49-F238E27FC236}">
                <a16:creationId xmlns:a16="http://schemas.microsoft.com/office/drawing/2014/main" id="{E472C90C-08A9-9240-0246-753D691171AC}"/>
              </a:ext>
            </a:extLst>
          </p:cNvPr>
          <p:cNvCxnSpPr>
            <a:cxnSpLocks/>
            <a:endCxn id="32" idx="0"/>
          </p:cNvCxnSpPr>
          <p:nvPr/>
        </p:nvCxnSpPr>
        <p:spPr>
          <a:xfrm>
            <a:off x="2330611" y="5410274"/>
            <a:ext cx="1657314" cy="664968"/>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F06850B7-650D-B189-E5F3-EAF169C98D48}"/>
              </a:ext>
            </a:extLst>
          </p:cNvPr>
          <p:cNvSpPr txBox="1"/>
          <p:nvPr/>
        </p:nvSpPr>
        <p:spPr>
          <a:xfrm>
            <a:off x="3236540" y="5176626"/>
            <a:ext cx="318369" cy="12740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参照</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sp>
        <p:nvSpPr>
          <p:cNvPr id="99" name="フリーフォーム: 図形 12">
            <a:extLst>
              <a:ext uri="{FF2B5EF4-FFF2-40B4-BE49-F238E27FC236}">
                <a16:creationId xmlns:a16="http://schemas.microsoft.com/office/drawing/2014/main" id="{A285C362-D184-38C7-5155-080096F9EC08}"/>
              </a:ext>
            </a:extLst>
          </p:cNvPr>
          <p:cNvSpPr>
            <a:spLocks/>
          </p:cNvSpPr>
          <p:nvPr/>
        </p:nvSpPr>
        <p:spPr bwMode="auto">
          <a:xfrm>
            <a:off x="2821272" y="5358481"/>
            <a:ext cx="74613" cy="57150"/>
          </a:xfrm>
          <a:custGeom>
            <a:avLst/>
            <a:gdLst>
              <a:gd name="T0" fmla="*/ 0 w 76200"/>
              <a:gd name="T1" fmla="*/ 1779 h 114315"/>
              <a:gd name="T2" fmla="*/ 39177 w 76200"/>
              <a:gd name="T3" fmla="*/ 0 h 114315"/>
              <a:gd name="T4" fmla="*/ 67159 w 76200"/>
              <a:gd name="T5" fmla="*/ 1680 h 114315"/>
              <a:gd name="T6" fmla="*/ 0 60000 65536"/>
              <a:gd name="T7" fmla="*/ 0 60000 65536"/>
              <a:gd name="T8" fmla="*/ 0 60000 65536"/>
            </a:gdLst>
            <a:ahLst/>
            <a:cxnLst>
              <a:cxn ang="T6">
                <a:pos x="T0" y="T1"/>
              </a:cxn>
              <a:cxn ang="T7">
                <a:pos x="T2" y="T3"/>
              </a:cxn>
              <a:cxn ang="T8">
                <a:pos x="T4" y="T5"/>
              </a:cxn>
            </a:cxnLst>
            <a:rect l="0" t="0" r="r" b="b"/>
            <a:pathLst>
              <a:path w="76200" h="114315">
                <a:moveTo>
                  <a:pt x="0" y="114315"/>
                </a:moveTo>
                <a:cubicBezTo>
                  <a:pt x="15875" y="57694"/>
                  <a:pt x="31750" y="1073"/>
                  <a:pt x="44450" y="15"/>
                </a:cubicBezTo>
                <a:cubicBezTo>
                  <a:pt x="57150" y="-1043"/>
                  <a:pt x="66675" y="53461"/>
                  <a:pt x="76200" y="107965"/>
                </a:cubicBezTo>
              </a:path>
            </a:pathLst>
          </a:custGeom>
          <a:solidFill>
            <a:schemeClr val="bg1"/>
          </a:solidFill>
          <a:ln w="6350">
            <a:solidFill>
              <a:schemeClr val="bg2">
                <a:lumMod val="50000"/>
              </a:schemeClr>
            </a:solidFill>
            <a:prstDash val="dash"/>
            <a:round/>
            <a:headEnd/>
            <a:tailEnd/>
          </a:ln>
        </p:spPr>
        <p:txBody>
          <a:bodyPr anchor="ctr"/>
          <a:lstStyle/>
          <a:p>
            <a:endParaRPr lang="ja-JP" altLang="en-US">
              <a:solidFill>
                <a:schemeClr val="bg2">
                  <a:lumMod val="50000"/>
                </a:schemeClr>
              </a:solidFill>
              <a:latin typeface="Meiryo UI" panose="020B0604030504040204" pitchFamily="50" charset="-128"/>
              <a:ea typeface="Meiryo UI" panose="020B0604030504040204" pitchFamily="50" charset="-128"/>
            </a:endParaRPr>
          </a:p>
        </p:txBody>
      </p:sp>
      <p:sp>
        <p:nvSpPr>
          <p:cNvPr id="55" name="正方形/長方形 54">
            <a:extLst>
              <a:ext uri="{FF2B5EF4-FFF2-40B4-BE49-F238E27FC236}">
                <a16:creationId xmlns:a16="http://schemas.microsoft.com/office/drawing/2014/main" id="{8FD7CADA-5B42-286A-A454-6F5FEE005D92}"/>
              </a:ext>
            </a:extLst>
          </p:cNvPr>
          <p:cNvSpPr/>
          <p:nvPr/>
        </p:nvSpPr>
        <p:spPr bwMode="auto">
          <a:xfrm>
            <a:off x="4479459" y="5541279"/>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en-US" altLang="ja-JP" sz="800">
                <a:solidFill>
                  <a:schemeClr val="bg2">
                    <a:lumMod val="50000"/>
                  </a:schemeClr>
                </a:solidFill>
                <a:latin typeface="Meiryo UI" panose="020B0604030504040204" pitchFamily="50" charset="-128"/>
                <a:ea typeface="Meiryo UI" panose="020B0604030504040204" pitchFamily="50" charset="-128"/>
              </a:rPr>
              <a:t>Concur</a:t>
            </a:r>
            <a:r>
              <a:rPr lang="ja-JP" altLang="en-US" sz="800">
                <a:solidFill>
                  <a:schemeClr val="bg2">
                    <a:lumMod val="50000"/>
                  </a:schemeClr>
                </a:solidFill>
                <a:latin typeface="Meiryo UI" panose="020B0604030504040204" pitchFamily="50" charset="-128"/>
                <a:ea typeface="Meiryo UI" panose="020B0604030504040204" pitchFamily="50" charset="-128"/>
              </a:rPr>
              <a:t>入力チェックツール画面</a:t>
            </a:r>
          </a:p>
          <a:p>
            <a:pPr algn="ctr"/>
            <a:r>
              <a:rPr lang="en-US" altLang="ja-JP" sz="800">
                <a:solidFill>
                  <a:schemeClr val="bg2">
                    <a:lumMod val="50000"/>
                  </a:schemeClr>
                </a:solidFill>
                <a:latin typeface="Meiryo UI" panose="020B0604030504040204" pitchFamily="50" charset="-128"/>
                <a:ea typeface="Meiryo UI" panose="020B0604030504040204" pitchFamily="50" charset="-128"/>
              </a:rPr>
              <a:t>&lt;</a:t>
            </a:r>
            <a:r>
              <a:rPr lang="en-US" altLang="ja-JP" sz="800" err="1">
                <a:solidFill>
                  <a:schemeClr val="bg2">
                    <a:lumMod val="50000"/>
                  </a:schemeClr>
                </a:solidFill>
                <a:latin typeface="Meiryo UI" panose="020B0604030504040204" pitchFamily="50" charset="-128"/>
                <a:ea typeface="Meiryo UI" panose="020B0604030504040204" pitchFamily="50" charset="-128"/>
              </a:rPr>
              <a:t>SpreadSheet</a:t>
            </a:r>
            <a:r>
              <a:rPr lang="en-US" altLang="ja-JP" sz="800">
                <a:solidFill>
                  <a:schemeClr val="bg2">
                    <a:lumMod val="50000"/>
                  </a:schemeClr>
                </a:solidFill>
                <a:latin typeface="Meiryo UI" panose="020B0604030504040204" pitchFamily="50" charset="-128"/>
                <a:ea typeface="Meiryo UI" panose="020B0604030504040204" pitchFamily="50" charset="-128"/>
              </a:rPr>
              <a:t>&gt;</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grpSp>
        <p:nvGrpSpPr>
          <p:cNvPr id="74" name="グループ化 73">
            <a:extLst>
              <a:ext uri="{FF2B5EF4-FFF2-40B4-BE49-F238E27FC236}">
                <a16:creationId xmlns:a16="http://schemas.microsoft.com/office/drawing/2014/main" id="{08415B36-F9EF-5FA4-631D-B0650C33369D}"/>
              </a:ext>
            </a:extLst>
          </p:cNvPr>
          <p:cNvGrpSpPr/>
          <p:nvPr/>
        </p:nvGrpSpPr>
        <p:grpSpPr>
          <a:xfrm>
            <a:off x="5914461" y="5541279"/>
            <a:ext cx="5739656" cy="436743"/>
            <a:chOff x="5726264" y="5541279"/>
            <a:chExt cx="1140798" cy="436743"/>
          </a:xfrm>
        </p:grpSpPr>
        <p:sp>
          <p:nvSpPr>
            <p:cNvPr id="67" name="正方形/長方形 66">
              <a:extLst>
                <a:ext uri="{FF2B5EF4-FFF2-40B4-BE49-F238E27FC236}">
                  <a16:creationId xmlns:a16="http://schemas.microsoft.com/office/drawing/2014/main" id="{2B292E55-D161-B3B2-7090-545183AC8628}"/>
                </a:ext>
              </a:extLst>
            </p:cNvPr>
            <p:cNvSpPr/>
            <p:nvPr/>
          </p:nvSpPr>
          <p:spPr bwMode="auto">
            <a:xfrm>
              <a:off x="5746203" y="5626769"/>
              <a:ext cx="1120859"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sp>
          <p:nvSpPr>
            <p:cNvPr id="68" name="正方形/長方形 67">
              <a:extLst>
                <a:ext uri="{FF2B5EF4-FFF2-40B4-BE49-F238E27FC236}">
                  <a16:creationId xmlns:a16="http://schemas.microsoft.com/office/drawing/2014/main" id="{B48AF27C-2567-042C-1A24-5F6B9ACCFD40}"/>
                </a:ext>
              </a:extLst>
            </p:cNvPr>
            <p:cNvSpPr/>
            <p:nvPr/>
          </p:nvSpPr>
          <p:spPr bwMode="auto">
            <a:xfrm>
              <a:off x="5736872" y="5584024"/>
              <a:ext cx="1120859"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sp>
          <p:nvSpPr>
            <p:cNvPr id="69" name="正方形/長方形 68">
              <a:extLst>
                <a:ext uri="{FF2B5EF4-FFF2-40B4-BE49-F238E27FC236}">
                  <a16:creationId xmlns:a16="http://schemas.microsoft.com/office/drawing/2014/main" id="{46FD3E74-4E9A-8150-4A43-E3FBEE47F3C3}"/>
                </a:ext>
              </a:extLst>
            </p:cNvPr>
            <p:cNvSpPr/>
            <p:nvPr/>
          </p:nvSpPr>
          <p:spPr bwMode="auto">
            <a:xfrm>
              <a:off x="5726264" y="5541279"/>
              <a:ext cx="1120859"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a:solidFill>
                    <a:schemeClr val="bg2">
                      <a:lumMod val="50000"/>
                    </a:schemeClr>
                  </a:solidFill>
                  <a:latin typeface="Meiryo UI" panose="020B0604030504040204" pitchFamily="50" charset="-128"/>
                  <a:ea typeface="Meiryo UI" panose="020B0604030504040204" pitchFamily="50" charset="-128"/>
                </a:rPr>
                <a:t>WS</a:t>
              </a:r>
              <a:r>
                <a:rPr lang="ja-JP" altLang="en-US" sz="800">
                  <a:solidFill>
                    <a:schemeClr val="bg2">
                      <a:lumMod val="50000"/>
                    </a:schemeClr>
                  </a:solidFill>
                  <a:latin typeface="Meiryo UI" panose="020B0604030504040204" pitchFamily="50" charset="-128"/>
                  <a:ea typeface="Meiryo UI" panose="020B0604030504040204" pitchFamily="50" charset="-128"/>
                </a:rPr>
                <a:t>画面</a:t>
              </a:r>
              <a:endParaRPr lang="en-US" altLang="ja-JP" sz="800">
                <a:solidFill>
                  <a:schemeClr val="bg2">
                    <a:lumMod val="50000"/>
                  </a:schemeClr>
                </a:solidFill>
                <a:latin typeface="Meiryo UI" panose="020B0604030504040204" pitchFamily="50" charset="-128"/>
                <a:ea typeface="Meiryo UI" panose="020B0604030504040204" pitchFamily="50" charset="-128"/>
              </a:endParaRPr>
            </a:p>
            <a:p>
              <a:pPr algn="ctr"/>
              <a:r>
                <a:rPr lang="en-US" altLang="ja-JP" sz="800">
                  <a:solidFill>
                    <a:schemeClr val="bg2">
                      <a:lumMod val="50000"/>
                    </a:schemeClr>
                  </a:solidFill>
                  <a:latin typeface="Meiryo UI" panose="020B0604030504040204" pitchFamily="50" charset="-128"/>
                  <a:ea typeface="Meiryo UI" panose="020B0604030504040204" pitchFamily="50" charset="-128"/>
                </a:rPr>
                <a:t>&lt;</a:t>
              </a:r>
              <a:r>
                <a:rPr lang="en-US" altLang="ja-JP" sz="800" err="1">
                  <a:solidFill>
                    <a:schemeClr val="bg2">
                      <a:lumMod val="50000"/>
                    </a:schemeClr>
                  </a:solidFill>
                  <a:latin typeface="Meiryo UI" panose="020B0604030504040204" pitchFamily="50" charset="-128"/>
                  <a:ea typeface="Meiryo UI" panose="020B0604030504040204" pitchFamily="50" charset="-128"/>
                </a:rPr>
                <a:t>SpreadSheet</a:t>
              </a:r>
              <a:r>
                <a:rPr lang="en-US" altLang="ja-JP" sz="800">
                  <a:solidFill>
                    <a:schemeClr val="bg2">
                      <a:lumMod val="50000"/>
                    </a:schemeClr>
                  </a:solidFill>
                  <a:latin typeface="Meiryo UI" panose="020B0604030504040204" pitchFamily="50" charset="-128"/>
                  <a:ea typeface="Meiryo UI" panose="020B0604030504040204" pitchFamily="50" charset="-128"/>
                </a:rPr>
                <a:t>&gt;</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grpSp>
      <p:pic>
        <p:nvPicPr>
          <p:cNvPr id="77" name="図 76">
            <a:extLst>
              <a:ext uri="{FF2B5EF4-FFF2-40B4-BE49-F238E27FC236}">
                <a16:creationId xmlns:a16="http://schemas.microsoft.com/office/drawing/2014/main" id="{523C9687-EFF1-C469-4075-7AF822CE8C44}"/>
              </a:ext>
            </a:extLst>
          </p:cNvPr>
          <p:cNvPicPr>
            <a:picLocks noChangeAspect="1"/>
          </p:cNvPicPr>
          <p:nvPr/>
        </p:nvPicPr>
        <p:blipFill>
          <a:blip r:embed="rId6"/>
          <a:stretch>
            <a:fillRect/>
          </a:stretch>
        </p:blipFill>
        <p:spPr>
          <a:xfrm>
            <a:off x="11776037" y="3721259"/>
            <a:ext cx="164606" cy="164606"/>
          </a:xfrm>
          <a:prstGeom prst="rect">
            <a:avLst/>
          </a:prstGeom>
        </p:spPr>
      </p:pic>
      <p:sp>
        <p:nvSpPr>
          <p:cNvPr id="10" name="フローチャート: 手操作入力 9">
            <a:extLst>
              <a:ext uri="{FF2B5EF4-FFF2-40B4-BE49-F238E27FC236}">
                <a16:creationId xmlns:a16="http://schemas.microsoft.com/office/drawing/2014/main" id="{B1F3A8BF-D5FA-2BF0-EC0F-30A086F1DF02}"/>
              </a:ext>
            </a:extLst>
          </p:cNvPr>
          <p:cNvSpPr/>
          <p:nvPr/>
        </p:nvSpPr>
        <p:spPr bwMode="auto">
          <a:xfrm>
            <a:off x="6993604" y="3602295"/>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a:solidFill>
                  <a:schemeClr val="bg2">
                    <a:lumMod val="50000"/>
                  </a:schemeClr>
                </a:solidFill>
                <a:latin typeface="Meiryo UI" panose="020B0604030504040204" pitchFamily="50" charset="-128"/>
                <a:ea typeface="Meiryo UI" panose="020B0604030504040204" pitchFamily="50" charset="-128"/>
              </a:rPr>
              <a:t>WS</a:t>
            </a:r>
          </a:p>
          <a:p>
            <a:pPr algn="ctr"/>
            <a:r>
              <a:rPr lang="ja-JP" altLang="en-US" sz="700">
                <a:solidFill>
                  <a:schemeClr val="bg2">
                    <a:lumMod val="50000"/>
                  </a:schemeClr>
                </a:solidFill>
                <a:latin typeface="Meiryo UI" panose="020B0604030504040204" pitchFamily="50" charset="-128"/>
                <a:ea typeface="Meiryo UI" panose="020B0604030504040204" pitchFamily="50" charset="-128"/>
              </a:rPr>
              <a:t>最終チェック担当者入力</a:t>
            </a:r>
          </a:p>
        </p:txBody>
      </p:sp>
      <p:cxnSp>
        <p:nvCxnSpPr>
          <p:cNvPr id="11" name="コネクタ: カギ線 5">
            <a:extLst>
              <a:ext uri="{FF2B5EF4-FFF2-40B4-BE49-F238E27FC236}">
                <a16:creationId xmlns:a16="http://schemas.microsoft.com/office/drawing/2014/main" id="{86330CB9-BB5B-079F-2EEC-5505BAC6A720}"/>
              </a:ext>
            </a:extLst>
          </p:cNvPr>
          <p:cNvCxnSpPr>
            <a:cxnSpLocks/>
            <a:stCxn id="76" idx="3"/>
            <a:endCxn id="10" idx="1"/>
          </p:cNvCxnSpPr>
          <p:nvPr/>
        </p:nvCxnSpPr>
        <p:spPr>
          <a:xfrm flipV="1">
            <a:off x="6849425" y="3798562"/>
            <a:ext cx="144179" cy="126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0BCFDBAB-1F0C-D82F-8271-2F7E82D89081}"/>
              </a:ext>
            </a:extLst>
          </p:cNvPr>
          <p:cNvCxnSpPr>
            <a:cxnSpLocks/>
          </p:cNvCxnSpPr>
          <p:nvPr/>
        </p:nvCxnSpPr>
        <p:spPr>
          <a:xfrm>
            <a:off x="7459223" y="4002418"/>
            <a:ext cx="9284" cy="1537662"/>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5A267C45-32DD-536B-C592-2D00FFB3ECC2}"/>
              </a:ext>
            </a:extLst>
          </p:cNvPr>
          <p:cNvSpPr txBox="1"/>
          <p:nvPr/>
        </p:nvSpPr>
        <p:spPr>
          <a:xfrm>
            <a:off x="7119860" y="4711264"/>
            <a:ext cx="682453" cy="183201"/>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更新</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22" name="直線矢印コネクタ 21">
            <a:extLst>
              <a:ext uri="{FF2B5EF4-FFF2-40B4-BE49-F238E27FC236}">
                <a16:creationId xmlns:a16="http://schemas.microsoft.com/office/drawing/2014/main" id="{D4B9A722-4B67-A322-205B-7C0BEC75450B}"/>
              </a:ext>
            </a:extLst>
          </p:cNvPr>
          <p:cNvCxnSpPr>
            <a:cxnSpLocks/>
          </p:cNvCxnSpPr>
          <p:nvPr/>
        </p:nvCxnSpPr>
        <p:spPr>
          <a:xfrm>
            <a:off x="6380080" y="4009371"/>
            <a:ext cx="9284" cy="1537662"/>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E4341B99-A57A-B3C7-98A4-FA85B3053AD6}"/>
              </a:ext>
            </a:extLst>
          </p:cNvPr>
          <p:cNvSpPr txBox="1"/>
          <p:nvPr/>
        </p:nvSpPr>
        <p:spPr>
          <a:xfrm>
            <a:off x="6040717" y="4711264"/>
            <a:ext cx="682453" cy="183201"/>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更新</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83F9C40B-CC7E-1964-2714-5B91AE14F0FE}"/>
              </a:ext>
            </a:extLst>
          </p:cNvPr>
          <p:cNvSpPr/>
          <p:nvPr/>
        </p:nvSpPr>
        <p:spPr bwMode="auto">
          <a:xfrm>
            <a:off x="7886726" y="5059021"/>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生成</a:t>
            </a:r>
            <a:r>
              <a:rPr lang="en-US" altLang="ja-JP" sz="800">
                <a:solidFill>
                  <a:schemeClr val="bg2">
                    <a:lumMod val="50000"/>
                  </a:schemeClr>
                </a:solidFill>
                <a:latin typeface="Meiryo UI" panose="020B0604030504040204" pitchFamily="50" charset="-128"/>
                <a:ea typeface="Meiryo UI" panose="020B0604030504040204" pitchFamily="50" charset="-128"/>
              </a:rPr>
              <a:t>AI</a:t>
            </a:r>
            <a:r>
              <a:rPr lang="ja-JP" altLang="en-US" sz="800">
                <a:solidFill>
                  <a:schemeClr val="bg2">
                    <a:lumMod val="50000"/>
                  </a:schemeClr>
                </a:solidFill>
                <a:latin typeface="Meiryo UI" panose="020B0604030504040204" pitchFamily="50" charset="-128"/>
                <a:ea typeface="Meiryo UI" panose="020B0604030504040204" pitchFamily="50" charset="-128"/>
              </a:rPr>
              <a:t>確認画面</a:t>
            </a:r>
          </a:p>
          <a:p>
            <a:pPr algn="ctr"/>
            <a:r>
              <a:rPr lang="en-US" altLang="ja-JP" sz="800">
                <a:solidFill>
                  <a:schemeClr val="bg2">
                    <a:lumMod val="50000"/>
                  </a:schemeClr>
                </a:solidFill>
                <a:latin typeface="Meiryo UI" panose="020B0604030504040204" pitchFamily="50" charset="-128"/>
                <a:ea typeface="Meiryo UI" panose="020B0604030504040204" pitchFamily="50" charset="-128"/>
              </a:rPr>
              <a:t>&lt;</a:t>
            </a:r>
            <a:r>
              <a:rPr lang="en-US" altLang="ja-JP" sz="800" err="1">
                <a:solidFill>
                  <a:schemeClr val="bg2">
                    <a:lumMod val="50000"/>
                  </a:schemeClr>
                </a:solidFill>
                <a:latin typeface="Meiryo UI" panose="020B0604030504040204" pitchFamily="50" charset="-128"/>
                <a:ea typeface="Meiryo UI" panose="020B0604030504040204" pitchFamily="50" charset="-128"/>
              </a:rPr>
              <a:t>GoogleGemini</a:t>
            </a:r>
            <a:r>
              <a:rPr lang="en-US" altLang="ja-JP" sz="800">
                <a:solidFill>
                  <a:schemeClr val="bg2">
                    <a:lumMod val="50000"/>
                  </a:schemeClr>
                </a:solidFill>
                <a:latin typeface="Meiryo UI" panose="020B0604030504040204" pitchFamily="50" charset="-128"/>
                <a:ea typeface="Meiryo UI" panose="020B0604030504040204" pitchFamily="50" charset="-128"/>
              </a:rPr>
              <a:t>&gt;</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24" name="直線矢印コネクタ 23">
            <a:extLst>
              <a:ext uri="{FF2B5EF4-FFF2-40B4-BE49-F238E27FC236}">
                <a16:creationId xmlns:a16="http://schemas.microsoft.com/office/drawing/2014/main" id="{7E1AC58E-AAA6-355F-041E-9E3B1B54BEA3}"/>
              </a:ext>
            </a:extLst>
          </p:cNvPr>
          <p:cNvCxnSpPr>
            <a:cxnSpLocks/>
          </p:cNvCxnSpPr>
          <p:nvPr/>
        </p:nvCxnSpPr>
        <p:spPr>
          <a:xfrm>
            <a:off x="8553974" y="4003048"/>
            <a:ext cx="0" cy="1066585"/>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B985E2C1-7F1C-0CD8-F376-7EC0D795B315}"/>
              </a:ext>
            </a:extLst>
          </p:cNvPr>
          <p:cNvSpPr txBox="1"/>
          <p:nvPr/>
        </p:nvSpPr>
        <p:spPr>
          <a:xfrm>
            <a:off x="8212748" y="4711264"/>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更新</a:t>
            </a:r>
            <a:r>
              <a:rPr lang="en-US" altLang="ja-JP" sz="800">
                <a:solidFill>
                  <a:schemeClr val="bg2">
                    <a:lumMod val="50000"/>
                  </a:schemeClr>
                </a:solidFill>
                <a:latin typeface="Meiryo UI" panose="020B0604030504040204" pitchFamily="50" charset="-128"/>
                <a:ea typeface="Meiryo UI" panose="020B0604030504040204" pitchFamily="50" charset="-128"/>
              </a:rPr>
              <a:t>/</a:t>
            </a:r>
            <a:r>
              <a:rPr lang="ja-JP" altLang="en-US" sz="800">
                <a:solidFill>
                  <a:schemeClr val="bg2">
                    <a:lumMod val="50000"/>
                  </a:schemeClr>
                </a:solidFill>
                <a:latin typeface="Meiryo UI" panose="020B0604030504040204" pitchFamily="50" charset="-128"/>
                <a:ea typeface="Meiryo UI" panose="020B0604030504040204" pitchFamily="50" charset="-128"/>
              </a:rPr>
              <a:t>確認</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sp>
        <p:nvSpPr>
          <p:cNvPr id="27" name="フローチャート: 手操作入力 26">
            <a:extLst>
              <a:ext uri="{FF2B5EF4-FFF2-40B4-BE49-F238E27FC236}">
                <a16:creationId xmlns:a16="http://schemas.microsoft.com/office/drawing/2014/main" id="{3BC4967D-3F36-E0E4-15EF-A24CF63045FD}"/>
              </a:ext>
            </a:extLst>
          </p:cNvPr>
          <p:cNvSpPr/>
          <p:nvPr/>
        </p:nvSpPr>
        <p:spPr bwMode="auto">
          <a:xfrm>
            <a:off x="8086492" y="3602295"/>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生成</a:t>
            </a:r>
            <a:r>
              <a:rPr lang="en-US" altLang="ja-JP" sz="800">
                <a:solidFill>
                  <a:schemeClr val="bg2">
                    <a:lumMod val="50000"/>
                  </a:schemeClr>
                </a:solidFill>
                <a:latin typeface="Meiryo UI" panose="020B0604030504040204" pitchFamily="50" charset="-128"/>
                <a:ea typeface="Meiryo UI" panose="020B0604030504040204" pitchFamily="50" charset="-128"/>
              </a:rPr>
              <a:t>AI</a:t>
            </a:r>
            <a:r>
              <a:rPr lang="ja-JP" altLang="en-US" sz="800">
                <a:solidFill>
                  <a:schemeClr val="bg2">
                    <a:lumMod val="50000"/>
                  </a:schemeClr>
                </a:solidFill>
                <a:latin typeface="Meiryo UI" panose="020B0604030504040204" pitchFamily="50" charset="-128"/>
                <a:ea typeface="Meiryo UI" panose="020B0604030504040204" pitchFamily="50" charset="-128"/>
              </a:rPr>
              <a:t>確認</a:t>
            </a:r>
            <a:endParaRPr lang="en-US" altLang="ja-JP" sz="800">
              <a:solidFill>
                <a:schemeClr val="bg2">
                  <a:lumMod val="50000"/>
                </a:schemeClr>
              </a:solidFill>
              <a:latin typeface="Meiryo UI" panose="020B0604030504040204" pitchFamily="50" charset="-128"/>
              <a:ea typeface="Meiryo UI" panose="020B0604030504040204" pitchFamily="50" charset="-128"/>
            </a:endParaRPr>
          </a:p>
          <a:p>
            <a:pPr algn="ctr"/>
            <a:r>
              <a:rPr lang="ja-JP" altLang="en-US" sz="800">
                <a:solidFill>
                  <a:schemeClr val="bg2">
                    <a:lumMod val="50000"/>
                  </a:schemeClr>
                </a:solidFill>
                <a:latin typeface="Meiryo UI" panose="020B0604030504040204" pitchFamily="50" charset="-128"/>
                <a:ea typeface="Meiryo UI" panose="020B0604030504040204" pitchFamily="50" charset="-128"/>
              </a:rPr>
              <a:t>請求書データ判定</a:t>
            </a:r>
          </a:p>
        </p:txBody>
      </p:sp>
      <p:cxnSp>
        <p:nvCxnSpPr>
          <p:cNvPr id="29" name="コネクタ: カギ線 5">
            <a:extLst>
              <a:ext uri="{FF2B5EF4-FFF2-40B4-BE49-F238E27FC236}">
                <a16:creationId xmlns:a16="http://schemas.microsoft.com/office/drawing/2014/main" id="{EA9172D2-9F00-597B-0EAD-D0D14F99D54D}"/>
              </a:ext>
            </a:extLst>
          </p:cNvPr>
          <p:cNvCxnSpPr>
            <a:cxnSpLocks/>
            <a:stCxn id="10" idx="3"/>
            <a:endCxn id="27" idx="1"/>
          </p:cNvCxnSpPr>
          <p:nvPr/>
        </p:nvCxnSpPr>
        <p:spPr>
          <a:xfrm>
            <a:off x="7928568" y="3798562"/>
            <a:ext cx="157924"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0" name="グループ化 59">
            <a:extLst>
              <a:ext uri="{FF2B5EF4-FFF2-40B4-BE49-F238E27FC236}">
                <a16:creationId xmlns:a16="http://schemas.microsoft.com/office/drawing/2014/main" id="{0A13CF6E-B470-FE1E-1DB6-1C5588B997E9}"/>
              </a:ext>
            </a:extLst>
          </p:cNvPr>
          <p:cNvGrpSpPr/>
          <p:nvPr/>
        </p:nvGrpSpPr>
        <p:grpSpPr>
          <a:xfrm>
            <a:off x="8964302" y="3918334"/>
            <a:ext cx="580936" cy="750334"/>
            <a:chOff x="8627593" y="3918334"/>
            <a:chExt cx="580936" cy="750334"/>
          </a:xfrm>
        </p:grpSpPr>
        <p:sp>
          <p:nvSpPr>
            <p:cNvPr id="39" name="フローチャート : 書類 22">
              <a:extLst>
                <a:ext uri="{FF2B5EF4-FFF2-40B4-BE49-F238E27FC236}">
                  <a16:creationId xmlns:a16="http://schemas.microsoft.com/office/drawing/2014/main" id="{18E1C551-42B5-EDFE-0EA7-41A979B29315}"/>
                </a:ext>
              </a:extLst>
            </p:cNvPr>
            <p:cNvSpPr/>
            <p:nvPr/>
          </p:nvSpPr>
          <p:spPr>
            <a:xfrm>
              <a:off x="8731655" y="4401128"/>
              <a:ext cx="372813" cy="267540"/>
            </a:xfrm>
            <a:prstGeom prst="flowChartDocumen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請求書</a:t>
              </a:r>
            </a:p>
          </p:txBody>
        </p:sp>
        <p:grpSp>
          <p:nvGrpSpPr>
            <p:cNvPr id="47" name="グループ化 46">
              <a:extLst>
                <a:ext uri="{FF2B5EF4-FFF2-40B4-BE49-F238E27FC236}">
                  <a16:creationId xmlns:a16="http://schemas.microsoft.com/office/drawing/2014/main" id="{3A70AEFD-37D5-BC84-45EE-6FF64E6917B3}"/>
                </a:ext>
              </a:extLst>
            </p:cNvPr>
            <p:cNvGrpSpPr/>
            <p:nvPr/>
          </p:nvGrpSpPr>
          <p:grpSpPr>
            <a:xfrm>
              <a:off x="8627593" y="3918334"/>
              <a:ext cx="580936" cy="580936"/>
              <a:chOff x="3045064" y="4118673"/>
              <a:chExt cx="580936" cy="580936"/>
            </a:xfrm>
          </p:grpSpPr>
          <p:pic>
            <p:nvPicPr>
              <p:cNvPr id="48" name="グラフィックス 47" descr="フォルダー">
                <a:extLst>
                  <a:ext uri="{FF2B5EF4-FFF2-40B4-BE49-F238E27FC236}">
                    <a16:creationId xmlns:a16="http://schemas.microsoft.com/office/drawing/2014/main" id="{2678A1F8-2C0F-8FBE-6262-0B658F8E81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5064" y="4118673"/>
                <a:ext cx="580936" cy="580936"/>
              </a:xfrm>
              <a:prstGeom prst="rect">
                <a:avLst/>
              </a:prstGeom>
            </p:spPr>
          </p:pic>
          <p:sp>
            <p:nvSpPr>
              <p:cNvPr id="50" name="フローチャート : 書類 22">
                <a:extLst>
                  <a:ext uri="{FF2B5EF4-FFF2-40B4-BE49-F238E27FC236}">
                    <a16:creationId xmlns:a16="http://schemas.microsoft.com/office/drawing/2014/main" id="{7061F524-B4D9-0F51-29DC-EEA3632A40C4}"/>
                  </a:ext>
                </a:extLst>
              </p:cNvPr>
              <p:cNvSpPr/>
              <p:nvPr/>
            </p:nvSpPr>
            <p:spPr>
              <a:xfrm>
                <a:off x="3149126" y="4288071"/>
                <a:ext cx="372813" cy="2675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ja-JP" sz="800">
                    <a:solidFill>
                      <a:schemeClr val="bg2">
                        <a:lumMod val="50000"/>
                      </a:schemeClr>
                    </a:solidFill>
                    <a:latin typeface="Meiryo UI" panose="020B0604030504040204" pitchFamily="50" charset="-128"/>
                    <a:ea typeface="Meiryo UI" panose="020B0604030504040204" pitchFamily="50" charset="-128"/>
                  </a:rPr>
                  <a:t>1</a:t>
                </a:r>
                <a:r>
                  <a:rPr lang="ja-JP" altLang="en-US" sz="800">
                    <a:solidFill>
                      <a:schemeClr val="bg2">
                        <a:lumMod val="50000"/>
                      </a:schemeClr>
                    </a:solidFill>
                    <a:latin typeface="Meiryo UI" panose="020B0604030504040204" pitchFamily="50" charset="-128"/>
                    <a:ea typeface="Meiryo UI" panose="020B0604030504040204" pitchFamily="50" charset="-128"/>
                  </a:rPr>
                  <a:t>次格納</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grpSp>
      <p:cxnSp>
        <p:nvCxnSpPr>
          <p:cNvPr id="56" name="直線矢印コネクタ 55">
            <a:extLst>
              <a:ext uri="{FF2B5EF4-FFF2-40B4-BE49-F238E27FC236}">
                <a16:creationId xmlns:a16="http://schemas.microsoft.com/office/drawing/2014/main" id="{3F91D3D5-F823-8AEC-1F9C-E318B6D332BE}"/>
              </a:ext>
            </a:extLst>
          </p:cNvPr>
          <p:cNvCxnSpPr>
            <a:cxnSpLocks/>
            <a:stCxn id="48" idx="1"/>
            <a:endCxn id="19" idx="0"/>
          </p:cNvCxnSpPr>
          <p:nvPr/>
        </p:nvCxnSpPr>
        <p:spPr>
          <a:xfrm rot="10800000" flipV="1">
            <a:off x="8553974" y="4208801"/>
            <a:ext cx="410328" cy="850219"/>
          </a:xfrm>
          <a:prstGeom prst="bentConnector2">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73C35C93-36A6-1F6C-57E5-6CD3F7D7E66E}"/>
              </a:ext>
            </a:extLst>
          </p:cNvPr>
          <p:cNvSpPr txBox="1"/>
          <p:nvPr/>
        </p:nvSpPr>
        <p:spPr>
          <a:xfrm>
            <a:off x="8605096" y="4136202"/>
            <a:ext cx="318369" cy="140145"/>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参照</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65" name="コネクタ: カギ線 5">
            <a:extLst>
              <a:ext uri="{FF2B5EF4-FFF2-40B4-BE49-F238E27FC236}">
                <a16:creationId xmlns:a16="http://schemas.microsoft.com/office/drawing/2014/main" id="{4B66110D-C60D-B4EE-AA3A-0BF349C70810}"/>
              </a:ext>
            </a:extLst>
          </p:cNvPr>
          <p:cNvCxnSpPr>
            <a:cxnSpLocks/>
            <a:stCxn id="27" idx="3"/>
            <a:endCxn id="72" idx="1"/>
          </p:cNvCxnSpPr>
          <p:nvPr/>
        </p:nvCxnSpPr>
        <p:spPr>
          <a:xfrm flipV="1">
            <a:off x="9021456" y="3798561"/>
            <a:ext cx="229228" cy="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フローチャート: 手操作入力 71">
            <a:extLst>
              <a:ext uri="{FF2B5EF4-FFF2-40B4-BE49-F238E27FC236}">
                <a16:creationId xmlns:a16="http://schemas.microsoft.com/office/drawing/2014/main" id="{676CBDD8-2CF6-DAFA-98C3-12AF765257DD}"/>
              </a:ext>
            </a:extLst>
          </p:cNvPr>
          <p:cNvSpPr/>
          <p:nvPr/>
        </p:nvSpPr>
        <p:spPr bwMode="auto">
          <a:xfrm>
            <a:off x="9250684" y="3602294"/>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a:solidFill>
                  <a:schemeClr val="bg2">
                    <a:lumMod val="50000"/>
                  </a:schemeClr>
                </a:solidFill>
                <a:latin typeface="Meiryo UI" panose="020B0604030504040204" pitchFamily="50" charset="-128"/>
                <a:ea typeface="Meiryo UI" panose="020B0604030504040204" pitchFamily="50" charset="-128"/>
              </a:rPr>
              <a:t>WS</a:t>
            </a:r>
          </a:p>
          <a:p>
            <a:pPr algn="ctr"/>
            <a:r>
              <a:rPr lang="ja-JP" altLang="en-US" sz="800">
                <a:solidFill>
                  <a:schemeClr val="bg2">
                    <a:lumMod val="50000"/>
                  </a:schemeClr>
                </a:solidFill>
                <a:latin typeface="Meiryo UI" panose="020B0604030504040204" pitchFamily="50" charset="-128"/>
                <a:ea typeface="Meiryo UI" panose="020B0604030504040204" pitchFamily="50" charset="-128"/>
              </a:rPr>
              <a:t>その他確認</a:t>
            </a:r>
          </a:p>
        </p:txBody>
      </p:sp>
      <p:cxnSp>
        <p:nvCxnSpPr>
          <p:cNvPr id="80" name="直線矢印コネクタ 79">
            <a:extLst>
              <a:ext uri="{FF2B5EF4-FFF2-40B4-BE49-F238E27FC236}">
                <a16:creationId xmlns:a16="http://schemas.microsoft.com/office/drawing/2014/main" id="{440DC3F9-25D4-75DE-CD40-84800E353D57}"/>
              </a:ext>
            </a:extLst>
          </p:cNvPr>
          <p:cNvCxnSpPr>
            <a:cxnSpLocks/>
          </p:cNvCxnSpPr>
          <p:nvPr/>
        </p:nvCxnSpPr>
        <p:spPr>
          <a:xfrm>
            <a:off x="9718642" y="4002418"/>
            <a:ext cx="0" cy="1544615"/>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1D18ACDA-8673-0446-ED77-301F0C09F021}"/>
              </a:ext>
            </a:extLst>
          </p:cNvPr>
          <p:cNvSpPr txBox="1"/>
          <p:nvPr/>
        </p:nvSpPr>
        <p:spPr>
          <a:xfrm>
            <a:off x="9376940" y="4718786"/>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確認</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sp>
        <p:nvSpPr>
          <p:cNvPr id="84" name="正方形/長方形 83">
            <a:extLst>
              <a:ext uri="{FF2B5EF4-FFF2-40B4-BE49-F238E27FC236}">
                <a16:creationId xmlns:a16="http://schemas.microsoft.com/office/drawing/2014/main" id="{43861E4C-5313-3F77-87B2-86B4EFAF99B1}"/>
              </a:ext>
            </a:extLst>
          </p:cNvPr>
          <p:cNvSpPr/>
          <p:nvPr/>
        </p:nvSpPr>
        <p:spPr bwMode="auto">
          <a:xfrm>
            <a:off x="9757792" y="5058737"/>
            <a:ext cx="1334496" cy="351253"/>
          </a:xfrm>
          <a:prstGeom prst="rec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請求情報画面＆請求書</a:t>
            </a:r>
          </a:p>
          <a:p>
            <a:pPr algn="ctr"/>
            <a:r>
              <a:rPr lang="en-US" altLang="ja-JP" sz="800">
                <a:solidFill>
                  <a:schemeClr val="bg2">
                    <a:lumMod val="50000"/>
                  </a:schemeClr>
                </a:solidFill>
                <a:latin typeface="Meiryo UI" panose="020B0604030504040204" pitchFamily="50" charset="-128"/>
                <a:ea typeface="Meiryo UI" panose="020B0604030504040204" pitchFamily="50" charset="-128"/>
              </a:rPr>
              <a:t>&lt;</a:t>
            </a:r>
            <a:r>
              <a:rPr lang="en-US" altLang="ja-JP" sz="800" err="1">
                <a:solidFill>
                  <a:schemeClr val="bg2">
                    <a:lumMod val="50000"/>
                  </a:schemeClr>
                </a:solidFill>
                <a:latin typeface="Meiryo UI" panose="020B0604030504040204" pitchFamily="50" charset="-128"/>
                <a:ea typeface="Meiryo UI" panose="020B0604030504040204" pitchFamily="50" charset="-128"/>
              </a:rPr>
              <a:t>SAPConcur</a:t>
            </a:r>
            <a:r>
              <a:rPr lang="ja-JP" altLang="en-US" sz="800">
                <a:solidFill>
                  <a:schemeClr val="bg2">
                    <a:lumMod val="50000"/>
                  </a:schemeClr>
                </a:solidFill>
                <a:latin typeface="Meiryo UI" panose="020B0604030504040204" pitchFamily="50" charset="-128"/>
                <a:ea typeface="Meiryo UI" panose="020B0604030504040204" pitchFamily="50" charset="-128"/>
              </a:rPr>
              <a:t>＆活文</a:t>
            </a:r>
            <a:r>
              <a:rPr lang="en-US" altLang="ja-JP" sz="800">
                <a:solidFill>
                  <a:schemeClr val="bg2">
                    <a:lumMod val="50000"/>
                  </a:schemeClr>
                </a:solidFill>
                <a:latin typeface="Meiryo UI" panose="020B0604030504040204" pitchFamily="50" charset="-128"/>
                <a:ea typeface="Meiryo UI" panose="020B0604030504040204" pitchFamily="50" charset="-128"/>
              </a:rPr>
              <a:t>&gt;</a:t>
            </a:r>
            <a:endParaRPr lang="ja-JP" altLang="en-US" sz="800">
              <a:solidFill>
                <a:schemeClr val="bg2">
                  <a:lumMod val="50000"/>
                </a:schemeClr>
              </a:solidFill>
              <a:latin typeface="Meiryo UI" panose="020B0604030504040204" pitchFamily="50" charset="-128"/>
              <a:ea typeface="Meiryo UI" panose="020B0604030504040204" pitchFamily="50" charset="-128"/>
            </a:endParaRPr>
          </a:p>
        </p:txBody>
      </p:sp>
      <p:cxnSp>
        <p:nvCxnSpPr>
          <p:cNvPr id="86" name="直線矢印コネクタ 21">
            <a:extLst>
              <a:ext uri="{FF2B5EF4-FFF2-40B4-BE49-F238E27FC236}">
                <a16:creationId xmlns:a16="http://schemas.microsoft.com/office/drawing/2014/main" id="{8862B925-1192-4007-971E-DAC219797FF7}"/>
              </a:ext>
            </a:extLst>
          </p:cNvPr>
          <p:cNvCxnSpPr>
            <a:cxnSpLocks/>
            <a:stCxn id="72" idx="2"/>
            <a:endCxn id="84" idx="0"/>
          </p:cNvCxnSpPr>
          <p:nvPr/>
        </p:nvCxnSpPr>
        <p:spPr>
          <a:xfrm rot="16200000" flipH="1">
            <a:off x="9539648" y="4173345"/>
            <a:ext cx="1063910" cy="706874"/>
          </a:xfrm>
          <a:prstGeom prst="bentConnector3">
            <a:avLst>
              <a:gd name="adj1" fmla="val 50000"/>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9" name="テキスト ボックス 88">
            <a:extLst>
              <a:ext uri="{FF2B5EF4-FFF2-40B4-BE49-F238E27FC236}">
                <a16:creationId xmlns:a16="http://schemas.microsoft.com/office/drawing/2014/main" id="{CC9B4EA7-8A15-C9C6-84A2-F2F9B6A8FC55}"/>
              </a:ext>
            </a:extLst>
          </p:cNvPr>
          <p:cNvSpPr txBox="1"/>
          <p:nvPr/>
        </p:nvSpPr>
        <p:spPr>
          <a:xfrm>
            <a:off x="10083361" y="4718786"/>
            <a:ext cx="682453" cy="1865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確認</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sp>
        <p:nvSpPr>
          <p:cNvPr id="92" name="フローチャート: 手操作入力 91">
            <a:extLst>
              <a:ext uri="{FF2B5EF4-FFF2-40B4-BE49-F238E27FC236}">
                <a16:creationId xmlns:a16="http://schemas.microsoft.com/office/drawing/2014/main" id="{C624B901-F2E0-260D-2A73-986B450DCDBB}"/>
              </a:ext>
            </a:extLst>
          </p:cNvPr>
          <p:cNvSpPr/>
          <p:nvPr/>
        </p:nvSpPr>
        <p:spPr bwMode="auto">
          <a:xfrm>
            <a:off x="10673527" y="3602294"/>
            <a:ext cx="934964" cy="392533"/>
          </a:xfrm>
          <a:prstGeom prst="flowChartManualInput">
            <a:avLst/>
          </a:prstGeom>
          <a:solidFill>
            <a:srgbClr xmlns:mc="http://schemas.openxmlformats.org/markup-compatibility/2006" xmlns:a14="http://schemas.microsoft.com/office/drawing/2010/main" val="FFFFFF" mc:Ignorable="a14" a14:legacySpreadsheetColorIndex="65"/>
          </a:solidFill>
          <a:ln w="6350">
            <a:solidFill>
              <a:schemeClr val="bg1">
                <a:lumMod val="50000"/>
              </a:schemeClr>
            </a:solidFill>
            <a:miter lim="800000"/>
            <a:headEnd/>
            <a:tailEnd/>
          </a:ln>
        </p:spPr>
        <p:txBody>
          <a:bodyPr wrap="square" lIns="27432" tIns="18288" rIns="27432" bIns="18288" rtlCol="0" anchor="ctr" upright="1"/>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支払依頼</a:t>
            </a:r>
            <a:r>
              <a:rPr lang="en-US" altLang="ja-JP" sz="800">
                <a:solidFill>
                  <a:schemeClr val="bg2">
                    <a:lumMod val="50000"/>
                  </a:schemeClr>
                </a:solidFill>
                <a:latin typeface="Meiryo UI" panose="020B0604030504040204" pitchFamily="50" charset="-128"/>
                <a:ea typeface="Meiryo UI" panose="020B0604030504040204" pitchFamily="50" charset="-128"/>
              </a:rPr>
              <a:t>WS</a:t>
            </a:r>
          </a:p>
          <a:p>
            <a:pPr algn="ctr"/>
            <a:r>
              <a:rPr lang="ja-JP" altLang="en-US" sz="800">
                <a:solidFill>
                  <a:schemeClr val="bg2">
                    <a:lumMod val="50000"/>
                  </a:schemeClr>
                </a:solidFill>
                <a:latin typeface="Meiryo UI" panose="020B0604030504040204" pitchFamily="50" charset="-128"/>
                <a:ea typeface="Meiryo UI" panose="020B0604030504040204" pitchFamily="50" charset="-128"/>
              </a:rPr>
              <a:t>最終チェック完了</a:t>
            </a:r>
          </a:p>
        </p:txBody>
      </p:sp>
      <p:cxnSp>
        <p:nvCxnSpPr>
          <p:cNvPr id="93" name="コネクタ: カギ線 5">
            <a:extLst>
              <a:ext uri="{FF2B5EF4-FFF2-40B4-BE49-F238E27FC236}">
                <a16:creationId xmlns:a16="http://schemas.microsoft.com/office/drawing/2014/main" id="{77960A08-38CA-6935-0E21-593F57E5AF6A}"/>
              </a:ext>
            </a:extLst>
          </p:cNvPr>
          <p:cNvCxnSpPr>
            <a:cxnSpLocks/>
            <a:stCxn id="72" idx="3"/>
            <a:endCxn id="92" idx="1"/>
          </p:cNvCxnSpPr>
          <p:nvPr/>
        </p:nvCxnSpPr>
        <p:spPr>
          <a:xfrm>
            <a:off x="10185648" y="3798561"/>
            <a:ext cx="487879"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8" name="グループ化 97">
            <a:extLst>
              <a:ext uri="{FF2B5EF4-FFF2-40B4-BE49-F238E27FC236}">
                <a16:creationId xmlns:a16="http://schemas.microsoft.com/office/drawing/2014/main" id="{297E19FB-55A2-8F3E-1E4A-A008C4B605C2}"/>
              </a:ext>
            </a:extLst>
          </p:cNvPr>
          <p:cNvGrpSpPr/>
          <p:nvPr/>
        </p:nvGrpSpPr>
        <p:grpSpPr>
          <a:xfrm>
            <a:off x="10799783" y="4014325"/>
            <a:ext cx="682453" cy="1537662"/>
            <a:chOff x="11020849" y="3985009"/>
            <a:chExt cx="682453" cy="1537662"/>
          </a:xfrm>
        </p:grpSpPr>
        <p:cxnSp>
          <p:nvCxnSpPr>
            <p:cNvPr id="96" name="直線矢印コネクタ 95">
              <a:extLst>
                <a:ext uri="{FF2B5EF4-FFF2-40B4-BE49-F238E27FC236}">
                  <a16:creationId xmlns:a16="http://schemas.microsoft.com/office/drawing/2014/main" id="{31FEBE2A-3937-D394-447E-AB8860878624}"/>
                </a:ext>
              </a:extLst>
            </p:cNvPr>
            <p:cNvCxnSpPr>
              <a:cxnSpLocks/>
            </p:cNvCxnSpPr>
            <p:nvPr/>
          </p:nvCxnSpPr>
          <p:spPr>
            <a:xfrm>
              <a:off x="11360212" y="3985009"/>
              <a:ext cx="9284" cy="1537662"/>
            </a:xfrm>
            <a:prstGeom prst="straightConnector1">
              <a:avLst/>
            </a:prstGeom>
            <a:ln w="63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C10C4D2E-2A83-975E-A87C-E5182A53AE44}"/>
                </a:ext>
              </a:extLst>
            </p:cNvPr>
            <p:cNvSpPr txBox="1"/>
            <p:nvPr/>
          </p:nvSpPr>
          <p:spPr>
            <a:xfrm>
              <a:off x="11020849" y="4693855"/>
              <a:ext cx="682453" cy="183201"/>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ja-JP" altLang="en-US" sz="800">
                  <a:solidFill>
                    <a:schemeClr val="bg2">
                      <a:lumMod val="50000"/>
                    </a:schemeClr>
                  </a:solidFill>
                  <a:latin typeface="Meiryo UI" panose="020B0604030504040204" pitchFamily="50" charset="-128"/>
                  <a:ea typeface="Meiryo UI" panose="020B0604030504040204" pitchFamily="50" charset="-128"/>
                </a:rPr>
                <a:t>更新</a:t>
              </a:r>
              <a:endParaRPr lang="en-US" altLang="ja-JP" sz="800">
                <a:solidFill>
                  <a:schemeClr val="bg2">
                    <a:lumMod val="50000"/>
                  </a:schemeClr>
                </a:solidFill>
                <a:latin typeface="Meiryo UI" panose="020B0604030504040204" pitchFamily="50" charset="-128"/>
                <a:ea typeface="Meiryo UI" panose="020B0604030504040204" pitchFamily="50" charset="-128"/>
              </a:endParaRPr>
            </a:p>
          </p:txBody>
        </p:sp>
      </p:grpSp>
      <p:sp>
        <p:nvSpPr>
          <p:cNvPr id="3" name="正方形/長方形 2">
            <a:extLst>
              <a:ext uri="{FF2B5EF4-FFF2-40B4-BE49-F238E27FC236}">
                <a16:creationId xmlns:a16="http://schemas.microsoft.com/office/drawing/2014/main" id="{42022AE4-D70B-7043-F8B7-B3912F19F460}"/>
              </a:ext>
            </a:extLst>
          </p:cNvPr>
          <p:cNvSpPr/>
          <p:nvPr/>
        </p:nvSpPr>
        <p:spPr>
          <a:xfrm>
            <a:off x="8920744" y="2828711"/>
            <a:ext cx="1014124" cy="4443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700"/>
              <a:t>AI</a:t>
            </a:r>
            <a:r>
              <a:rPr kumimoji="1" lang="ja-JP" altLang="en-US" sz="700"/>
              <a:t>エージェントを</a:t>
            </a:r>
            <a:br>
              <a:rPr kumimoji="1" lang="en-US" altLang="ja-JP" sz="700"/>
            </a:br>
            <a:r>
              <a:rPr kumimoji="1" lang="ja-JP" altLang="en-US" sz="700"/>
              <a:t>活用できそう</a:t>
            </a:r>
          </a:p>
        </p:txBody>
      </p:sp>
    </p:spTree>
    <p:extLst>
      <p:ext uri="{BB962C8B-B14F-4D97-AF65-F5344CB8AC3E}">
        <p14:creationId xmlns:p14="http://schemas.microsoft.com/office/powerpoint/2010/main" val="3003339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74170-BB32-C48F-91F2-F1BB0CB89DC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8C0BD12-752A-EE5D-F8B2-F58FBEAD3347}"/>
              </a:ext>
            </a:extLst>
          </p:cNvPr>
          <p:cNvSpPr>
            <a:spLocks noGrp="1"/>
          </p:cNvSpPr>
          <p:nvPr>
            <p:ph type="title"/>
          </p:nvPr>
        </p:nvSpPr>
        <p:spPr/>
        <p:txBody>
          <a:bodyPr/>
          <a:lstStyle/>
          <a:p>
            <a:r>
              <a:rPr kumimoji="1" lang="en-US" altLang="ja-JP" err="1"/>
              <a:t>aPPENDIX</a:t>
            </a:r>
            <a:endParaRPr kumimoji="1" lang="ja-JP" altLang="en-US"/>
          </a:p>
        </p:txBody>
      </p:sp>
      <p:sp>
        <p:nvSpPr>
          <p:cNvPr id="3" name="テキスト プレースホルダー 2">
            <a:extLst>
              <a:ext uri="{FF2B5EF4-FFF2-40B4-BE49-F238E27FC236}">
                <a16:creationId xmlns:a16="http://schemas.microsoft.com/office/drawing/2014/main" id="{1E06320A-5457-7E7F-414E-5102116BE842}"/>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492020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88839-2B94-5D08-D9DA-CE4923C75BB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6BEFDA1-1733-BA6D-A687-A546970E0100}"/>
              </a:ext>
            </a:extLst>
          </p:cNvPr>
          <p:cNvSpPr>
            <a:spLocks noGrp="1"/>
          </p:cNvSpPr>
          <p:nvPr>
            <p:ph type="title"/>
          </p:nvPr>
        </p:nvSpPr>
        <p:spPr/>
        <p:txBody>
          <a:bodyPr anchor="ctr"/>
          <a:lstStyle/>
          <a:p>
            <a:r>
              <a:rPr kumimoji="1" lang="ja-JP" altLang="en-US" dirty="0">
                <a:latin typeface="Meiryo UI" panose="020B0604030504040204" pitchFamily="50" charset="-128"/>
                <a:ea typeface="Meiryo UI" panose="020B0604030504040204" pitchFamily="50" charset="-128"/>
              </a:rPr>
              <a:t>課題①：</a:t>
            </a:r>
            <a:r>
              <a:rPr kumimoji="1" lang="en-US" altLang="ja-JP" dirty="0">
                <a:latin typeface="Meiryo UI" panose="020B0604030504040204" pitchFamily="50" charset="-128"/>
                <a:ea typeface="Meiryo UI" panose="020B0604030504040204" pitchFamily="50" charset="-128"/>
              </a:rPr>
              <a:t>n8n</a:t>
            </a:r>
            <a:r>
              <a:rPr kumimoji="1" lang="ja-JP" altLang="en-US" dirty="0">
                <a:latin typeface="Meiryo UI" panose="020B0604030504040204" pitchFamily="50" charset="-128"/>
                <a:ea typeface="Meiryo UI" panose="020B0604030504040204" pitchFamily="50" charset="-128"/>
              </a:rPr>
              <a:t>の並列処理におけるスプシへのデータ返却エラー</a:t>
            </a:r>
          </a:p>
        </p:txBody>
      </p:sp>
      <p:sp>
        <p:nvSpPr>
          <p:cNvPr id="4" name="フッター プレースホルダー 3">
            <a:extLst>
              <a:ext uri="{FF2B5EF4-FFF2-40B4-BE49-F238E27FC236}">
                <a16:creationId xmlns:a16="http://schemas.microsoft.com/office/drawing/2014/main" id="{4F853B17-2791-AAB4-3DB7-6DD8E226FC76}"/>
              </a:ext>
            </a:extLst>
          </p:cNvPr>
          <p:cNvSpPr>
            <a:spLocks noGrp="1"/>
          </p:cNvSpPr>
          <p:nvPr>
            <p:ph type="ftr" sz="quarter" idx="15"/>
          </p:nvPr>
        </p:nvSpPr>
        <p:spPr>
          <a:xfrm>
            <a:off x="4038600" y="635635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435EB196-E752-1C0B-A459-B00DDF0688E6}"/>
              </a:ext>
            </a:extLst>
          </p:cNvPr>
          <p:cNvSpPr/>
          <p:nvPr/>
        </p:nvSpPr>
        <p:spPr>
          <a:xfrm>
            <a:off x="331822" y="631963"/>
            <a:ext cx="11860177"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en-US" altLang="ja-JP" dirty="0">
                <a:solidFill>
                  <a:schemeClr val="bg2">
                    <a:lumMod val="50000"/>
                  </a:schemeClr>
                </a:solidFill>
                <a:latin typeface="Meiryo UI" panose="020B0604030504040204" pitchFamily="50" charset="-128"/>
                <a:ea typeface="Meiryo UI" panose="020B0604030504040204" pitchFamily="50" charset="-128"/>
              </a:rPr>
              <a:t>XXX</a:t>
            </a:r>
          </a:p>
        </p:txBody>
      </p:sp>
      <p:pic>
        <p:nvPicPr>
          <p:cNvPr id="16" name="図 15">
            <a:extLst>
              <a:ext uri="{FF2B5EF4-FFF2-40B4-BE49-F238E27FC236}">
                <a16:creationId xmlns:a16="http://schemas.microsoft.com/office/drawing/2014/main" id="{01F4E42F-3D0A-2E87-F9D8-DBC2A4099C99}"/>
              </a:ext>
            </a:extLst>
          </p:cNvPr>
          <p:cNvPicPr>
            <a:picLocks noChangeAspect="1"/>
          </p:cNvPicPr>
          <p:nvPr/>
        </p:nvPicPr>
        <p:blipFill>
          <a:blip r:embed="rId2"/>
          <a:srcRect b="43987"/>
          <a:stretch>
            <a:fillRect/>
          </a:stretch>
        </p:blipFill>
        <p:spPr>
          <a:xfrm>
            <a:off x="72117" y="2385558"/>
            <a:ext cx="7131273" cy="1377976"/>
          </a:xfrm>
          <a:prstGeom prst="rect">
            <a:avLst/>
          </a:prstGeom>
          <a:solidFill>
            <a:schemeClr val="bg1"/>
          </a:solidFill>
          <a:ln w="6350">
            <a:solidFill>
              <a:schemeClr val="bg1">
                <a:lumMod val="50000"/>
              </a:schemeClr>
            </a:solidFill>
          </a:ln>
        </p:spPr>
      </p:pic>
      <p:grpSp>
        <p:nvGrpSpPr>
          <p:cNvPr id="22" name="グループ化 21">
            <a:extLst>
              <a:ext uri="{FF2B5EF4-FFF2-40B4-BE49-F238E27FC236}">
                <a16:creationId xmlns:a16="http://schemas.microsoft.com/office/drawing/2014/main" id="{1F218CEA-2261-9C50-CDCC-02B74A422EDC}"/>
              </a:ext>
            </a:extLst>
          </p:cNvPr>
          <p:cNvGrpSpPr/>
          <p:nvPr/>
        </p:nvGrpSpPr>
        <p:grpSpPr>
          <a:xfrm>
            <a:off x="72117" y="1986839"/>
            <a:ext cx="7131273" cy="307777"/>
            <a:chOff x="1690007" y="2022863"/>
            <a:chExt cx="3020786" cy="307777"/>
          </a:xfrm>
        </p:grpSpPr>
        <p:sp>
          <p:nvSpPr>
            <p:cNvPr id="23" name="テキスト ボックス 22">
              <a:extLst>
                <a:ext uri="{FF2B5EF4-FFF2-40B4-BE49-F238E27FC236}">
                  <a16:creationId xmlns:a16="http://schemas.microsoft.com/office/drawing/2014/main" id="{84900DB9-A8B2-F5B3-BBFC-B6CA2F9F22A9}"/>
                </a:ext>
              </a:extLst>
            </p:cNvPr>
            <p:cNvSpPr txBox="1"/>
            <p:nvPr/>
          </p:nvSpPr>
          <p:spPr bwMode="auto">
            <a:xfrm>
              <a:off x="1690007" y="2022863"/>
              <a:ext cx="3020786" cy="307777"/>
            </a:xfrm>
            <a:prstGeom prst="rect">
              <a:avLst/>
            </a:prstGeom>
            <a:noFill/>
            <a:ln w="9525">
              <a:noFill/>
              <a:miter lim="800000"/>
              <a:headEnd/>
              <a:tailEnd/>
            </a:ln>
          </p:spPr>
          <p:txBody>
            <a:bodyPr wrap="square" rtlCol="0" anchor="ctr">
              <a:spAutoFit/>
            </a:bodyPr>
            <a:lstStyle/>
            <a:p>
              <a:pPr marR="0" lvl="0" indent="0" algn="ctr" fontAlgn="base">
                <a:lnSpc>
                  <a:spcPct val="100000"/>
                </a:lnSpc>
                <a:spcBef>
                  <a:spcPct val="0"/>
                </a:spcBef>
                <a:spcAft>
                  <a:spcPct val="0"/>
                </a:spcAft>
                <a:buClrTx/>
                <a:buSzTx/>
                <a:buFontTx/>
                <a:buNone/>
                <a:tabLst/>
                <a:defRPr/>
              </a:pPr>
              <a:r>
                <a:rPr lang="ja-JP" altLang="en-US" sz="1400" b="1">
                  <a:solidFill>
                    <a:schemeClr val="bg2">
                      <a:lumMod val="50000"/>
                    </a:schemeClr>
                  </a:solidFill>
                  <a:latin typeface="Meiryo UI" panose="020B0604030504040204" pitchFamily="50" charset="-128"/>
                  <a:ea typeface="Meiryo UI" panose="020B0604030504040204" pitchFamily="50" charset="-128"/>
                </a:rPr>
                <a:t>スプレッドシート（フロントエンドのユーザー操作）</a:t>
              </a:r>
            </a:p>
          </p:txBody>
        </p:sp>
        <p:cxnSp>
          <p:nvCxnSpPr>
            <p:cNvPr id="42" name="直線コネクタ 41">
              <a:extLst>
                <a:ext uri="{FF2B5EF4-FFF2-40B4-BE49-F238E27FC236}">
                  <a16:creationId xmlns:a16="http://schemas.microsoft.com/office/drawing/2014/main" id="{B8797D67-7FFC-43CB-2153-9AF6CC3E56FF}"/>
                </a:ext>
              </a:extLst>
            </p:cNvPr>
            <p:cNvCxnSpPr>
              <a:cxnSpLocks/>
            </p:cNvCxnSpPr>
            <p:nvPr/>
          </p:nvCxnSpPr>
          <p:spPr>
            <a:xfrm>
              <a:off x="1690007" y="2330640"/>
              <a:ext cx="30207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 name="図 4">
            <a:extLst>
              <a:ext uri="{FF2B5EF4-FFF2-40B4-BE49-F238E27FC236}">
                <a16:creationId xmlns:a16="http://schemas.microsoft.com/office/drawing/2014/main" id="{5878FD34-2CA0-6F0C-ECB4-631C1D758F7F}"/>
              </a:ext>
            </a:extLst>
          </p:cNvPr>
          <p:cNvPicPr>
            <a:picLocks noChangeAspect="1"/>
          </p:cNvPicPr>
          <p:nvPr/>
        </p:nvPicPr>
        <p:blipFill>
          <a:blip r:embed="rId3"/>
          <a:stretch>
            <a:fillRect/>
          </a:stretch>
        </p:blipFill>
        <p:spPr>
          <a:xfrm>
            <a:off x="7381055" y="2385557"/>
            <a:ext cx="4517031" cy="1039576"/>
          </a:xfrm>
          <a:prstGeom prst="rect">
            <a:avLst/>
          </a:prstGeom>
          <a:solidFill>
            <a:schemeClr val="bg1"/>
          </a:solidFill>
          <a:ln w="6350">
            <a:solidFill>
              <a:schemeClr val="bg1">
                <a:lumMod val="50000"/>
              </a:schemeClr>
            </a:solidFill>
          </a:ln>
        </p:spPr>
      </p:pic>
      <p:grpSp>
        <p:nvGrpSpPr>
          <p:cNvPr id="6" name="グループ化 5">
            <a:extLst>
              <a:ext uri="{FF2B5EF4-FFF2-40B4-BE49-F238E27FC236}">
                <a16:creationId xmlns:a16="http://schemas.microsoft.com/office/drawing/2014/main" id="{3FE73E21-9FEC-08F8-516F-D933BC3FA5DF}"/>
              </a:ext>
            </a:extLst>
          </p:cNvPr>
          <p:cNvGrpSpPr/>
          <p:nvPr/>
        </p:nvGrpSpPr>
        <p:grpSpPr>
          <a:xfrm>
            <a:off x="7381055" y="1986839"/>
            <a:ext cx="4517032" cy="307777"/>
            <a:chOff x="1690007" y="2022863"/>
            <a:chExt cx="3020786" cy="307777"/>
          </a:xfrm>
        </p:grpSpPr>
        <p:sp>
          <p:nvSpPr>
            <p:cNvPr id="7" name="テキスト ボックス 6">
              <a:extLst>
                <a:ext uri="{FF2B5EF4-FFF2-40B4-BE49-F238E27FC236}">
                  <a16:creationId xmlns:a16="http://schemas.microsoft.com/office/drawing/2014/main" id="{2B50482D-8095-D867-82A4-71DA65EE865F}"/>
                </a:ext>
              </a:extLst>
            </p:cNvPr>
            <p:cNvSpPr txBox="1"/>
            <p:nvPr/>
          </p:nvSpPr>
          <p:spPr bwMode="auto">
            <a:xfrm>
              <a:off x="1690007" y="2022863"/>
              <a:ext cx="3020786" cy="307777"/>
            </a:xfrm>
            <a:prstGeom prst="rect">
              <a:avLst/>
            </a:prstGeom>
            <a:noFill/>
            <a:ln w="9525">
              <a:noFill/>
              <a:miter lim="800000"/>
              <a:headEnd/>
              <a:tailEnd/>
            </a:ln>
          </p:spPr>
          <p:txBody>
            <a:bodyPr wrap="square" rtlCol="0" anchor="ctr">
              <a:spAutoFit/>
            </a:bodyPr>
            <a:lstStyle/>
            <a:p>
              <a:pPr marR="0" lvl="0" indent="0" algn="ctr" fontAlgn="base">
                <a:lnSpc>
                  <a:spcPct val="100000"/>
                </a:lnSpc>
                <a:spcBef>
                  <a:spcPct val="0"/>
                </a:spcBef>
                <a:spcAft>
                  <a:spcPct val="0"/>
                </a:spcAft>
                <a:buClrTx/>
                <a:buSzTx/>
                <a:buFontTx/>
                <a:buNone/>
                <a:tabLst/>
                <a:defRPr/>
              </a:pPr>
              <a:r>
                <a:rPr lang="en-US" altLang="ja-JP" sz="1400" b="1">
                  <a:solidFill>
                    <a:schemeClr val="bg2">
                      <a:lumMod val="50000"/>
                    </a:schemeClr>
                  </a:solidFill>
                  <a:latin typeface="Meiryo UI" panose="020B0604030504040204" pitchFamily="50" charset="-128"/>
                  <a:ea typeface="Meiryo UI" panose="020B0604030504040204" pitchFamily="50" charset="-128"/>
                </a:rPr>
                <a:t>n8n</a:t>
              </a:r>
              <a:r>
                <a:rPr lang="ja-JP" altLang="en-US" sz="1400" b="1">
                  <a:solidFill>
                    <a:schemeClr val="bg2">
                      <a:lumMod val="50000"/>
                    </a:schemeClr>
                  </a:solidFill>
                  <a:latin typeface="Meiryo UI" panose="020B0604030504040204" pitchFamily="50" charset="-128"/>
                  <a:ea typeface="Meiryo UI" panose="020B0604030504040204" pitchFamily="50" charset="-128"/>
                </a:rPr>
                <a:t>（バックエンドの</a:t>
              </a:r>
              <a:r>
                <a:rPr lang="en-US" altLang="ja-JP" sz="1400" b="1" err="1">
                  <a:solidFill>
                    <a:schemeClr val="bg2">
                      <a:lumMod val="50000"/>
                    </a:schemeClr>
                  </a:solidFill>
                  <a:latin typeface="Meiryo UI" panose="020B0604030504040204" pitchFamily="50" charset="-128"/>
                  <a:ea typeface="Meiryo UI" panose="020B0604030504040204" pitchFamily="50" charset="-128"/>
                </a:rPr>
                <a:t>ConcurInvoice</a:t>
              </a:r>
              <a:r>
                <a:rPr lang="ja-JP" altLang="en-US" sz="1400" b="1">
                  <a:solidFill>
                    <a:schemeClr val="bg2">
                      <a:lumMod val="50000"/>
                    </a:schemeClr>
                  </a:solidFill>
                  <a:latin typeface="Meiryo UI" panose="020B0604030504040204" pitchFamily="50" charset="-128"/>
                  <a:ea typeface="Meiryo UI" panose="020B0604030504040204" pitchFamily="50" charset="-128"/>
                </a:rPr>
                <a:t>の</a:t>
              </a:r>
              <a:r>
                <a:rPr lang="en-US" altLang="ja-JP" sz="1400" b="1">
                  <a:solidFill>
                    <a:schemeClr val="bg2">
                      <a:lumMod val="50000"/>
                    </a:schemeClr>
                  </a:solidFill>
                  <a:latin typeface="Meiryo UI" panose="020B0604030504040204" pitchFamily="50" charset="-128"/>
                  <a:ea typeface="Meiryo UI" panose="020B0604030504040204" pitchFamily="50" charset="-128"/>
                </a:rPr>
                <a:t>API</a:t>
              </a:r>
              <a:r>
                <a:rPr lang="ja-JP" altLang="en-US" sz="1400" b="1">
                  <a:solidFill>
                    <a:schemeClr val="bg2">
                      <a:lumMod val="50000"/>
                    </a:schemeClr>
                  </a:solidFill>
                  <a:latin typeface="Meiryo UI" panose="020B0604030504040204" pitchFamily="50" charset="-128"/>
                  <a:ea typeface="Meiryo UI" panose="020B0604030504040204" pitchFamily="50" charset="-128"/>
                </a:rPr>
                <a:t>処理）</a:t>
              </a:r>
            </a:p>
          </p:txBody>
        </p:sp>
        <p:cxnSp>
          <p:nvCxnSpPr>
            <p:cNvPr id="8" name="直線コネクタ 7">
              <a:extLst>
                <a:ext uri="{FF2B5EF4-FFF2-40B4-BE49-F238E27FC236}">
                  <a16:creationId xmlns:a16="http://schemas.microsoft.com/office/drawing/2014/main" id="{4DE827E1-271E-7C2F-8051-FFBE548A40EB}"/>
                </a:ext>
              </a:extLst>
            </p:cNvPr>
            <p:cNvCxnSpPr>
              <a:cxnSpLocks/>
            </p:cNvCxnSpPr>
            <p:nvPr/>
          </p:nvCxnSpPr>
          <p:spPr>
            <a:xfrm>
              <a:off x="1690007" y="2330640"/>
              <a:ext cx="30207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直線矢印コネクタ 60">
            <a:extLst>
              <a:ext uri="{FF2B5EF4-FFF2-40B4-BE49-F238E27FC236}">
                <a16:creationId xmlns:a16="http://schemas.microsoft.com/office/drawing/2014/main" id="{A1C1C111-E3B8-6AF1-F0A6-CA950EF73F0A}"/>
              </a:ext>
            </a:extLst>
          </p:cNvPr>
          <p:cNvCxnSpPr>
            <a:cxnSpLocks/>
            <a:stCxn id="5" idx="1"/>
            <a:endCxn id="13" idx="3"/>
          </p:cNvCxnSpPr>
          <p:nvPr/>
        </p:nvCxnSpPr>
        <p:spPr>
          <a:xfrm rot="10800000">
            <a:off x="3838575" y="2656599"/>
            <a:ext cx="3542480" cy="248746"/>
          </a:xfrm>
          <a:prstGeom prst="bentConnector3">
            <a:avLst>
              <a:gd name="adj1" fmla="val 50000"/>
            </a:avLst>
          </a:prstGeom>
          <a:solidFill>
            <a:srgbClr val="FFFFCC"/>
          </a:solidFill>
          <a:ln w="15875" cap="flat" cmpd="sng" algn="ctr">
            <a:solidFill>
              <a:srgbClr val="0070C0"/>
            </a:solidFill>
            <a:prstDash val="solid"/>
            <a:miter lim="800000"/>
            <a:headEnd type="triangle"/>
            <a:tailEnd type="none"/>
          </a:ln>
          <a:effectLst>
            <a:outerShdw blurRad="50800" dist="38100" dir="2700000" algn="tl" rotWithShape="0">
              <a:prstClr val="black">
                <a:alpha val="40000"/>
              </a:prstClr>
            </a:outerShdw>
          </a:effectLst>
        </p:spPr>
      </p:cxnSp>
      <p:sp>
        <p:nvSpPr>
          <p:cNvPr id="13" name="正方形/長方形 12">
            <a:extLst>
              <a:ext uri="{FF2B5EF4-FFF2-40B4-BE49-F238E27FC236}">
                <a16:creationId xmlns:a16="http://schemas.microsoft.com/office/drawing/2014/main" id="{772B7AA7-E76F-2F35-F89B-1930DC72C913}"/>
              </a:ext>
            </a:extLst>
          </p:cNvPr>
          <p:cNvSpPr/>
          <p:nvPr/>
        </p:nvSpPr>
        <p:spPr>
          <a:xfrm>
            <a:off x="2637628" y="2497386"/>
            <a:ext cx="1200947" cy="318426"/>
          </a:xfrm>
          <a:prstGeom prst="rect">
            <a:avLst/>
          </a:prstGeom>
          <a:no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endParaRPr kumimoji="0" lang="ja-JP" altLang="en-US" sz="1100" kern="0">
              <a:solidFill>
                <a:srgbClr val="0070C0"/>
              </a:solidFill>
              <a:latin typeface="Meiryo UI" panose="020B0604030504040204" pitchFamily="50" charset="-128"/>
              <a:ea typeface="Meiryo UI" panose="020B0604030504040204" pitchFamily="50" charset="-128"/>
              <a:sym typeface="Arial"/>
            </a:endParaRPr>
          </a:p>
        </p:txBody>
      </p:sp>
      <p:sp>
        <p:nvSpPr>
          <p:cNvPr id="18" name="正方形/長方形 17">
            <a:extLst>
              <a:ext uri="{FF2B5EF4-FFF2-40B4-BE49-F238E27FC236}">
                <a16:creationId xmlns:a16="http://schemas.microsoft.com/office/drawing/2014/main" id="{02BC9E03-9B4C-1CD5-5F63-6229FF7DAA14}"/>
              </a:ext>
            </a:extLst>
          </p:cNvPr>
          <p:cNvSpPr/>
          <p:nvPr/>
        </p:nvSpPr>
        <p:spPr>
          <a:xfrm>
            <a:off x="199228" y="3007182"/>
            <a:ext cx="7004162" cy="318426"/>
          </a:xfrm>
          <a:prstGeom prst="rect">
            <a:avLst/>
          </a:prstGeom>
          <a:no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endParaRPr kumimoji="0" lang="ja-JP" altLang="en-US" sz="1100" kern="0">
              <a:solidFill>
                <a:srgbClr val="0070C0"/>
              </a:solidFill>
              <a:latin typeface="Meiryo UI" panose="020B0604030504040204" pitchFamily="50" charset="-128"/>
              <a:ea typeface="Meiryo UI" panose="020B0604030504040204" pitchFamily="50" charset="-128"/>
              <a:sym typeface="Arial"/>
            </a:endParaRPr>
          </a:p>
        </p:txBody>
      </p:sp>
      <p:sp>
        <p:nvSpPr>
          <p:cNvPr id="20" name="正方形/長方形 19">
            <a:extLst>
              <a:ext uri="{FF2B5EF4-FFF2-40B4-BE49-F238E27FC236}">
                <a16:creationId xmlns:a16="http://schemas.microsoft.com/office/drawing/2014/main" id="{054D443A-2C47-4B7E-6955-03F34C072CD8}"/>
              </a:ext>
            </a:extLst>
          </p:cNvPr>
          <p:cNvSpPr/>
          <p:nvPr/>
        </p:nvSpPr>
        <p:spPr>
          <a:xfrm>
            <a:off x="9554372" y="2841050"/>
            <a:ext cx="1864477" cy="578320"/>
          </a:xfrm>
          <a:prstGeom prst="rect">
            <a:avLst/>
          </a:prstGeom>
          <a:no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endParaRPr kumimoji="0" lang="ja-JP" altLang="en-US" sz="1100" kern="0">
              <a:solidFill>
                <a:srgbClr val="0070C0"/>
              </a:solidFill>
              <a:latin typeface="Meiryo UI" panose="020B0604030504040204" pitchFamily="50" charset="-128"/>
              <a:ea typeface="Meiryo UI" panose="020B0604030504040204" pitchFamily="50" charset="-128"/>
              <a:sym typeface="Arial"/>
            </a:endParaRPr>
          </a:p>
        </p:txBody>
      </p:sp>
      <p:sp>
        <p:nvSpPr>
          <p:cNvPr id="21" name="正方形/長方形 20">
            <a:extLst>
              <a:ext uri="{FF2B5EF4-FFF2-40B4-BE49-F238E27FC236}">
                <a16:creationId xmlns:a16="http://schemas.microsoft.com/office/drawing/2014/main" id="{8867EFB9-B620-39DE-E362-2FF5957DEB5B}"/>
              </a:ext>
            </a:extLst>
          </p:cNvPr>
          <p:cNvSpPr/>
          <p:nvPr/>
        </p:nvSpPr>
        <p:spPr>
          <a:xfrm>
            <a:off x="10965847" y="2393171"/>
            <a:ext cx="932239" cy="422641"/>
          </a:xfrm>
          <a:prstGeom prst="rect">
            <a:avLst/>
          </a:prstGeom>
          <a:no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endParaRPr kumimoji="0" lang="ja-JP" altLang="en-US" sz="1100" kern="0">
              <a:solidFill>
                <a:srgbClr val="0070C0"/>
              </a:solidFill>
              <a:latin typeface="Meiryo UI" panose="020B0604030504040204" pitchFamily="50" charset="-128"/>
              <a:ea typeface="Meiryo UI" panose="020B0604030504040204" pitchFamily="50" charset="-128"/>
              <a:sym typeface="Arial"/>
            </a:endParaRPr>
          </a:p>
        </p:txBody>
      </p:sp>
      <p:sp>
        <p:nvSpPr>
          <p:cNvPr id="24" name="吹き出し: 線 23">
            <a:extLst>
              <a:ext uri="{FF2B5EF4-FFF2-40B4-BE49-F238E27FC236}">
                <a16:creationId xmlns:a16="http://schemas.microsoft.com/office/drawing/2014/main" id="{C6421BD3-DA70-1192-83CB-0C4A681F5610}"/>
              </a:ext>
            </a:extLst>
          </p:cNvPr>
          <p:cNvSpPr/>
          <p:nvPr/>
        </p:nvSpPr>
        <p:spPr>
          <a:xfrm>
            <a:off x="7266799" y="3507545"/>
            <a:ext cx="1526681" cy="511975"/>
          </a:xfrm>
          <a:prstGeom prst="borderCallout1">
            <a:avLst>
              <a:gd name="adj1" fmla="val 52721"/>
              <a:gd name="adj2" fmla="val 103146"/>
              <a:gd name="adj3" fmla="val -18203"/>
              <a:gd name="adj4" fmla="val 117674"/>
            </a:avLst>
          </a:prstGeom>
          <a:solidFill>
            <a:srgbClr val="FFFFCC"/>
          </a:solid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r>
              <a:rPr kumimoji="0" lang="en-US" altLang="ja-JP" sz="1100" kern="0">
                <a:solidFill>
                  <a:srgbClr val="0070C0"/>
                </a:solidFill>
                <a:latin typeface="Meiryo UI" panose="020B0604030504040204" pitchFamily="50" charset="-128"/>
                <a:ea typeface="Meiryo UI" panose="020B0604030504040204" pitchFamily="50" charset="-128"/>
                <a:sym typeface="Arial"/>
              </a:rPr>
              <a:t>Concur</a:t>
            </a:r>
            <a:r>
              <a:rPr kumimoji="0" lang="ja-JP" altLang="en-US" sz="1100" kern="0">
                <a:solidFill>
                  <a:srgbClr val="0070C0"/>
                </a:solidFill>
                <a:latin typeface="Meiryo UI" panose="020B0604030504040204" pitchFamily="50" charset="-128"/>
                <a:ea typeface="Meiryo UI" panose="020B0604030504040204" pitchFamily="50" charset="-128"/>
                <a:sym typeface="Arial"/>
              </a:rPr>
              <a:t>に請求書を作成</a:t>
            </a:r>
          </a:p>
        </p:txBody>
      </p:sp>
      <p:sp>
        <p:nvSpPr>
          <p:cNvPr id="25" name="吹き出し: 線 24">
            <a:extLst>
              <a:ext uri="{FF2B5EF4-FFF2-40B4-BE49-F238E27FC236}">
                <a16:creationId xmlns:a16="http://schemas.microsoft.com/office/drawing/2014/main" id="{EE9C7240-0602-25F1-9AEF-9D750D3C8AF0}"/>
              </a:ext>
            </a:extLst>
          </p:cNvPr>
          <p:cNvSpPr/>
          <p:nvPr/>
        </p:nvSpPr>
        <p:spPr>
          <a:xfrm>
            <a:off x="9297881" y="5628487"/>
            <a:ext cx="1864477" cy="511975"/>
          </a:xfrm>
          <a:prstGeom prst="borderCallout1">
            <a:avLst>
              <a:gd name="adj1" fmla="val 52721"/>
              <a:gd name="adj2" fmla="val 103146"/>
              <a:gd name="adj3" fmla="val 65145"/>
              <a:gd name="adj4" fmla="val 120336"/>
            </a:avLst>
          </a:prstGeom>
          <a:solidFill>
            <a:srgbClr val="FFFFCC"/>
          </a:solid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r>
              <a:rPr kumimoji="0" lang="en-US" altLang="ja-JP" sz="1100" kern="0">
                <a:solidFill>
                  <a:srgbClr val="0070C0"/>
                </a:solidFill>
                <a:latin typeface="Meiryo UI" panose="020B0604030504040204" pitchFamily="50" charset="-128"/>
                <a:ea typeface="Meiryo UI" panose="020B0604030504040204" pitchFamily="50" charset="-128"/>
                <a:sym typeface="Arial"/>
              </a:rPr>
              <a:t>Concur</a:t>
            </a:r>
            <a:r>
              <a:rPr kumimoji="0" lang="ja-JP" altLang="en-US" sz="1100" kern="0">
                <a:solidFill>
                  <a:srgbClr val="0070C0"/>
                </a:solidFill>
                <a:latin typeface="Meiryo UI" panose="020B0604030504040204" pitchFamily="50" charset="-128"/>
                <a:ea typeface="Meiryo UI" panose="020B0604030504040204" pitchFamily="50" charset="-128"/>
                <a:sym typeface="Arial"/>
              </a:rPr>
              <a:t>の請求情報を取得後、スプシに結果を転記</a:t>
            </a:r>
          </a:p>
        </p:txBody>
      </p:sp>
      <p:sp>
        <p:nvSpPr>
          <p:cNvPr id="27" name="吹き出し: 線 26">
            <a:extLst>
              <a:ext uri="{FF2B5EF4-FFF2-40B4-BE49-F238E27FC236}">
                <a16:creationId xmlns:a16="http://schemas.microsoft.com/office/drawing/2014/main" id="{68D5F27A-EF6F-BA63-8C7F-340997B76975}"/>
              </a:ext>
            </a:extLst>
          </p:cNvPr>
          <p:cNvSpPr/>
          <p:nvPr/>
        </p:nvSpPr>
        <p:spPr>
          <a:xfrm>
            <a:off x="9101370" y="3507545"/>
            <a:ext cx="1864477" cy="511975"/>
          </a:xfrm>
          <a:prstGeom prst="borderCallout1">
            <a:avLst>
              <a:gd name="adj1" fmla="val 52721"/>
              <a:gd name="adj2" fmla="val 103146"/>
              <a:gd name="adj3" fmla="val -16714"/>
              <a:gd name="adj4" fmla="val 111345"/>
            </a:avLst>
          </a:prstGeom>
          <a:solidFill>
            <a:srgbClr val="FFFFCC"/>
          </a:solid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r>
              <a:rPr kumimoji="0" lang="en-US" altLang="ja-JP" sz="1100" kern="0">
                <a:solidFill>
                  <a:srgbClr val="0070C0"/>
                </a:solidFill>
                <a:latin typeface="Meiryo UI" panose="020B0604030504040204" pitchFamily="50" charset="-128"/>
                <a:ea typeface="Meiryo UI" panose="020B0604030504040204" pitchFamily="50" charset="-128"/>
                <a:sym typeface="Arial"/>
              </a:rPr>
              <a:t>Concur</a:t>
            </a:r>
            <a:r>
              <a:rPr kumimoji="0" lang="ja-JP" altLang="en-US" sz="1100" kern="0">
                <a:solidFill>
                  <a:srgbClr val="0070C0"/>
                </a:solidFill>
                <a:latin typeface="Meiryo UI" panose="020B0604030504040204" pitchFamily="50" charset="-128"/>
                <a:ea typeface="Meiryo UI" panose="020B0604030504040204" pitchFamily="50" charset="-128"/>
                <a:sym typeface="Arial"/>
              </a:rPr>
              <a:t>の請求書</a:t>
            </a:r>
            <a:r>
              <a:rPr kumimoji="0" lang="en-US" altLang="ja-JP" sz="1100" kern="0">
                <a:solidFill>
                  <a:srgbClr val="0070C0"/>
                </a:solidFill>
                <a:latin typeface="Meiryo UI" panose="020B0604030504040204" pitchFamily="50" charset="-128"/>
                <a:ea typeface="Meiryo UI" panose="020B0604030504040204" pitchFamily="50" charset="-128"/>
                <a:sym typeface="Arial"/>
              </a:rPr>
              <a:t>ID</a:t>
            </a:r>
            <a:r>
              <a:rPr kumimoji="0" lang="ja-JP" altLang="en-US" sz="1100" kern="0">
                <a:solidFill>
                  <a:srgbClr val="0070C0"/>
                </a:solidFill>
                <a:latin typeface="Meiryo UI" panose="020B0604030504040204" pitchFamily="50" charset="-128"/>
                <a:ea typeface="Meiryo UI" panose="020B0604030504040204" pitchFamily="50" charset="-128"/>
                <a:sym typeface="Arial"/>
              </a:rPr>
              <a:t>単位に</a:t>
            </a:r>
            <a:r>
              <a:rPr kumimoji="0" lang="en-US" altLang="ja-JP" sz="1100" kern="0" err="1">
                <a:solidFill>
                  <a:srgbClr val="0070C0"/>
                </a:solidFill>
                <a:latin typeface="Meiryo UI" panose="020B0604030504040204" pitchFamily="50" charset="-128"/>
                <a:ea typeface="Meiryo UI" panose="020B0604030504040204" pitchFamily="50" charset="-128"/>
                <a:sym typeface="Arial"/>
              </a:rPr>
              <a:t>GoogleDrive</a:t>
            </a:r>
            <a:r>
              <a:rPr kumimoji="0" lang="ja-JP" altLang="en-US" sz="1100" kern="0">
                <a:solidFill>
                  <a:srgbClr val="0070C0"/>
                </a:solidFill>
                <a:latin typeface="Meiryo UI" panose="020B0604030504040204" pitchFamily="50" charset="-128"/>
                <a:ea typeface="Meiryo UI" panose="020B0604030504040204" pitchFamily="50" charset="-128"/>
                <a:sym typeface="Arial"/>
              </a:rPr>
              <a:t>のファイルを添付</a:t>
            </a:r>
          </a:p>
        </p:txBody>
      </p:sp>
      <p:sp>
        <p:nvSpPr>
          <p:cNvPr id="3" name="正方形/長方形 2">
            <a:extLst>
              <a:ext uri="{FF2B5EF4-FFF2-40B4-BE49-F238E27FC236}">
                <a16:creationId xmlns:a16="http://schemas.microsoft.com/office/drawing/2014/main" id="{9B67FB47-7160-645F-2374-10A945FA9A72}"/>
              </a:ext>
            </a:extLst>
          </p:cNvPr>
          <p:cNvSpPr/>
          <p:nvPr/>
        </p:nvSpPr>
        <p:spPr>
          <a:xfrm>
            <a:off x="4038600" y="4194576"/>
            <a:ext cx="2556932" cy="9933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スプシノードのエラー</a:t>
            </a:r>
            <a:br>
              <a:rPr kumimoji="1" lang="en-US" altLang="ja-JP" sz="1400" dirty="0"/>
            </a:br>
            <a:r>
              <a:rPr kumimoji="1" lang="ja-JP" altLang="en-US" sz="1400" dirty="0"/>
              <a:t>について記載する</a:t>
            </a:r>
            <a:br>
              <a:rPr kumimoji="1" lang="en-US" altLang="ja-JP" sz="1400" dirty="0"/>
            </a:br>
            <a:r>
              <a:rPr kumimoji="1" lang="en-US" altLang="ja-JP" sz="1400" dirty="0"/>
              <a:t>※</a:t>
            </a:r>
            <a:r>
              <a:rPr kumimoji="1" lang="ja-JP" altLang="en-US" sz="1400" dirty="0"/>
              <a:t>対策はあることも伝える</a:t>
            </a:r>
          </a:p>
        </p:txBody>
      </p:sp>
    </p:spTree>
    <p:extLst>
      <p:ext uri="{BB962C8B-B14F-4D97-AF65-F5344CB8AC3E}">
        <p14:creationId xmlns:p14="http://schemas.microsoft.com/office/powerpoint/2010/main" val="2774670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85998-31B3-4AB3-28D4-D60524797B5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FAC40D3-5F83-7B17-B1E5-75831030AF30}"/>
              </a:ext>
            </a:extLst>
          </p:cNvPr>
          <p:cNvSpPr>
            <a:spLocks noGrp="1"/>
          </p:cNvSpPr>
          <p:nvPr>
            <p:ph type="title"/>
          </p:nvPr>
        </p:nvSpPr>
        <p:spPr/>
        <p:txBody>
          <a:bodyPr anchor="ctr"/>
          <a:lstStyle/>
          <a:p>
            <a:r>
              <a:rPr kumimoji="1" lang="ja-JP" altLang="en-US" dirty="0">
                <a:latin typeface="Meiryo UI" panose="020B0604030504040204" pitchFamily="50" charset="-128"/>
                <a:ea typeface="Meiryo UI" panose="020B0604030504040204" pitchFamily="50" charset="-128"/>
              </a:rPr>
              <a:t>課題②：</a:t>
            </a:r>
            <a:r>
              <a:rPr kumimoji="1" lang="en-US" altLang="ja-JP" dirty="0">
                <a:latin typeface="Meiryo UI" panose="020B0604030504040204" pitchFamily="50" charset="-128"/>
                <a:ea typeface="Meiryo UI" panose="020B0604030504040204" pitchFamily="50" charset="-128"/>
              </a:rPr>
              <a:t>n8n</a:t>
            </a:r>
            <a:r>
              <a:rPr kumimoji="1" lang="ja-JP" altLang="en-US" dirty="0">
                <a:latin typeface="Meiryo UI" panose="020B0604030504040204" pitchFamily="50" charset="-128"/>
                <a:ea typeface="Meiryo UI" panose="020B0604030504040204" pitchFamily="50" charset="-128"/>
              </a:rPr>
              <a:t>の活文処理における通信エラー</a:t>
            </a:r>
          </a:p>
        </p:txBody>
      </p:sp>
      <p:sp>
        <p:nvSpPr>
          <p:cNvPr id="4" name="フッター プレースホルダー 3">
            <a:extLst>
              <a:ext uri="{FF2B5EF4-FFF2-40B4-BE49-F238E27FC236}">
                <a16:creationId xmlns:a16="http://schemas.microsoft.com/office/drawing/2014/main" id="{EAB28CB2-EE0F-CA73-9E8A-66FA43B3AAE2}"/>
              </a:ext>
            </a:extLst>
          </p:cNvPr>
          <p:cNvSpPr>
            <a:spLocks noGrp="1"/>
          </p:cNvSpPr>
          <p:nvPr>
            <p:ph type="ftr" sz="quarter" idx="15"/>
          </p:nvPr>
        </p:nvSpPr>
        <p:spPr>
          <a:xfrm>
            <a:off x="4038600" y="635635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18858511-C7D1-2A81-EDC8-D60E652E827B}"/>
              </a:ext>
            </a:extLst>
          </p:cNvPr>
          <p:cNvSpPr/>
          <p:nvPr/>
        </p:nvSpPr>
        <p:spPr>
          <a:xfrm>
            <a:off x="331822" y="631963"/>
            <a:ext cx="11860177"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en-US" altLang="ja-JP" dirty="0">
                <a:solidFill>
                  <a:schemeClr val="bg2">
                    <a:lumMod val="50000"/>
                  </a:schemeClr>
                </a:solidFill>
                <a:latin typeface="Meiryo UI" panose="020B0604030504040204" pitchFamily="50" charset="-128"/>
                <a:ea typeface="Meiryo UI" panose="020B0604030504040204" pitchFamily="50" charset="-128"/>
              </a:rPr>
              <a:t>XXX</a:t>
            </a:r>
          </a:p>
        </p:txBody>
      </p:sp>
      <p:sp>
        <p:nvSpPr>
          <p:cNvPr id="3" name="正方形/長方形 2">
            <a:extLst>
              <a:ext uri="{FF2B5EF4-FFF2-40B4-BE49-F238E27FC236}">
                <a16:creationId xmlns:a16="http://schemas.microsoft.com/office/drawing/2014/main" id="{99DEFADE-91FF-69A0-6C7E-43A3BE83710B}"/>
              </a:ext>
            </a:extLst>
          </p:cNvPr>
          <p:cNvSpPr/>
          <p:nvPr/>
        </p:nvSpPr>
        <p:spPr>
          <a:xfrm>
            <a:off x="1390650" y="3838576"/>
            <a:ext cx="8743949" cy="13493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400" dirty="0"/>
              <a:t>以下の対策について記載する</a:t>
            </a:r>
            <a:endParaRPr kumimoji="1" lang="en-US" altLang="ja-JP" sz="1400" dirty="0"/>
          </a:p>
          <a:p>
            <a:r>
              <a:rPr kumimoji="1" lang="ja-JP" altLang="en-US" sz="1400" dirty="0"/>
              <a:t>①</a:t>
            </a:r>
            <a:r>
              <a:rPr kumimoji="1" lang="en-US" altLang="ja-JP" sz="1400" dirty="0"/>
              <a:t>Azure</a:t>
            </a:r>
            <a:r>
              <a:rPr kumimoji="1" lang="ja-JP" altLang="en-US" sz="1400" dirty="0"/>
              <a:t>⇔</a:t>
            </a:r>
            <a:r>
              <a:rPr kumimoji="1" lang="en-US" altLang="ja-JP" sz="1400" dirty="0" err="1"/>
              <a:t>Durandal</a:t>
            </a:r>
            <a:r>
              <a:rPr kumimoji="1" lang="ja-JP" altLang="en-US" sz="1400" dirty="0"/>
              <a:t>間の穴開け（</a:t>
            </a:r>
            <a:r>
              <a:rPr kumimoji="1" lang="en-US" altLang="ja-JP" sz="1400" dirty="0" err="1"/>
              <a:t>Vnet</a:t>
            </a:r>
            <a:r>
              <a:rPr kumimoji="1" lang="ja-JP" altLang="en-US" sz="1400" dirty="0"/>
              <a:t>通信）</a:t>
            </a:r>
            <a:endParaRPr kumimoji="1" lang="en-US" altLang="ja-JP" sz="1400" dirty="0"/>
          </a:p>
          <a:p>
            <a:r>
              <a:rPr lang="ja-JP" altLang="en-US" sz="1400" dirty="0"/>
              <a:t>②活文は</a:t>
            </a:r>
            <a:r>
              <a:rPr lang="en-US" altLang="ja-JP" sz="1400" dirty="0"/>
              <a:t>n8n</a:t>
            </a:r>
            <a:r>
              <a:rPr lang="ja-JP" altLang="en-US" sz="1400" dirty="0"/>
              <a:t>で行わず、別に切り離し（スプシと相性の良い</a:t>
            </a:r>
            <a:r>
              <a:rPr lang="en-US" altLang="ja-JP" sz="1400" dirty="0" err="1"/>
              <a:t>PowerAutomateDesk</a:t>
            </a:r>
            <a:r>
              <a:rPr lang="ja-JP" altLang="en-US" sz="1400" dirty="0"/>
              <a:t>などで）</a:t>
            </a:r>
            <a:r>
              <a:rPr lang="en-US" altLang="ja-JP" sz="1400" dirty="0"/>
              <a:t>RPA</a:t>
            </a:r>
            <a:r>
              <a:rPr lang="ja-JP" altLang="en-US" sz="1400" dirty="0"/>
              <a:t>処理</a:t>
            </a:r>
            <a:endParaRPr lang="en-US" altLang="ja-JP" sz="1400" dirty="0"/>
          </a:p>
          <a:p>
            <a:r>
              <a:rPr kumimoji="1" lang="ja-JP" altLang="en-US" sz="1400" dirty="0"/>
              <a:t>③活文ではなく、</a:t>
            </a:r>
            <a:r>
              <a:rPr lang="en-US" altLang="ja-JP" sz="1400" dirty="0" err="1"/>
              <a:t>GoogleDrive</a:t>
            </a:r>
            <a:r>
              <a:rPr lang="ja-JP" altLang="en-US" sz="1400" dirty="0"/>
              <a:t>や</a:t>
            </a:r>
            <a:r>
              <a:rPr lang="en-US" altLang="ja-JP" sz="1400" dirty="0" err="1"/>
              <a:t>AzureBlob</a:t>
            </a:r>
            <a:r>
              <a:rPr lang="ja-JP" altLang="en-US" sz="1400" dirty="0"/>
              <a:t>をストレージに使い、</a:t>
            </a:r>
            <a:r>
              <a:rPr lang="en-US" altLang="ja-JP" sz="1400" dirty="0"/>
              <a:t>Concur</a:t>
            </a:r>
            <a:r>
              <a:rPr lang="ja-JP" altLang="en-US" sz="1400" dirty="0"/>
              <a:t>カラムにリンクを挿入</a:t>
            </a:r>
            <a:br>
              <a:rPr lang="en-US" altLang="ja-JP" sz="1400" dirty="0"/>
            </a:br>
            <a:r>
              <a:rPr lang="ja-JP" altLang="en-US" sz="1400" dirty="0"/>
              <a:t>　</a:t>
            </a:r>
            <a:r>
              <a:rPr lang="en-US" altLang="ja-JP" sz="1400" dirty="0"/>
              <a:t>※</a:t>
            </a:r>
            <a:r>
              <a:rPr lang="ja-JP" altLang="en-US" sz="1400" dirty="0"/>
              <a:t>もしくは請求書と同様にファイルアップロードする（請求書と分ける仕切りのページを設けるなど）</a:t>
            </a:r>
            <a:endParaRPr kumimoji="1" lang="ja-JP" altLang="en-US" sz="1400" dirty="0"/>
          </a:p>
        </p:txBody>
      </p:sp>
    </p:spTree>
    <p:extLst>
      <p:ext uri="{BB962C8B-B14F-4D97-AF65-F5344CB8AC3E}">
        <p14:creationId xmlns:p14="http://schemas.microsoft.com/office/powerpoint/2010/main" val="3627294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D721A-7E3B-3E95-EEA1-799B71A8E8D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6BEAE0A-9F4A-C646-86BF-A4F1656492B8}"/>
              </a:ext>
            </a:extLst>
          </p:cNvPr>
          <p:cNvSpPr>
            <a:spLocks noGrp="1"/>
          </p:cNvSpPr>
          <p:nvPr>
            <p:ph type="title"/>
          </p:nvPr>
        </p:nvSpPr>
        <p:spPr/>
        <p:txBody>
          <a:bodyPr anchor="ctr"/>
          <a:lstStyle/>
          <a:p>
            <a:r>
              <a:rPr kumimoji="1" lang="ja-JP" altLang="en-US">
                <a:latin typeface="Meiryo UI" panose="020B0604030504040204" pitchFamily="50" charset="-128"/>
                <a:ea typeface="Meiryo UI" panose="020B0604030504040204" pitchFamily="50" charset="-128"/>
              </a:rPr>
              <a:t>はじめに</a:t>
            </a:r>
          </a:p>
        </p:txBody>
      </p:sp>
      <p:sp>
        <p:nvSpPr>
          <p:cNvPr id="4" name="フッター プレースホルダー 3">
            <a:extLst>
              <a:ext uri="{FF2B5EF4-FFF2-40B4-BE49-F238E27FC236}">
                <a16:creationId xmlns:a16="http://schemas.microsoft.com/office/drawing/2014/main" id="{144A8752-AAEC-3230-C7A2-89E22B1C37D4}"/>
              </a:ext>
            </a:extLst>
          </p:cNvPr>
          <p:cNvSpPr>
            <a:spLocks noGrp="1"/>
          </p:cNvSpPr>
          <p:nvPr>
            <p:ph type="ftr" sz="quarter" idx="15"/>
          </p:nvPr>
        </p:nvSpPr>
        <p:spPr>
          <a:xfrm>
            <a:off x="4038600" y="620314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81551978-7E23-3D33-6C49-E80D15F07B15}"/>
              </a:ext>
            </a:extLst>
          </p:cNvPr>
          <p:cNvSpPr/>
          <p:nvPr/>
        </p:nvSpPr>
        <p:spPr>
          <a:xfrm>
            <a:off x="331823" y="673962"/>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fontAlgn="base">
              <a:spcBef>
                <a:spcPct val="0"/>
              </a:spcBef>
              <a:spcAft>
                <a:spcPct val="0"/>
              </a:spcAft>
              <a:defRPr/>
            </a:pPr>
            <a:endParaRPr lang="en-US" altLang="ja-JP">
              <a:solidFill>
                <a:schemeClr val="bg2">
                  <a:lumMod val="50000"/>
                </a:schemeClr>
              </a:solidFill>
              <a:latin typeface="Meiryo UI" panose="020B0604030504040204" pitchFamily="50" charset="-128"/>
              <a:ea typeface="Meiryo UI" panose="020B0604030504040204" pitchFamily="50" charset="-128"/>
            </a:endParaRPr>
          </a:p>
        </p:txBody>
      </p:sp>
      <p:grpSp>
        <p:nvGrpSpPr>
          <p:cNvPr id="15" name="グループ化 14">
            <a:extLst>
              <a:ext uri="{FF2B5EF4-FFF2-40B4-BE49-F238E27FC236}">
                <a16:creationId xmlns:a16="http://schemas.microsoft.com/office/drawing/2014/main" id="{982658CF-9A9F-7BA2-6A8D-BBA2004D6D8B}"/>
              </a:ext>
            </a:extLst>
          </p:cNvPr>
          <p:cNvGrpSpPr/>
          <p:nvPr/>
        </p:nvGrpSpPr>
        <p:grpSpPr>
          <a:xfrm>
            <a:off x="514141" y="2096814"/>
            <a:ext cx="11163718" cy="2865603"/>
            <a:chOff x="600075" y="1263787"/>
            <a:chExt cx="8543925" cy="1536564"/>
          </a:xfrm>
        </p:grpSpPr>
        <p:sp>
          <p:nvSpPr>
            <p:cNvPr id="9" name="正方形/長方形 8">
              <a:extLst>
                <a:ext uri="{FF2B5EF4-FFF2-40B4-BE49-F238E27FC236}">
                  <a16:creationId xmlns:a16="http://schemas.microsoft.com/office/drawing/2014/main" id="{39E32E94-7A62-019F-BB50-1EC803CA9F52}"/>
                </a:ext>
              </a:extLst>
            </p:cNvPr>
            <p:cNvSpPr/>
            <p:nvPr/>
          </p:nvSpPr>
          <p:spPr>
            <a:xfrm>
              <a:off x="600075" y="1263789"/>
              <a:ext cx="1367461" cy="1536562"/>
            </a:xfrm>
            <a:prstGeom prst="rect">
              <a:avLst/>
            </a:prstGeom>
            <a:solidFill>
              <a:srgbClr val="0065BD"/>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fontAlgn="base">
                <a:spcBef>
                  <a:spcPct val="0"/>
                </a:spcBef>
                <a:spcAft>
                  <a:spcPct val="0"/>
                </a:spcAft>
              </a:pPr>
              <a:r>
                <a:rPr lang="ja-JP" altLang="en-US" sz="1600" b="1">
                  <a:solidFill>
                    <a:schemeClr val="bg1"/>
                  </a:solidFill>
                  <a:latin typeface="Meiryo UI" panose="020B0604030504040204" pitchFamily="50" charset="-128"/>
                  <a:ea typeface="Meiryo UI" panose="020B0604030504040204" pitchFamily="50" charset="-128"/>
                </a:rPr>
                <a:t>前回おさらい</a:t>
              </a:r>
              <a:endParaRPr lang="en-US" altLang="ja-JP" sz="1600" b="1">
                <a:solidFill>
                  <a:schemeClr val="bg1"/>
                </a:solidFill>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481E1DD9-BFC6-A3FC-D7D3-76C8B2852293}"/>
                </a:ext>
              </a:extLst>
            </p:cNvPr>
            <p:cNvSpPr/>
            <p:nvPr/>
          </p:nvSpPr>
          <p:spPr>
            <a:xfrm>
              <a:off x="2052840" y="1263787"/>
              <a:ext cx="7091160" cy="1536563"/>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b="1">
                  <a:solidFill>
                    <a:schemeClr val="bg2">
                      <a:lumMod val="50000"/>
                    </a:schemeClr>
                  </a:solidFill>
                  <a:latin typeface="Meiryo UI" panose="020B0604030504040204" pitchFamily="50" charset="-128"/>
                  <a:ea typeface="Meiryo UI" panose="020B0604030504040204" pitchFamily="50" charset="-128"/>
                </a:rPr>
                <a:t>【</a:t>
              </a:r>
              <a:r>
                <a:rPr lang="ja-JP" altLang="en-US" sz="1400" b="1">
                  <a:solidFill>
                    <a:schemeClr val="bg2">
                      <a:lumMod val="50000"/>
                    </a:schemeClr>
                  </a:solidFill>
                  <a:latin typeface="Meiryo UI" panose="020B0604030504040204" pitchFamily="50" charset="-128"/>
                  <a:ea typeface="Meiryo UI" panose="020B0604030504040204" pitchFamily="50" charset="-128"/>
                </a:rPr>
                <a:t>今後の進め方</a:t>
              </a:r>
              <a:r>
                <a:rPr lang="en-US" altLang="ja-JP" sz="1400" b="1">
                  <a:solidFill>
                    <a:schemeClr val="bg2">
                      <a:lumMod val="50000"/>
                    </a:schemeClr>
                  </a:solidFill>
                  <a:latin typeface="Meiryo UI" panose="020B0604030504040204" pitchFamily="50" charset="-128"/>
                  <a:ea typeface="Meiryo UI" panose="020B0604030504040204" pitchFamily="50" charset="-128"/>
                </a:rPr>
                <a:t>】</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a:t>
              </a:r>
              <a:r>
                <a:rPr lang="en-US" altLang="ja-JP" sz="1400">
                  <a:solidFill>
                    <a:schemeClr val="bg2">
                      <a:lumMod val="50000"/>
                    </a:schemeClr>
                  </a:solidFill>
                  <a:latin typeface="Meiryo UI" panose="020B0604030504040204" pitchFamily="50" charset="-128"/>
                  <a:ea typeface="Meiryo UI" panose="020B0604030504040204" pitchFamily="50" charset="-128"/>
                </a:rPr>
                <a:t>AI</a:t>
              </a:r>
              <a:r>
                <a:rPr lang="ja-JP" altLang="en-US" sz="1400">
                  <a:solidFill>
                    <a:schemeClr val="bg2">
                      <a:lumMod val="50000"/>
                    </a:schemeClr>
                  </a:solidFill>
                  <a:latin typeface="Meiryo UI" panose="020B0604030504040204" pitchFamily="50" charset="-128"/>
                  <a:ea typeface="Meiryo UI" panose="020B0604030504040204" pitchFamily="50" charset="-128"/>
                </a:rPr>
                <a:t>エージェント置き換え案」でプロトタイプを作り、効率化できているか検証し、継続ジャッジを行う</a:t>
              </a:r>
            </a:p>
            <a:p>
              <a:pPr marL="171450" indent="-171450">
                <a:buFont typeface="Arial" panose="020B0604020202020204" pitchFamily="34" charset="0"/>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ジャッジの判断ポイントは事前にすり合わせる（処理時間軽減率、エラー率、操作感等を想定）</a:t>
              </a:r>
              <a:br>
                <a:rPr lang="en-US" altLang="ja-JP" sz="1400">
                  <a:solidFill>
                    <a:schemeClr val="bg2">
                      <a:lumMod val="50000"/>
                    </a:schemeClr>
                  </a:solidFill>
                  <a:latin typeface="Meiryo UI" panose="020B0604030504040204" pitchFamily="50" charset="-128"/>
                  <a:ea typeface="Meiryo UI" panose="020B0604030504040204" pitchFamily="50" charset="-128"/>
                </a:rPr>
              </a:br>
              <a:r>
                <a:rPr lang="en-US" altLang="ja-JP" sz="1400">
                  <a:solidFill>
                    <a:schemeClr val="bg2">
                      <a:lumMod val="50000"/>
                    </a:schemeClr>
                  </a:solidFill>
                  <a:latin typeface="Meiryo UI" panose="020B0604030504040204" pitchFamily="50" charset="-128"/>
                  <a:ea typeface="Meiryo UI" panose="020B0604030504040204" pitchFamily="50" charset="-128"/>
                </a:rPr>
                <a:t>※BPS</a:t>
              </a:r>
              <a:r>
                <a:rPr lang="ja-JP" altLang="en-US" sz="1400">
                  <a:solidFill>
                    <a:schemeClr val="bg2">
                      <a:lumMod val="50000"/>
                    </a:schemeClr>
                  </a:solidFill>
                  <a:latin typeface="Meiryo UI" panose="020B0604030504040204" pitchFamily="50" charset="-128"/>
                  <a:ea typeface="Meiryo UI" panose="020B0604030504040204" pitchFamily="50" charset="-128"/>
                </a:rPr>
                <a:t>側でテストの観点について確認する</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16" name="グループ化 15">
            <a:extLst>
              <a:ext uri="{FF2B5EF4-FFF2-40B4-BE49-F238E27FC236}">
                <a16:creationId xmlns:a16="http://schemas.microsoft.com/office/drawing/2014/main" id="{0C5D91E9-37D8-3F56-F28E-AF40DA32AC09}"/>
              </a:ext>
            </a:extLst>
          </p:cNvPr>
          <p:cNvGrpSpPr/>
          <p:nvPr/>
        </p:nvGrpSpPr>
        <p:grpSpPr>
          <a:xfrm>
            <a:off x="514141" y="799936"/>
            <a:ext cx="11163718" cy="1212903"/>
            <a:chOff x="600075" y="-1956211"/>
            <a:chExt cx="8543925" cy="1536564"/>
          </a:xfrm>
        </p:grpSpPr>
        <p:sp>
          <p:nvSpPr>
            <p:cNvPr id="17" name="正方形/長方形 16">
              <a:extLst>
                <a:ext uri="{FF2B5EF4-FFF2-40B4-BE49-F238E27FC236}">
                  <a16:creationId xmlns:a16="http://schemas.microsoft.com/office/drawing/2014/main" id="{9B0721C5-4640-2BCD-1282-35B1CDC480F5}"/>
                </a:ext>
              </a:extLst>
            </p:cNvPr>
            <p:cNvSpPr/>
            <p:nvPr/>
          </p:nvSpPr>
          <p:spPr>
            <a:xfrm>
              <a:off x="600075" y="-1956209"/>
              <a:ext cx="1367461" cy="1536562"/>
            </a:xfrm>
            <a:prstGeom prst="rect">
              <a:avLst/>
            </a:prstGeom>
            <a:solidFill>
              <a:srgbClr val="0065BD"/>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fontAlgn="base">
                <a:spcBef>
                  <a:spcPct val="0"/>
                </a:spcBef>
                <a:spcAft>
                  <a:spcPct val="0"/>
                </a:spcAft>
              </a:pPr>
              <a:r>
                <a:rPr lang="ja-JP" altLang="en-US" sz="1600" b="1">
                  <a:solidFill>
                    <a:schemeClr val="bg1"/>
                  </a:solidFill>
                  <a:latin typeface="Meiryo UI" panose="020B0604030504040204" pitchFamily="50" charset="-128"/>
                  <a:ea typeface="Meiryo UI" panose="020B0604030504040204" pitchFamily="50" charset="-128"/>
                </a:rPr>
                <a:t>本日の目的</a:t>
              </a:r>
            </a:p>
          </p:txBody>
        </p:sp>
        <p:sp>
          <p:nvSpPr>
            <p:cNvPr id="18" name="正方形/長方形 17">
              <a:extLst>
                <a:ext uri="{FF2B5EF4-FFF2-40B4-BE49-F238E27FC236}">
                  <a16:creationId xmlns:a16="http://schemas.microsoft.com/office/drawing/2014/main" id="{1720C647-E3F3-669A-482B-5E64B021C2A6}"/>
                </a:ext>
              </a:extLst>
            </p:cNvPr>
            <p:cNvSpPr/>
            <p:nvPr/>
          </p:nvSpPr>
          <p:spPr>
            <a:xfrm>
              <a:off x="2052840" y="-1956211"/>
              <a:ext cx="7091160" cy="1536563"/>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bg2">
                      <a:lumMod val="50000"/>
                    </a:schemeClr>
                  </a:solidFill>
                  <a:latin typeface="Meiryo UI" panose="020B0604030504040204" pitchFamily="50" charset="-128"/>
                  <a:ea typeface="Meiryo UI" panose="020B0604030504040204" pitchFamily="50" charset="-128"/>
                </a:rPr>
                <a:t>①</a:t>
              </a:r>
              <a:r>
                <a:rPr lang="en-US" altLang="ja-JP" sz="1400">
                  <a:solidFill>
                    <a:schemeClr val="bg2">
                      <a:lumMod val="50000"/>
                    </a:schemeClr>
                  </a:solidFill>
                  <a:latin typeface="Meiryo UI" panose="020B0604030504040204" pitchFamily="50" charset="-128"/>
                  <a:ea typeface="Meiryo UI" panose="020B0604030504040204" pitchFamily="50" charset="-128"/>
                </a:rPr>
                <a:t>n8n</a:t>
              </a:r>
              <a:r>
                <a:rPr lang="ja-JP" altLang="en-US" sz="1400">
                  <a:solidFill>
                    <a:schemeClr val="bg2">
                      <a:lumMod val="50000"/>
                    </a:schemeClr>
                  </a:solidFill>
                  <a:latin typeface="Meiryo UI" panose="020B0604030504040204" pitchFamily="50" charset="-128"/>
                  <a:ea typeface="Meiryo UI" panose="020B0604030504040204" pitchFamily="50" charset="-128"/>
                </a:rPr>
                <a:t>導入における（開発側の）機能と非機能のテスト観点についてまとめてきましたので、ご意見を伺わせてください</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r>
                <a:rPr lang="ja-JP" altLang="en-US" sz="1400">
                  <a:solidFill>
                    <a:schemeClr val="bg2">
                      <a:lumMod val="50000"/>
                    </a:schemeClr>
                  </a:solidFill>
                  <a:latin typeface="Meiryo UI" panose="020B0604030504040204" pitchFamily="50" charset="-128"/>
                  <a:ea typeface="Meiryo UI" panose="020B0604030504040204" pitchFamily="50" charset="-128"/>
                </a:rPr>
                <a:t>②</a:t>
              </a:r>
              <a:r>
                <a:rPr lang="en-US" altLang="ja-JP" sz="1400">
                  <a:solidFill>
                    <a:schemeClr val="bg2">
                      <a:lumMod val="50000"/>
                    </a:schemeClr>
                  </a:solidFill>
                  <a:latin typeface="Meiryo UI" panose="020B0604030504040204" pitchFamily="50" charset="-128"/>
                  <a:ea typeface="Meiryo UI" panose="020B0604030504040204" pitchFamily="50" charset="-128"/>
                </a:rPr>
                <a:t>BPS</a:t>
              </a:r>
              <a:r>
                <a:rPr lang="ja-JP" altLang="en-US" sz="1400">
                  <a:solidFill>
                    <a:schemeClr val="bg2">
                      <a:lumMod val="50000"/>
                    </a:schemeClr>
                  </a:solidFill>
                  <a:latin typeface="Meiryo UI" panose="020B0604030504040204" pitchFamily="50" charset="-128"/>
                  <a:ea typeface="Meiryo UI" panose="020B0604030504040204" pitchFamily="50" charset="-128"/>
                </a:rPr>
                <a:t>で考慮したいジャッジポイントについて伺わせてください</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21" name="グループ化 20">
            <a:extLst>
              <a:ext uri="{FF2B5EF4-FFF2-40B4-BE49-F238E27FC236}">
                <a16:creationId xmlns:a16="http://schemas.microsoft.com/office/drawing/2014/main" id="{B56EBC38-CE57-5755-BF94-53B725967479}"/>
              </a:ext>
            </a:extLst>
          </p:cNvPr>
          <p:cNvGrpSpPr/>
          <p:nvPr/>
        </p:nvGrpSpPr>
        <p:grpSpPr>
          <a:xfrm>
            <a:off x="514140" y="5075434"/>
            <a:ext cx="11163718" cy="1492831"/>
            <a:chOff x="600075" y="1263787"/>
            <a:chExt cx="8543925" cy="1536564"/>
          </a:xfrm>
        </p:grpSpPr>
        <p:sp>
          <p:nvSpPr>
            <p:cNvPr id="23" name="正方形/長方形 22">
              <a:extLst>
                <a:ext uri="{FF2B5EF4-FFF2-40B4-BE49-F238E27FC236}">
                  <a16:creationId xmlns:a16="http://schemas.microsoft.com/office/drawing/2014/main" id="{253F5C5C-680A-CE8C-2606-A465845E7DD8}"/>
                </a:ext>
              </a:extLst>
            </p:cNvPr>
            <p:cNvSpPr/>
            <p:nvPr/>
          </p:nvSpPr>
          <p:spPr>
            <a:xfrm>
              <a:off x="600075" y="1263789"/>
              <a:ext cx="1367461" cy="1536562"/>
            </a:xfrm>
            <a:prstGeom prst="rect">
              <a:avLst/>
            </a:prstGeom>
            <a:solidFill>
              <a:srgbClr val="0065BD"/>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fontAlgn="base">
                <a:spcBef>
                  <a:spcPct val="0"/>
                </a:spcBef>
                <a:spcAft>
                  <a:spcPct val="0"/>
                </a:spcAft>
              </a:pPr>
              <a:r>
                <a:rPr lang="ja-JP" altLang="en-US" sz="1600" b="1">
                  <a:solidFill>
                    <a:schemeClr val="bg1"/>
                  </a:solidFill>
                  <a:latin typeface="Meiryo UI" panose="020B0604030504040204" pitchFamily="50" charset="-128"/>
                  <a:ea typeface="Meiryo UI" panose="020B0604030504040204" pitchFamily="50" charset="-128"/>
                </a:rPr>
                <a:t>今後の</a:t>
              </a:r>
              <a:br>
                <a:rPr lang="en-US" altLang="ja-JP" sz="1600" b="1">
                  <a:solidFill>
                    <a:schemeClr val="bg1"/>
                  </a:solidFill>
                  <a:latin typeface="Meiryo UI" panose="020B0604030504040204" pitchFamily="50" charset="-128"/>
                  <a:ea typeface="Meiryo UI" panose="020B0604030504040204" pitchFamily="50" charset="-128"/>
                </a:rPr>
              </a:br>
              <a:r>
                <a:rPr lang="ja-JP" altLang="en-US" sz="1600" b="1">
                  <a:solidFill>
                    <a:schemeClr val="bg1"/>
                  </a:solidFill>
                  <a:latin typeface="Meiryo UI" panose="020B0604030504040204" pitchFamily="50" charset="-128"/>
                  <a:ea typeface="Meiryo UI" panose="020B0604030504040204" pitchFamily="50" charset="-128"/>
                </a:rPr>
                <a:t>アクション</a:t>
              </a:r>
            </a:p>
          </p:txBody>
        </p:sp>
        <p:sp>
          <p:nvSpPr>
            <p:cNvPr id="27" name="正方形/長方形 26">
              <a:extLst>
                <a:ext uri="{FF2B5EF4-FFF2-40B4-BE49-F238E27FC236}">
                  <a16:creationId xmlns:a16="http://schemas.microsoft.com/office/drawing/2014/main" id="{55CB8C1A-61C4-90B2-07A8-D55F0EF1B6AD}"/>
                </a:ext>
              </a:extLst>
            </p:cNvPr>
            <p:cNvSpPr/>
            <p:nvPr/>
          </p:nvSpPr>
          <p:spPr>
            <a:xfrm>
              <a:off x="2052840" y="1263787"/>
              <a:ext cx="7091160" cy="1536563"/>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altLang="ja-JP" sz="1400">
                  <a:solidFill>
                    <a:schemeClr val="bg2">
                      <a:lumMod val="50000"/>
                    </a:schemeClr>
                  </a:solidFill>
                  <a:latin typeface="Meiryo UI" panose="020B0604030504040204" pitchFamily="50" charset="-128"/>
                  <a:ea typeface="Meiryo UI" panose="020B0604030504040204" pitchFamily="50" charset="-128"/>
                </a:rPr>
                <a:t>11/24</a:t>
              </a:r>
              <a:r>
                <a:rPr lang="ja-JP" altLang="en-US" sz="1400">
                  <a:solidFill>
                    <a:schemeClr val="bg2">
                      <a:lumMod val="50000"/>
                    </a:schemeClr>
                  </a:solidFill>
                  <a:latin typeface="Meiryo UI" panose="020B0604030504040204" pitchFamily="50" charset="-128"/>
                  <a:ea typeface="Meiryo UI" panose="020B0604030504040204" pitchFamily="50" charset="-128"/>
                </a:rPr>
                <a:t>週：開催は要判断</a:t>
              </a:r>
              <a:br>
                <a:rPr lang="en-US" altLang="ja-JP" sz="1400">
                  <a:solidFill>
                    <a:schemeClr val="bg2">
                      <a:lumMod val="50000"/>
                    </a:schemeClr>
                  </a:solidFill>
                  <a:latin typeface="Meiryo UI" panose="020B0604030504040204" pitchFamily="50" charset="-128"/>
                  <a:ea typeface="Meiryo UI" panose="020B0604030504040204" pitchFamily="50" charset="-128"/>
                </a:rPr>
              </a:br>
              <a:r>
                <a:rPr lang="ja-JP" altLang="en-US" sz="1400">
                  <a:solidFill>
                    <a:schemeClr val="bg2">
                      <a:lumMod val="50000"/>
                    </a:schemeClr>
                  </a:solidFill>
                  <a:latin typeface="Meiryo UI" panose="020B0604030504040204" pitchFamily="50" charset="-128"/>
                  <a:ea typeface="Meiryo UI" panose="020B0604030504040204" pitchFamily="50" charset="-128"/>
                </a:rPr>
                <a:t>　状況共有や追加質問があれば開催</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p:txBody>
        </p:sp>
      </p:grpSp>
      <p:sp>
        <p:nvSpPr>
          <p:cNvPr id="3" name="正方形/長方形 2">
            <a:extLst>
              <a:ext uri="{FF2B5EF4-FFF2-40B4-BE49-F238E27FC236}">
                <a16:creationId xmlns:a16="http://schemas.microsoft.com/office/drawing/2014/main" id="{84C06369-EBE2-5536-9262-465618B3B1F6}"/>
              </a:ext>
            </a:extLst>
          </p:cNvPr>
          <p:cNvSpPr/>
          <p:nvPr/>
        </p:nvSpPr>
        <p:spPr>
          <a:xfrm>
            <a:off x="7780868" y="3763542"/>
            <a:ext cx="2556932" cy="9933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400"/>
              <a:t>→既存の観点でよい</a:t>
            </a:r>
            <a:endParaRPr kumimoji="1" lang="ja-JP" altLang="en-US" sz="1400"/>
          </a:p>
        </p:txBody>
      </p:sp>
    </p:spTree>
    <p:extLst>
      <p:ext uri="{BB962C8B-B14F-4D97-AF65-F5344CB8AC3E}">
        <p14:creationId xmlns:p14="http://schemas.microsoft.com/office/powerpoint/2010/main" val="2926182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6784F-BD9D-894A-64DA-DB813491EA0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03BE074-B786-770F-1576-7A45A20229CA}"/>
              </a:ext>
            </a:extLst>
          </p:cNvPr>
          <p:cNvSpPr>
            <a:spLocks noGrp="1"/>
          </p:cNvSpPr>
          <p:nvPr>
            <p:ph type="title"/>
          </p:nvPr>
        </p:nvSpPr>
        <p:spPr/>
        <p:txBody>
          <a:bodyPr anchor="ctr"/>
          <a:lstStyle/>
          <a:p>
            <a:r>
              <a:rPr lang="en-US" altLang="ja-JP">
                <a:latin typeface="Meiryo UI" panose="020B0604030504040204" pitchFamily="50" charset="-128"/>
                <a:ea typeface="Meiryo UI" panose="020B0604030504040204" pitchFamily="50" charset="-128"/>
              </a:rPr>
              <a:t>n8n</a:t>
            </a:r>
            <a:r>
              <a:rPr lang="ja-JP" altLang="en-US">
                <a:latin typeface="Meiryo UI" panose="020B0604030504040204" pitchFamily="50" charset="-128"/>
                <a:ea typeface="Meiryo UI" panose="020B0604030504040204" pitchFamily="50" charset="-128"/>
              </a:rPr>
              <a:t>の導入におけるテスト観点</a:t>
            </a:r>
            <a:endParaRPr kumimoji="1"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5E42DF34-583E-AF55-DF25-D9B86E3EB477}"/>
              </a:ext>
            </a:extLst>
          </p:cNvPr>
          <p:cNvSpPr>
            <a:spLocks noGrp="1"/>
          </p:cNvSpPr>
          <p:nvPr>
            <p:ph type="ftr" sz="quarter" idx="15"/>
          </p:nvPr>
        </p:nvSpPr>
        <p:spPr>
          <a:xfrm>
            <a:off x="4038600" y="635635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D6EA9566-7D47-44C6-9438-0389CEFCB1D2}"/>
              </a:ext>
            </a:extLst>
          </p:cNvPr>
          <p:cNvSpPr/>
          <p:nvPr/>
        </p:nvSpPr>
        <p:spPr>
          <a:xfrm>
            <a:off x="331823" y="631963"/>
            <a:ext cx="11784566"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ja-JP" altLang="en-US">
                <a:solidFill>
                  <a:schemeClr val="bg2">
                    <a:lumMod val="50000"/>
                  </a:schemeClr>
                </a:solidFill>
                <a:latin typeface="Meiryo UI" panose="020B0604030504040204" pitchFamily="50" charset="-128"/>
                <a:ea typeface="Meiryo UI" panose="020B0604030504040204" pitchFamily="50" charset="-128"/>
              </a:rPr>
              <a:t>機能と非機能観点のテストは以下の内容で確認します。</a:t>
            </a:r>
            <a:endParaRPr lang="en-US" altLang="ja-JP">
              <a:solidFill>
                <a:schemeClr val="bg2">
                  <a:lumMod val="50000"/>
                </a:schemeClr>
              </a:solidFill>
              <a:latin typeface="Meiryo UI" panose="020B0604030504040204" pitchFamily="50" charset="-128"/>
              <a:ea typeface="Meiryo UI" panose="020B0604030504040204" pitchFamily="50" charset="-128"/>
            </a:endParaRPr>
          </a:p>
        </p:txBody>
      </p:sp>
      <p:grpSp>
        <p:nvGrpSpPr>
          <p:cNvPr id="10" name="グループ化 9">
            <a:extLst>
              <a:ext uri="{FF2B5EF4-FFF2-40B4-BE49-F238E27FC236}">
                <a16:creationId xmlns:a16="http://schemas.microsoft.com/office/drawing/2014/main" id="{C1BA3915-ED59-11EF-06BC-E7380156C007}"/>
              </a:ext>
            </a:extLst>
          </p:cNvPr>
          <p:cNvGrpSpPr/>
          <p:nvPr/>
        </p:nvGrpSpPr>
        <p:grpSpPr>
          <a:xfrm>
            <a:off x="497884" y="1838169"/>
            <a:ext cx="11196232" cy="4118687"/>
            <a:chOff x="1444891" y="1405706"/>
            <a:chExt cx="10178393" cy="4983612"/>
          </a:xfrm>
        </p:grpSpPr>
        <p:sp>
          <p:nvSpPr>
            <p:cNvPr id="11" name="正方形/長方形 10">
              <a:extLst>
                <a:ext uri="{FF2B5EF4-FFF2-40B4-BE49-F238E27FC236}">
                  <a16:creationId xmlns:a16="http://schemas.microsoft.com/office/drawing/2014/main" id="{F3528805-BA19-8569-9A0D-C7999FC11A29}"/>
                </a:ext>
              </a:extLst>
            </p:cNvPr>
            <p:cNvSpPr/>
            <p:nvPr/>
          </p:nvSpPr>
          <p:spPr>
            <a:xfrm>
              <a:off x="6589818" y="1798569"/>
              <a:ext cx="5033466" cy="4590749"/>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b="1" u="sng">
                  <a:solidFill>
                    <a:schemeClr val="bg2">
                      <a:lumMod val="50000"/>
                    </a:schemeClr>
                  </a:solidFill>
                  <a:latin typeface="Meiryo UI" panose="020B0604030504040204" pitchFamily="50" charset="-128"/>
                  <a:ea typeface="Meiryo UI" panose="020B0604030504040204" pitchFamily="50" charset="-128"/>
                </a:rPr>
                <a:t>性能・信頼性・運用テスト</a:t>
              </a:r>
              <a:endParaRPr lang="en-US" altLang="ja-JP" sz="1400" b="1" u="sng">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b="1">
                  <a:solidFill>
                    <a:schemeClr val="bg2">
                      <a:lumMod val="50000"/>
                    </a:schemeClr>
                  </a:solidFill>
                  <a:latin typeface="Meiryo UI" panose="020B0604030504040204" pitchFamily="50" charset="-128"/>
                  <a:ea typeface="Meiryo UI" panose="020B0604030504040204" pitchFamily="50" charset="-128"/>
                </a:rPr>
                <a:t>性能・スケーラビリティ（</a:t>
              </a:r>
              <a:r>
                <a:rPr lang="en-US" altLang="ja-JP" sz="1400" b="1">
                  <a:solidFill>
                    <a:schemeClr val="bg2">
                      <a:lumMod val="50000"/>
                    </a:schemeClr>
                  </a:solidFill>
                  <a:latin typeface="Meiryo UI" panose="020B0604030504040204" pitchFamily="50" charset="-128"/>
                  <a:ea typeface="Meiryo UI" panose="020B0604030504040204" pitchFamily="50" charset="-128"/>
                </a:rPr>
                <a:t>GAS</a:t>
              </a:r>
              <a:r>
                <a:rPr lang="ja-JP" altLang="en-US" sz="1400" b="1">
                  <a:solidFill>
                    <a:schemeClr val="bg2">
                      <a:lumMod val="50000"/>
                    </a:schemeClr>
                  </a:solidFill>
                  <a:latin typeface="Meiryo UI" panose="020B0604030504040204" pitchFamily="50" charset="-128"/>
                  <a:ea typeface="Meiryo UI" panose="020B0604030504040204" pitchFamily="50" charset="-128"/>
                </a:rPr>
                <a:t>→スプシ反映）</a:t>
              </a:r>
              <a:endParaRPr lang="en-US" altLang="ja-JP" sz="1400" b="1">
                <a:solidFill>
                  <a:schemeClr val="bg2">
                    <a:lumMod val="50000"/>
                  </a:schemeClr>
                </a:solidFill>
                <a:latin typeface="Meiryo UI" panose="020B0604030504040204" pitchFamily="50" charset="-128"/>
                <a:ea typeface="Meiryo UI" panose="020B0604030504040204" pitchFamily="50" charset="-128"/>
              </a:endParaRPr>
            </a:p>
            <a:p>
              <a:pPr marL="358775" lvl="1" indent="-184150">
                <a:buFont typeface="Meiryo UI" panose="020B0604030504040204" pitchFamily="50" charset="-128"/>
                <a:buChar char="‒"/>
              </a:pPr>
              <a:r>
                <a:rPr lang="en-US" altLang="ja-JP" sz="1400">
                  <a:solidFill>
                    <a:schemeClr val="bg2">
                      <a:lumMod val="50000"/>
                    </a:schemeClr>
                  </a:solidFill>
                  <a:latin typeface="Meiryo UI" panose="020B0604030504040204" pitchFamily="50" charset="-128"/>
                  <a:ea typeface="Meiryo UI" panose="020B0604030504040204" pitchFamily="50" charset="-128"/>
                </a:rPr>
                <a:t>1</a:t>
              </a:r>
              <a:r>
                <a:rPr lang="ja-JP" altLang="en-US" sz="1400">
                  <a:solidFill>
                    <a:schemeClr val="bg2">
                      <a:lumMod val="50000"/>
                    </a:schemeClr>
                  </a:solidFill>
                  <a:latin typeface="Meiryo UI" panose="020B0604030504040204" pitchFamily="50" charset="-128"/>
                  <a:ea typeface="Meiryo UI" panose="020B0604030504040204" pitchFamily="50" charset="-128"/>
                </a:rPr>
                <a:t>件の請求データにかかる単件処理速度</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358775" lvl="1" indent="-184150">
                <a:buFont typeface="Meiryo UI" panose="020B0604030504040204" pitchFamily="50" charset="-128"/>
                <a:buChar char="‒"/>
              </a:pPr>
              <a:r>
                <a:rPr lang="en-US" altLang="ja-JP" sz="1400">
                  <a:solidFill>
                    <a:schemeClr val="bg2">
                      <a:lumMod val="50000"/>
                    </a:schemeClr>
                  </a:solidFill>
                  <a:latin typeface="Meiryo UI" panose="020B0604030504040204" pitchFamily="50" charset="-128"/>
                  <a:ea typeface="Meiryo UI" panose="020B0604030504040204" pitchFamily="50" charset="-128"/>
                </a:rPr>
                <a:t>1,000</a:t>
              </a:r>
              <a:r>
                <a:rPr lang="ja-JP" altLang="en-US" sz="1400">
                  <a:solidFill>
                    <a:schemeClr val="bg2">
                      <a:lumMod val="50000"/>
                    </a:schemeClr>
                  </a:solidFill>
                  <a:latin typeface="Meiryo UI" panose="020B0604030504040204" pitchFamily="50" charset="-128"/>
                  <a:ea typeface="Meiryo UI" panose="020B0604030504040204" pitchFamily="50" charset="-128"/>
                </a:rPr>
                <a:t>件の請求データにかかる大規模処理速度</a:t>
              </a:r>
              <a:br>
                <a:rPr lang="en-US" altLang="ja-JP" sz="1400">
                  <a:solidFill>
                    <a:schemeClr val="bg2">
                      <a:lumMod val="50000"/>
                    </a:schemeClr>
                  </a:solidFill>
                  <a:latin typeface="Meiryo UI" panose="020B0604030504040204" pitchFamily="50" charset="-128"/>
                  <a:ea typeface="Meiryo UI" panose="020B0604030504040204" pitchFamily="50" charset="-128"/>
                </a:rPr>
              </a:br>
              <a:r>
                <a:rPr lang="en-US" altLang="ja-JP" sz="1400">
                  <a:solidFill>
                    <a:schemeClr val="bg2">
                      <a:lumMod val="50000"/>
                    </a:schemeClr>
                  </a:solidFill>
                  <a:latin typeface="Meiryo UI" panose="020B0604030504040204" pitchFamily="50" charset="-128"/>
                  <a:ea typeface="Meiryo UI" panose="020B0604030504040204" pitchFamily="50" charset="-128"/>
                </a:rPr>
                <a:t>※Concur</a:t>
              </a:r>
              <a:r>
                <a:rPr lang="ja-JP" altLang="en-US" sz="1400">
                  <a:solidFill>
                    <a:schemeClr val="bg2">
                      <a:lumMod val="50000"/>
                    </a:schemeClr>
                  </a:solidFill>
                  <a:latin typeface="Meiryo UI" panose="020B0604030504040204" pitchFamily="50" charset="-128"/>
                  <a:ea typeface="Meiryo UI" panose="020B0604030504040204" pitchFamily="50" charset="-128"/>
                </a:rPr>
                <a:t>の</a:t>
              </a:r>
              <a:r>
                <a:rPr lang="en-US" altLang="ja-JP" sz="1400">
                  <a:solidFill>
                    <a:schemeClr val="bg2">
                      <a:lumMod val="50000"/>
                    </a:schemeClr>
                  </a:solidFill>
                  <a:latin typeface="Meiryo UI" panose="020B0604030504040204" pitchFamily="50" charset="-128"/>
                  <a:ea typeface="Meiryo UI" panose="020B0604030504040204" pitchFamily="50" charset="-128"/>
                </a:rPr>
                <a:t>API</a:t>
              </a:r>
              <a:r>
                <a:rPr lang="ja-JP" altLang="en-US" sz="1400">
                  <a:solidFill>
                    <a:schemeClr val="bg2">
                      <a:lumMod val="50000"/>
                    </a:schemeClr>
                  </a:solidFill>
                  <a:latin typeface="Meiryo UI" panose="020B0604030504040204" pitchFamily="50" charset="-128"/>
                  <a:ea typeface="Meiryo UI" panose="020B0604030504040204" pitchFamily="50" charset="-128"/>
                </a:rPr>
                <a:t>レートリミットも確認</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b="1">
                  <a:solidFill>
                    <a:schemeClr val="bg2">
                      <a:lumMod val="50000"/>
                    </a:schemeClr>
                  </a:solidFill>
                  <a:latin typeface="Meiryo UI" panose="020B0604030504040204" pitchFamily="50" charset="-128"/>
                  <a:ea typeface="Meiryo UI" panose="020B0604030504040204" pitchFamily="50" charset="-128"/>
                </a:rPr>
                <a:t>信頼性・耐障害性（</a:t>
              </a:r>
              <a:r>
                <a:rPr lang="en-US" altLang="ja-JP" sz="1400" b="1">
                  <a:solidFill>
                    <a:schemeClr val="bg2">
                      <a:lumMod val="50000"/>
                    </a:schemeClr>
                  </a:solidFill>
                  <a:latin typeface="Meiryo UI" panose="020B0604030504040204" pitchFamily="50" charset="-128"/>
                  <a:ea typeface="Meiryo UI" panose="020B0604030504040204" pitchFamily="50" charset="-128"/>
                </a:rPr>
                <a:t>n8n</a:t>
              </a:r>
              <a:r>
                <a:rPr lang="ja-JP" altLang="en-US" sz="1400" b="1">
                  <a:solidFill>
                    <a:schemeClr val="bg2">
                      <a:lumMod val="50000"/>
                    </a:schemeClr>
                  </a:solidFill>
                  <a:latin typeface="Meiryo UI" panose="020B0604030504040204" pitchFamily="50" charset="-128"/>
                  <a:ea typeface="Meiryo UI" panose="020B0604030504040204" pitchFamily="50" charset="-128"/>
                </a:rPr>
                <a:t>）</a:t>
              </a:r>
              <a:endParaRPr lang="en-US" altLang="ja-JP" sz="1400" b="1">
                <a:solidFill>
                  <a:schemeClr val="bg2">
                    <a:lumMod val="50000"/>
                  </a:schemeClr>
                </a:solidFill>
                <a:latin typeface="Meiryo UI" panose="020B0604030504040204" pitchFamily="50" charset="-128"/>
                <a:ea typeface="Meiryo UI" panose="020B0604030504040204" pitchFamily="50" charset="-128"/>
              </a:endParaRPr>
            </a:p>
            <a:p>
              <a:pPr marL="358775" lvl="1" indent="-184150">
                <a:buFont typeface="Meiryo UI" panose="020B0604030504040204" pitchFamily="50" charset="-128"/>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エラー時のリトライ処理</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358775" lvl="1" indent="-184150">
                <a:buFont typeface="Meiryo UI" panose="020B0604030504040204" pitchFamily="50" charset="-128"/>
                <a:buChar char="‒"/>
              </a:pPr>
              <a:r>
                <a:rPr lang="en-US" altLang="ja-JP" sz="1400">
                  <a:solidFill>
                    <a:schemeClr val="bg2">
                      <a:lumMod val="50000"/>
                    </a:schemeClr>
                  </a:solidFill>
                  <a:latin typeface="Meiryo UI" panose="020B0604030504040204" pitchFamily="50" charset="-128"/>
                  <a:ea typeface="Meiryo UI" panose="020B0604030504040204" pitchFamily="50" charset="-128"/>
                </a:rPr>
                <a:t>n8n</a:t>
              </a:r>
              <a:r>
                <a:rPr lang="ja-JP" altLang="en-US" sz="1400">
                  <a:solidFill>
                    <a:schemeClr val="bg2">
                      <a:lumMod val="50000"/>
                    </a:schemeClr>
                  </a:solidFill>
                  <a:latin typeface="Meiryo UI" panose="020B0604030504040204" pitchFamily="50" charset="-128"/>
                  <a:ea typeface="Meiryo UI" panose="020B0604030504040204" pitchFamily="50" charset="-128"/>
                </a:rPr>
                <a:t>サーバー障害時のデータ処理</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b="1">
                  <a:solidFill>
                    <a:schemeClr val="bg2">
                      <a:lumMod val="50000"/>
                    </a:schemeClr>
                  </a:solidFill>
                  <a:latin typeface="Meiryo UI" panose="020B0604030504040204" pitchFamily="50" charset="-128"/>
                  <a:ea typeface="Meiryo UI" panose="020B0604030504040204" pitchFamily="50" charset="-128"/>
                </a:rPr>
                <a:t>運用・保守性（</a:t>
              </a:r>
              <a:r>
                <a:rPr lang="en-US" altLang="ja-JP" sz="1400" b="1">
                  <a:solidFill>
                    <a:schemeClr val="bg2">
                      <a:lumMod val="50000"/>
                    </a:schemeClr>
                  </a:solidFill>
                  <a:latin typeface="Meiryo UI" panose="020B0604030504040204" pitchFamily="50" charset="-128"/>
                  <a:ea typeface="Meiryo UI" panose="020B0604030504040204" pitchFamily="50" charset="-128"/>
                </a:rPr>
                <a:t>n8n</a:t>
              </a:r>
              <a:r>
                <a:rPr lang="ja-JP" altLang="en-US" sz="1400" b="1">
                  <a:solidFill>
                    <a:schemeClr val="bg2">
                      <a:lumMod val="50000"/>
                    </a:schemeClr>
                  </a:solidFill>
                  <a:latin typeface="Meiryo UI" panose="020B0604030504040204" pitchFamily="50" charset="-128"/>
                  <a:ea typeface="Meiryo UI" panose="020B0604030504040204" pitchFamily="50" charset="-128"/>
                </a:rPr>
                <a:t>）</a:t>
              </a:r>
              <a:endParaRPr lang="en-US" altLang="ja-JP" sz="1400" b="1">
                <a:solidFill>
                  <a:schemeClr val="bg2">
                    <a:lumMod val="50000"/>
                  </a:schemeClr>
                </a:solidFill>
                <a:latin typeface="Meiryo UI" panose="020B0604030504040204" pitchFamily="50" charset="-128"/>
                <a:ea typeface="Meiryo UI" panose="020B0604030504040204" pitchFamily="50" charset="-128"/>
              </a:endParaRPr>
            </a:p>
            <a:p>
              <a:pPr marL="358775" lvl="1" indent="-184150">
                <a:buFont typeface="Meiryo UI" panose="020B0604030504040204" pitchFamily="50" charset="-128"/>
                <a:buChar char="‒"/>
              </a:pPr>
              <a:r>
                <a:rPr lang="en-US" altLang="ja-JP" sz="1400">
                  <a:solidFill>
                    <a:schemeClr val="bg2">
                      <a:lumMod val="50000"/>
                    </a:schemeClr>
                  </a:solidFill>
                  <a:latin typeface="Meiryo UI" panose="020B0604030504040204" pitchFamily="50" charset="-128"/>
                  <a:ea typeface="Meiryo UI" panose="020B0604030504040204" pitchFamily="50" charset="-128"/>
                </a:rPr>
                <a:t>n8n</a:t>
              </a:r>
              <a:r>
                <a:rPr lang="ja-JP" altLang="en-US" sz="1400">
                  <a:solidFill>
                    <a:schemeClr val="bg2">
                      <a:lumMod val="50000"/>
                    </a:schemeClr>
                  </a:solidFill>
                  <a:latin typeface="Meiryo UI" panose="020B0604030504040204" pitchFamily="50" charset="-128"/>
                  <a:ea typeface="Meiryo UI" panose="020B0604030504040204" pitchFamily="50" charset="-128"/>
                </a:rPr>
                <a:t>実行ログ（ステータスなど）処理</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358775" lvl="1" indent="-184150">
                <a:buFont typeface="Meiryo UI" panose="020B0604030504040204" pitchFamily="50" charset="-128"/>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エラー通知処理</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b="1">
                  <a:solidFill>
                    <a:schemeClr val="bg2">
                      <a:lumMod val="50000"/>
                    </a:schemeClr>
                  </a:solidFill>
                  <a:latin typeface="Meiryo UI" panose="020B0604030504040204" pitchFamily="50" charset="-128"/>
                  <a:ea typeface="Meiryo UI" panose="020B0604030504040204" pitchFamily="50" charset="-128"/>
                </a:rPr>
                <a:t>セキュリティ（</a:t>
              </a:r>
              <a:r>
                <a:rPr lang="en-US" altLang="ja-JP" sz="1400" b="1">
                  <a:solidFill>
                    <a:schemeClr val="bg2">
                      <a:lumMod val="50000"/>
                    </a:schemeClr>
                  </a:solidFill>
                  <a:latin typeface="Meiryo UI" panose="020B0604030504040204" pitchFamily="50" charset="-128"/>
                  <a:ea typeface="Meiryo UI" panose="020B0604030504040204" pitchFamily="50" charset="-128"/>
                </a:rPr>
                <a:t>n8n</a:t>
              </a:r>
              <a:r>
                <a:rPr lang="ja-JP" altLang="en-US" sz="1400" b="1">
                  <a:solidFill>
                    <a:schemeClr val="bg2">
                      <a:lumMod val="50000"/>
                    </a:schemeClr>
                  </a:solidFill>
                  <a:latin typeface="Meiryo UI" panose="020B0604030504040204" pitchFamily="50" charset="-128"/>
                  <a:ea typeface="Meiryo UI" panose="020B0604030504040204" pitchFamily="50" charset="-128"/>
                </a:rPr>
                <a:t>）</a:t>
              </a:r>
              <a:endParaRPr lang="en-US" altLang="ja-JP" sz="1400" b="1">
                <a:solidFill>
                  <a:schemeClr val="bg2">
                    <a:lumMod val="50000"/>
                  </a:schemeClr>
                </a:solidFill>
                <a:latin typeface="Meiryo UI" panose="020B0604030504040204" pitchFamily="50" charset="-128"/>
                <a:ea typeface="Meiryo UI" panose="020B0604030504040204" pitchFamily="50" charset="-128"/>
              </a:endParaRPr>
            </a:p>
            <a:p>
              <a:pPr marL="358775" lvl="1" indent="-184150">
                <a:buFont typeface="Meiryo UI" panose="020B0604030504040204" pitchFamily="50" charset="-128"/>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認証情報管理処理（</a:t>
              </a:r>
              <a:r>
                <a:rPr lang="en-US" altLang="ja-JP" sz="1400" err="1">
                  <a:solidFill>
                    <a:schemeClr val="bg2">
                      <a:lumMod val="50000"/>
                    </a:schemeClr>
                  </a:solidFill>
                  <a:latin typeface="Meiryo UI" panose="020B0604030504040204" pitchFamily="50" charset="-128"/>
                  <a:ea typeface="Meiryo UI" panose="020B0604030504040204" pitchFamily="50" charset="-128"/>
                </a:rPr>
                <a:t>ConcurAPI</a:t>
              </a:r>
              <a:r>
                <a:rPr lang="ja-JP" altLang="en-US" sz="1400">
                  <a:solidFill>
                    <a:schemeClr val="bg2">
                      <a:lumMod val="50000"/>
                    </a:schemeClr>
                  </a:solidFill>
                  <a:latin typeface="Meiryo UI" panose="020B0604030504040204" pitchFamily="50" charset="-128"/>
                  <a:ea typeface="Meiryo UI" panose="020B0604030504040204" pitchFamily="50" charset="-128"/>
                </a:rPr>
                <a:t>キー</a:t>
              </a:r>
              <a:r>
                <a:rPr lang="en-US" altLang="ja-JP" sz="1400">
                  <a:solidFill>
                    <a:schemeClr val="bg2">
                      <a:lumMod val="50000"/>
                    </a:schemeClr>
                  </a:solidFill>
                  <a:latin typeface="Meiryo UI" panose="020B0604030504040204" pitchFamily="50" charset="-128"/>
                  <a:ea typeface="Meiryo UI" panose="020B0604030504040204" pitchFamily="50" charset="-128"/>
                </a:rPr>
                <a:t>/</a:t>
              </a:r>
              <a:r>
                <a:rPr lang="ja-JP" altLang="en-US" sz="1400">
                  <a:solidFill>
                    <a:schemeClr val="bg2">
                      <a:lumMod val="50000"/>
                    </a:schemeClr>
                  </a:solidFill>
                  <a:latin typeface="Meiryo UI" panose="020B0604030504040204" pitchFamily="50" charset="-128"/>
                  <a:ea typeface="Meiryo UI" panose="020B0604030504040204" pitchFamily="50" charset="-128"/>
                </a:rPr>
                <a:t>各ノードの</a:t>
              </a:r>
              <a:r>
                <a:rPr lang="en-US" altLang="ja-JP" sz="1400">
                  <a:solidFill>
                    <a:schemeClr val="bg2">
                      <a:lumMod val="50000"/>
                    </a:schemeClr>
                  </a:solidFill>
                  <a:latin typeface="Meiryo UI" panose="020B0604030504040204" pitchFamily="50" charset="-128"/>
                  <a:ea typeface="Meiryo UI" panose="020B0604030504040204" pitchFamily="50" charset="-128"/>
                </a:rPr>
                <a:t>Credentials</a:t>
              </a:r>
              <a:r>
                <a:rPr lang="ja-JP" altLang="en-US" sz="1400">
                  <a:solidFill>
                    <a:schemeClr val="bg2">
                      <a:lumMod val="50000"/>
                    </a:schemeClr>
                  </a:solidFill>
                  <a:latin typeface="Meiryo UI" panose="020B0604030504040204" pitchFamily="50" charset="-128"/>
                  <a:ea typeface="Meiryo UI" panose="020B0604030504040204" pitchFamily="50" charset="-128"/>
                </a:rPr>
                <a:t>）</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358775" lvl="1" indent="-184150">
                <a:buFont typeface="Meiryo UI" panose="020B0604030504040204" pitchFamily="50" charset="-128"/>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通信経路の暗号化処理</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p:txBody>
        </p:sp>
        <p:grpSp>
          <p:nvGrpSpPr>
            <p:cNvPr id="13" name="グループ化 12">
              <a:extLst>
                <a:ext uri="{FF2B5EF4-FFF2-40B4-BE49-F238E27FC236}">
                  <a16:creationId xmlns:a16="http://schemas.microsoft.com/office/drawing/2014/main" id="{D292A2E4-A04C-E03C-E3F0-91CA91952799}"/>
                </a:ext>
              </a:extLst>
            </p:cNvPr>
            <p:cNvGrpSpPr/>
            <p:nvPr/>
          </p:nvGrpSpPr>
          <p:grpSpPr>
            <a:xfrm>
              <a:off x="1444891" y="1411005"/>
              <a:ext cx="5033467" cy="307777"/>
              <a:chOff x="1690007" y="2022863"/>
              <a:chExt cx="3020786" cy="307777"/>
            </a:xfrm>
          </p:grpSpPr>
          <p:sp>
            <p:nvSpPr>
              <p:cNvPr id="14" name="テキスト ボックス 13">
                <a:extLst>
                  <a:ext uri="{FF2B5EF4-FFF2-40B4-BE49-F238E27FC236}">
                    <a16:creationId xmlns:a16="http://schemas.microsoft.com/office/drawing/2014/main" id="{C812B66D-CBE4-BBF8-CFE7-2B10A31FF095}"/>
                  </a:ext>
                </a:extLst>
              </p:cNvPr>
              <p:cNvSpPr txBox="1"/>
              <p:nvPr/>
            </p:nvSpPr>
            <p:spPr bwMode="auto">
              <a:xfrm>
                <a:off x="1690007" y="2022863"/>
                <a:ext cx="3020786" cy="307777"/>
              </a:xfrm>
              <a:prstGeom prst="rect">
                <a:avLst/>
              </a:prstGeom>
              <a:noFill/>
              <a:ln w="9525">
                <a:noFill/>
                <a:miter lim="800000"/>
                <a:headEnd/>
                <a:tailEnd/>
              </a:ln>
            </p:spPr>
            <p:txBody>
              <a:bodyPr wrap="square" rtlCol="0" anchor="ctr">
                <a:spAutoFit/>
              </a:bodyPr>
              <a:lstStyle/>
              <a:p>
                <a:pPr marR="0" lvl="0" indent="0" algn="ctr" fontAlgn="base">
                  <a:lnSpc>
                    <a:spcPct val="100000"/>
                  </a:lnSpc>
                  <a:spcBef>
                    <a:spcPct val="0"/>
                  </a:spcBef>
                  <a:spcAft>
                    <a:spcPct val="0"/>
                  </a:spcAft>
                  <a:buClrTx/>
                  <a:buSzTx/>
                  <a:buFontTx/>
                  <a:buNone/>
                  <a:tabLst/>
                  <a:defRPr/>
                </a:pPr>
                <a:r>
                  <a:rPr lang="ja-JP" altLang="en-US" sz="1400" b="1">
                    <a:solidFill>
                      <a:schemeClr val="bg2">
                        <a:lumMod val="50000"/>
                      </a:schemeClr>
                    </a:solidFill>
                    <a:latin typeface="Meiryo UI" panose="020B0604030504040204" pitchFamily="50" charset="-128"/>
                    <a:ea typeface="Meiryo UI" panose="020B0604030504040204" pitchFamily="50" charset="-128"/>
                  </a:rPr>
                  <a:t>機能観点の主なテスト</a:t>
                </a:r>
              </a:p>
            </p:txBody>
          </p:sp>
          <p:cxnSp>
            <p:nvCxnSpPr>
              <p:cNvPr id="15" name="直線コネクタ 14">
                <a:extLst>
                  <a:ext uri="{FF2B5EF4-FFF2-40B4-BE49-F238E27FC236}">
                    <a16:creationId xmlns:a16="http://schemas.microsoft.com/office/drawing/2014/main" id="{9BD1D0DF-9EC8-527F-C280-20CC63F6E335}"/>
                  </a:ext>
                </a:extLst>
              </p:cNvPr>
              <p:cNvCxnSpPr>
                <a:cxnSpLocks/>
              </p:cNvCxnSpPr>
              <p:nvPr/>
            </p:nvCxnSpPr>
            <p:spPr>
              <a:xfrm>
                <a:off x="1690007" y="2330640"/>
                <a:ext cx="30207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C5B18BD6-FFB0-6C63-6748-E2F75A849E3C}"/>
                </a:ext>
              </a:extLst>
            </p:cNvPr>
            <p:cNvGrpSpPr/>
            <p:nvPr/>
          </p:nvGrpSpPr>
          <p:grpSpPr>
            <a:xfrm>
              <a:off x="6589816" y="1405706"/>
              <a:ext cx="5033467" cy="307777"/>
              <a:chOff x="1690007" y="2022863"/>
              <a:chExt cx="3020786" cy="307777"/>
            </a:xfrm>
          </p:grpSpPr>
          <p:sp>
            <p:nvSpPr>
              <p:cNvPr id="17" name="テキスト ボックス 16">
                <a:extLst>
                  <a:ext uri="{FF2B5EF4-FFF2-40B4-BE49-F238E27FC236}">
                    <a16:creationId xmlns:a16="http://schemas.microsoft.com/office/drawing/2014/main" id="{154859D3-D02C-6BFE-4FE6-0C01F9096919}"/>
                  </a:ext>
                </a:extLst>
              </p:cNvPr>
              <p:cNvSpPr txBox="1"/>
              <p:nvPr/>
            </p:nvSpPr>
            <p:spPr bwMode="auto">
              <a:xfrm>
                <a:off x="1690007" y="2022863"/>
                <a:ext cx="3020786" cy="307777"/>
              </a:xfrm>
              <a:prstGeom prst="rect">
                <a:avLst/>
              </a:prstGeom>
              <a:noFill/>
              <a:ln w="9525">
                <a:noFill/>
                <a:miter lim="800000"/>
                <a:headEnd/>
                <a:tailEnd/>
              </a:ln>
            </p:spPr>
            <p:txBody>
              <a:bodyPr wrap="square" rtlCol="0" anchor="ctr">
                <a:spAutoFit/>
              </a:bodyPr>
              <a:lstStyle/>
              <a:p>
                <a:pPr marR="0" lvl="0" indent="0" algn="ctr" fontAlgn="base">
                  <a:lnSpc>
                    <a:spcPct val="100000"/>
                  </a:lnSpc>
                  <a:spcBef>
                    <a:spcPct val="0"/>
                  </a:spcBef>
                  <a:spcAft>
                    <a:spcPct val="0"/>
                  </a:spcAft>
                  <a:buClrTx/>
                  <a:buSzTx/>
                  <a:buFontTx/>
                  <a:buNone/>
                  <a:tabLst/>
                  <a:defRPr/>
                </a:pPr>
                <a:r>
                  <a:rPr lang="ja-JP" altLang="en-US" sz="1400" b="1">
                    <a:solidFill>
                      <a:schemeClr val="bg2">
                        <a:lumMod val="50000"/>
                      </a:schemeClr>
                    </a:solidFill>
                    <a:latin typeface="Meiryo UI" panose="020B0604030504040204" pitchFamily="50" charset="-128"/>
                    <a:ea typeface="Meiryo UI" panose="020B0604030504040204" pitchFamily="50" charset="-128"/>
                  </a:rPr>
                  <a:t>非機能観点の主なテスト</a:t>
                </a:r>
              </a:p>
            </p:txBody>
          </p:sp>
          <p:cxnSp>
            <p:nvCxnSpPr>
              <p:cNvPr id="18" name="直線コネクタ 17">
                <a:extLst>
                  <a:ext uri="{FF2B5EF4-FFF2-40B4-BE49-F238E27FC236}">
                    <a16:creationId xmlns:a16="http://schemas.microsoft.com/office/drawing/2014/main" id="{2BAA4418-4E81-629F-0433-79BCD9803573}"/>
                  </a:ext>
                </a:extLst>
              </p:cNvPr>
              <p:cNvCxnSpPr>
                <a:cxnSpLocks/>
              </p:cNvCxnSpPr>
              <p:nvPr/>
            </p:nvCxnSpPr>
            <p:spPr>
              <a:xfrm>
                <a:off x="1690007" y="2330640"/>
                <a:ext cx="30207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正方形/長方形 54">
              <a:extLst>
                <a:ext uri="{FF2B5EF4-FFF2-40B4-BE49-F238E27FC236}">
                  <a16:creationId xmlns:a16="http://schemas.microsoft.com/office/drawing/2014/main" id="{45F7F93B-0064-8B71-7C1A-C8E2D2B9C881}"/>
                </a:ext>
              </a:extLst>
            </p:cNvPr>
            <p:cNvSpPr/>
            <p:nvPr/>
          </p:nvSpPr>
          <p:spPr>
            <a:xfrm>
              <a:off x="1444891" y="1798569"/>
              <a:ext cx="5033466" cy="4590749"/>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b="1" u="sng">
                  <a:solidFill>
                    <a:schemeClr val="bg2">
                      <a:lumMod val="50000"/>
                    </a:schemeClr>
                  </a:solidFill>
                  <a:latin typeface="Meiryo UI" panose="020B0604030504040204" pitchFamily="50" charset="-128"/>
                  <a:ea typeface="Meiryo UI" panose="020B0604030504040204" pitchFamily="50" charset="-128"/>
                </a:rPr>
                <a:t>正常系テスト</a:t>
              </a:r>
              <a:endParaRPr lang="en-US" altLang="ja-JP" sz="1400" b="1" u="sng">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b="1">
                  <a:solidFill>
                    <a:schemeClr val="bg2">
                      <a:lumMod val="50000"/>
                    </a:schemeClr>
                  </a:solidFill>
                  <a:latin typeface="Meiryo UI" panose="020B0604030504040204" pitchFamily="50" charset="-128"/>
                  <a:ea typeface="Meiryo UI" panose="020B0604030504040204" pitchFamily="50" charset="-128"/>
                </a:rPr>
                <a:t>トリガーとデータ受信（スプシ</a:t>
              </a:r>
              <a:r>
                <a:rPr lang="en-US" altLang="ja-JP" sz="1400" b="1">
                  <a:solidFill>
                    <a:schemeClr val="bg2">
                      <a:lumMod val="50000"/>
                    </a:schemeClr>
                  </a:solidFill>
                  <a:latin typeface="Meiryo UI" panose="020B0604030504040204" pitchFamily="50" charset="-128"/>
                  <a:ea typeface="Meiryo UI" panose="020B0604030504040204" pitchFamily="50" charset="-128"/>
                </a:rPr>
                <a:t>/GAS</a:t>
              </a:r>
              <a:r>
                <a:rPr lang="ja-JP" altLang="en-US" sz="1400" b="1">
                  <a:solidFill>
                    <a:schemeClr val="bg2">
                      <a:lumMod val="50000"/>
                    </a:schemeClr>
                  </a:solidFill>
                  <a:latin typeface="Meiryo UI" panose="020B0604030504040204" pitchFamily="50" charset="-128"/>
                  <a:ea typeface="Meiryo UI" panose="020B0604030504040204" pitchFamily="50" charset="-128"/>
                </a:rPr>
                <a:t>→</a:t>
              </a:r>
              <a:r>
                <a:rPr lang="en-US" altLang="ja-JP" sz="1400" b="1">
                  <a:solidFill>
                    <a:schemeClr val="bg2">
                      <a:lumMod val="50000"/>
                    </a:schemeClr>
                  </a:solidFill>
                  <a:latin typeface="Meiryo UI" panose="020B0604030504040204" pitchFamily="50" charset="-128"/>
                  <a:ea typeface="Meiryo UI" panose="020B0604030504040204" pitchFamily="50" charset="-128"/>
                </a:rPr>
                <a:t>n8n</a:t>
              </a:r>
              <a:r>
                <a:rPr lang="ja-JP" altLang="en-US" sz="1400" b="1">
                  <a:solidFill>
                    <a:schemeClr val="bg2">
                      <a:lumMod val="50000"/>
                    </a:schemeClr>
                  </a:solidFill>
                  <a:latin typeface="Meiryo UI" panose="020B0604030504040204" pitchFamily="50" charset="-128"/>
                  <a:ea typeface="Meiryo UI" panose="020B0604030504040204" pitchFamily="50" charset="-128"/>
                </a:rPr>
                <a:t>）</a:t>
              </a:r>
              <a:endParaRPr lang="en-US" altLang="ja-JP" sz="1400" b="1">
                <a:solidFill>
                  <a:schemeClr val="bg2">
                    <a:lumMod val="50000"/>
                  </a:schemeClr>
                </a:solidFill>
                <a:latin typeface="Meiryo UI" panose="020B0604030504040204" pitchFamily="50" charset="-128"/>
                <a:ea typeface="Meiryo UI" panose="020B0604030504040204" pitchFamily="50" charset="-128"/>
              </a:endParaRPr>
            </a:p>
            <a:p>
              <a:pPr marL="358775" lvl="1" indent="-184150">
                <a:buFont typeface="Meiryo UI" panose="020B0604030504040204" pitchFamily="50" charset="-128"/>
                <a:buChar char="‒"/>
              </a:pPr>
              <a:r>
                <a:rPr lang="en-US" altLang="ja-JP" sz="1400">
                  <a:solidFill>
                    <a:schemeClr val="bg2">
                      <a:lumMod val="50000"/>
                    </a:schemeClr>
                  </a:solidFill>
                  <a:latin typeface="Meiryo UI" panose="020B0604030504040204" pitchFamily="50" charset="-128"/>
                  <a:ea typeface="Meiryo UI" panose="020B0604030504040204" pitchFamily="50" charset="-128"/>
                </a:rPr>
                <a:t>GAS</a:t>
              </a:r>
              <a:r>
                <a:rPr lang="ja-JP" altLang="en-US" sz="1400">
                  <a:solidFill>
                    <a:schemeClr val="bg2">
                      <a:lumMod val="50000"/>
                    </a:schemeClr>
                  </a:solidFill>
                  <a:latin typeface="Meiryo UI" panose="020B0604030504040204" pitchFamily="50" charset="-128"/>
                  <a:ea typeface="Meiryo UI" panose="020B0604030504040204" pitchFamily="50" charset="-128"/>
                </a:rPr>
                <a:t>から</a:t>
              </a:r>
              <a:r>
                <a:rPr lang="en-US" altLang="ja-JP" sz="1400">
                  <a:solidFill>
                    <a:schemeClr val="bg2">
                      <a:lumMod val="50000"/>
                    </a:schemeClr>
                  </a:solidFill>
                  <a:latin typeface="Meiryo UI" panose="020B0604030504040204" pitchFamily="50" charset="-128"/>
                  <a:ea typeface="Meiryo UI" panose="020B0604030504040204" pitchFamily="50" charset="-128"/>
                </a:rPr>
                <a:t>n8n</a:t>
              </a:r>
              <a:r>
                <a:rPr lang="ja-JP" altLang="en-US" sz="1400">
                  <a:solidFill>
                    <a:schemeClr val="bg2">
                      <a:lumMod val="50000"/>
                    </a:schemeClr>
                  </a:solidFill>
                  <a:latin typeface="Meiryo UI" panose="020B0604030504040204" pitchFamily="50" charset="-128"/>
                  <a:ea typeface="Meiryo UI" panose="020B0604030504040204" pitchFamily="50" charset="-128"/>
                </a:rPr>
                <a:t>の</a:t>
              </a:r>
              <a:r>
                <a:rPr lang="en-US" altLang="ja-JP" sz="1400" err="1">
                  <a:solidFill>
                    <a:schemeClr val="bg2">
                      <a:lumMod val="50000"/>
                    </a:schemeClr>
                  </a:solidFill>
                  <a:latin typeface="Meiryo UI" panose="020B0604030504040204" pitchFamily="50" charset="-128"/>
                  <a:ea typeface="Meiryo UI" panose="020B0604030504040204" pitchFamily="50" charset="-128"/>
                </a:rPr>
                <a:t>WebhookURL</a:t>
              </a:r>
              <a:r>
                <a:rPr lang="ja-JP" altLang="en-US" sz="1400">
                  <a:solidFill>
                    <a:schemeClr val="bg2">
                      <a:lumMod val="50000"/>
                    </a:schemeClr>
                  </a:solidFill>
                  <a:latin typeface="Meiryo UI" panose="020B0604030504040204" pitchFamily="50" charset="-128"/>
                  <a:ea typeface="Meiryo UI" panose="020B0604030504040204" pitchFamily="50" charset="-128"/>
                </a:rPr>
                <a:t>連携</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358775" lvl="1" indent="-184150">
                <a:buFont typeface="Meiryo UI" panose="020B0604030504040204" pitchFamily="50" charset="-128"/>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スプシの請求データと</a:t>
              </a:r>
              <a:r>
                <a:rPr lang="en-US" altLang="ja-JP" sz="1400">
                  <a:solidFill>
                    <a:schemeClr val="bg2">
                      <a:lumMod val="50000"/>
                    </a:schemeClr>
                  </a:solidFill>
                  <a:latin typeface="Meiryo UI" panose="020B0604030504040204" pitchFamily="50" charset="-128"/>
                  <a:ea typeface="Meiryo UI" panose="020B0604030504040204" pitchFamily="50" charset="-128"/>
                </a:rPr>
                <a:t>n8n</a:t>
              </a:r>
              <a:r>
                <a:rPr lang="ja-JP" altLang="en-US" sz="1400">
                  <a:solidFill>
                    <a:schemeClr val="bg2">
                      <a:lumMod val="50000"/>
                    </a:schemeClr>
                  </a:solidFill>
                  <a:latin typeface="Meiryo UI" panose="020B0604030504040204" pitchFamily="50" charset="-128"/>
                  <a:ea typeface="Meiryo UI" panose="020B0604030504040204" pitchFamily="50" charset="-128"/>
                </a:rPr>
                <a:t>のスキーマ連携</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b="1">
                  <a:solidFill>
                    <a:schemeClr val="bg2">
                      <a:lumMod val="50000"/>
                    </a:schemeClr>
                  </a:solidFill>
                  <a:latin typeface="Meiryo UI" panose="020B0604030504040204" pitchFamily="50" charset="-128"/>
                  <a:ea typeface="Meiryo UI" panose="020B0604030504040204" pitchFamily="50" charset="-128"/>
                </a:rPr>
                <a:t>データ処理（</a:t>
              </a:r>
              <a:r>
                <a:rPr lang="en-US" altLang="ja-JP" sz="1400" b="1">
                  <a:solidFill>
                    <a:schemeClr val="bg2">
                      <a:lumMod val="50000"/>
                    </a:schemeClr>
                  </a:solidFill>
                  <a:latin typeface="Meiryo UI" panose="020B0604030504040204" pitchFamily="50" charset="-128"/>
                  <a:ea typeface="Meiryo UI" panose="020B0604030504040204" pitchFamily="50" charset="-128"/>
                </a:rPr>
                <a:t>n8n</a:t>
              </a:r>
              <a:r>
                <a:rPr lang="ja-JP" altLang="en-US" sz="1400" b="1">
                  <a:solidFill>
                    <a:schemeClr val="bg2">
                      <a:lumMod val="50000"/>
                    </a:schemeClr>
                  </a:solidFill>
                  <a:latin typeface="Meiryo UI" panose="020B0604030504040204" pitchFamily="50" charset="-128"/>
                  <a:ea typeface="Meiryo UI" panose="020B0604030504040204" pitchFamily="50" charset="-128"/>
                </a:rPr>
                <a:t>内部）</a:t>
              </a:r>
              <a:endParaRPr lang="en-US" altLang="ja-JP" sz="1400" b="1">
                <a:solidFill>
                  <a:schemeClr val="bg2">
                    <a:lumMod val="50000"/>
                  </a:schemeClr>
                </a:solidFill>
                <a:latin typeface="Meiryo UI" panose="020B0604030504040204" pitchFamily="50" charset="-128"/>
                <a:ea typeface="Meiryo UI" panose="020B0604030504040204" pitchFamily="50" charset="-128"/>
              </a:endParaRPr>
            </a:p>
            <a:p>
              <a:pPr marL="358775" lvl="1" indent="-184150">
                <a:buFont typeface="Meiryo UI" panose="020B0604030504040204" pitchFamily="50" charset="-128"/>
                <a:buChar char="‒"/>
              </a:pPr>
              <a:r>
                <a:rPr lang="en-US" altLang="ja-JP" sz="1400">
                  <a:solidFill>
                    <a:schemeClr val="bg2">
                      <a:lumMod val="50000"/>
                    </a:schemeClr>
                  </a:solidFill>
                  <a:latin typeface="Meiryo UI" panose="020B0604030504040204" pitchFamily="50" charset="-128"/>
                  <a:ea typeface="Meiryo UI" panose="020B0604030504040204" pitchFamily="50" charset="-128"/>
                </a:rPr>
                <a:t>n8n</a:t>
              </a:r>
              <a:r>
                <a:rPr lang="ja-JP" altLang="en-US" sz="1400">
                  <a:solidFill>
                    <a:schemeClr val="bg2">
                      <a:lumMod val="50000"/>
                    </a:schemeClr>
                  </a:solidFill>
                  <a:latin typeface="Meiryo UI" panose="020B0604030504040204" pitchFamily="50" charset="-128"/>
                  <a:ea typeface="Meiryo UI" panose="020B0604030504040204" pitchFamily="50" charset="-128"/>
                </a:rPr>
                <a:t>の受信データ解析と</a:t>
              </a:r>
              <a:r>
                <a:rPr lang="en-US" altLang="ja-JP" sz="1400" err="1">
                  <a:solidFill>
                    <a:schemeClr val="bg2">
                      <a:lumMod val="50000"/>
                    </a:schemeClr>
                  </a:solidFill>
                  <a:latin typeface="Meiryo UI" panose="020B0604030504040204" pitchFamily="50" charset="-128"/>
                  <a:ea typeface="Meiryo UI" panose="020B0604030504040204" pitchFamily="50" charset="-128"/>
                </a:rPr>
                <a:t>ConcurAPI</a:t>
              </a:r>
              <a:r>
                <a:rPr lang="ja-JP" altLang="en-US" sz="1400">
                  <a:solidFill>
                    <a:schemeClr val="bg2">
                      <a:lumMod val="50000"/>
                    </a:schemeClr>
                  </a:solidFill>
                  <a:latin typeface="Meiryo UI" panose="020B0604030504040204" pitchFamily="50" charset="-128"/>
                  <a:ea typeface="Meiryo UI" panose="020B0604030504040204" pitchFamily="50" charset="-128"/>
                </a:rPr>
                <a:t>へのマッピングや変換処理</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400" b="1">
                  <a:solidFill>
                    <a:schemeClr val="bg2">
                      <a:lumMod val="50000"/>
                    </a:schemeClr>
                  </a:solidFill>
                  <a:latin typeface="Meiryo UI" panose="020B0604030504040204" pitchFamily="50" charset="-128"/>
                  <a:ea typeface="Meiryo UI" panose="020B0604030504040204" pitchFamily="50" charset="-128"/>
                </a:rPr>
                <a:t>API</a:t>
              </a:r>
              <a:r>
                <a:rPr lang="ja-JP" altLang="en-US" sz="1400" b="1">
                  <a:solidFill>
                    <a:schemeClr val="bg2">
                      <a:lumMod val="50000"/>
                    </a:schemeClr>
                  </a:solidFill>
                  <a:latin typeface="Meiryo UI" panose="020B0604030504040204" pitchFamily="50" charset="-128"/>
                  <a:ea typeface="Meiryo UI" panose="020B0604030504040204" pitchFamily="50" charset="-128"/>
                </a:rPr>
                <a:t>連携（</a:t>
              </a:r>
              <a:r>
                <a:rPr lang="en-US" altLang="ja-JP" sz="1400" b="1">
                  <a:solidFill>
                    <a:schemeClr val="bg2">
                      <a:lumMod val="50000"/>
                    </a:schemeClr>
                  </a:solidFill>
                  <a:latin typeface="Meiryo UI" panose="020B0604030504040204" pitchFamily="50" charset="-128"/>
                  <a:ea typeface="Meiryo UI" panose="020B0604030504040204" pitchFamily="50" charset="-128"/>
                </a:rPr>
                <a:t>n8n</a:t>
              </a:r>
              <a:r>
                <a:rPr lang="ja-JP" altLang="en-US" sz="1400" b="1">
                  <a:solidFill>
                    <a:schemeClr val="bg2">
                      <a:lumMod val="50000"/>
                    </a:schemeClr>
                  </a:solidFill>
                  <a:latin typeface="Meiryo UI" panose="020B0604030504040204" pitchFamily="50" charset="-128"/>
                  <a:ea typeface="Meiryo UI" panose="020B0604030504040204" pitchFamily="50" charset="-128"/>
                </a:rPr>
                <a:t>→</a:t>
              </a:r>
              <a:r>
                <a:rPr lang="en-US" altLang="ja-JP" sz="1400" b="1">
                  <a:solidFill>
                    <a:schemeClr val="bg2">
                      <a:lumMod val="50000"/>
                    </a:schemeClr>
                  </a:solidFill>
                  <a:latin typeface="Meiryo UI" panose="020B0604030504040204" pitchFamily="50" charset="-128"/>
                  <a:ea typeface="Meiryo UI" panose="020B0604030504040204" pitchFamily="50" charset="-128"/>
                </a:rPr>
                <a:t>Concur</a:t>
              </a:r>
              <a:r>
                <a:rPr lang="ja-JP" altLang="en-US" sz="1400" b="1">
                  <a:solidFill>
                    <a:schemeClr val="bg2">
                      <a:lumMod val="50000"/>
                    </a:schemeClr>
                  </a:solidFill>
                  <a:latin typeface="Meiryo UI" panose="020B0604030504040204" pitchFamily="50" charset="-128"/>
                  <a:ea typeface="Meiryo UI" panose="020B0604030504040204" pitchFamily="50" charset="-128"/>
                </a:rPr>
                <a:t>）</a:t>
              </a:r>
              <a:endParaRPr lang="en-US" altLang="ja-JP" sz="1400" b="1">
                <a:solidFill>
                  <a:schemeClr val="bg2">
                    <a:lumMod val="50000"/>
                  </a:schemeClr>
                </a:solidFill>
                <a:latin typeface="Meiryo UI" panose="020B0604030504040204" pitchFamily="50" charset="-128"/>
                <a:ea typeface="Meiryo UI" panose="020B0604030504040204" pitchFamily="50" charset="-128"/>
              </a:endParaRPr>
            </a:p>
            <a:p>
              <a:pPr marL="358775" lvl="1" indent="-184150">
                <a:buFont typeface="Meiryo UI" panose="020B0604030504040204" pitchFamily="50" charset="-128"/>
                <a:buChar char="‒"/>
              </a:pPr>
              <a:r>
                <a:rPr lang="en-US" altLang="ja-JP" sz="1400">
                  <a:solidFill>
                    <a:schemeClr val="bg2">
                      <a:lumMod val="50000"/>
                    </a:schemeClr>
                  </a:solidFill>
                  <a:latin typeface="Meiryo UI" panose="020B0604030504040204" pitchFamily="50" charset="-128"/>
                  <a:ea typeface="Meiryo UI" panose="020B0604030504040204" pitchFamily="50" charset="-128"/>
                </a:rPr>
                <a:t>n8n</a:t>
              </a:r>
              <a:r>
                <a:rPr lang="ja-JP" altLang="en-US" sz="1400">
                  <a:solidFill>
                    <a:schemeClr val="bg2">
                      <a:lumMod val="50000"/>
                    </a:schemeClr>
                  </a:solidFill>
                  <a:latin typeface="Meiryo UI" panose="020B0604030504040204" pitchFamily="50" charset="-128"/>
                  <a:ea typeface="Meiryo UI" panose="020B0604030504040204" pitchFamily="50" charset="-128"/>
                </a:rPr>
                <a:t>の</a:t>
              </a:r>
              <a:r>
                <a:rPr lang="en-US" altLang="ja-JP" sz="1400" err="1">
                  <a:solidFill>
                    <a:schemeClr val="bg2">
                      <a:lumMod val="50000"/>
                    </a:schemeClr>
                  </a:solidFill>
                  <a:latin typeface="Meiryo UI" panose="020B0604030504040204" pitchFamily="50" charset="-128"/>
                  <a:ea typeface="Meiryo UI" panose="020B0604030504040204" pitchFamily="50" charset="-128"/>
                </a:rPr>
                <a:t>ConcurInvoiceAPI</a:t>
              </a:r>
              <a:r>
                <a:rPr lang="ja-JP" altLang="en-US" sz="1400">
                  <a:solidFill>
                    <a:schemeClr val="bg2">
                      <a:lumMod val="50000"/>
                    </a:schemeClr>
                  </a:solidFill>
                  <a:latin typeface="Meiryo UI" panose="020B0604030504040204" pitchFamily="50" charset="-128"/>
                  <a:ea typeface="Meiryo UI" panose="020B0604030504040204" pitchFamily="50" charset="-128"/>
                </a:rPr>
                <a:t>への認証処理</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358775" lvl="1" indent="-184150">
                <a:buFont typeface="Meiryo UI" panose="020B0604030504040204" pitchFamily="50" charset="-128"/>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成形した請求データの</a:t>
              </a:r>
              <a:r>
                <a:rPr lang="en-US" altLang="ja-JP" sz="1400">
                  <a:solidFill>
                    <a:schemeClr val="bg2">
                      <a:lumMod val="50000"/>
                    </a:schemeClr>
                  </a:solidFill>
                  <a:latin typeface="Meiryo UI" panose="020B0604030504040204" pitchFamily="50" charset="-128"/>
                  <a:ea typeface="Meiryo UI" panose="020B0604030504040204" pitchFamily="50" charset="-128"/>
                </a:rPr>
                <a:t>Concur</a:t>
              </a:r>
              <a:r>
                <a:rPr lang="ja-JP" altLang="en-US" sz="1400">
                  <a:solidFill>
                    <a:schemeClr val="bg2">
                      <a:lumMod val="50000"/>
                    </a:schemeClr>
                  </a:solidFill>
                  <a:latin typeface="Meiryo UI" panose="020B0604030504040204" pitchFamily="50" charset="-128"/>
                  <a:ea typeface="Meiryo UI" panose="020B0604030504040204" pitchFamily="50" charset="-128"/>
                </a:rPr>
                <a:t>連携とステータスコード返却処理</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358775" lvl="1" indent="-184150">
                <a:buFont typeface="Meiryo UI" panose="020B0604030504040204" pitchFamily="50" charset="-128"/>
                <a:buChar char="‒"/>
              </a:pPr>
              <a:r>
                <a:rPr lang="en-US" altLang="ja-JP" sz="1400" err="1">
                  <a:solidFill>
                    <a:schemeClr val="bg2">
                      <a:lumMod val="50000"/>
                    </a:schemeClr>
                  </a:solidFill>
                  <a:latin typeface="Meiryo UI" panose="020B0604030504040204" pitchFamily="50" charset="-128"/>
                  <a:ea typeface="Meiryo UI" panose="020B0604030504040204" pitchFamily="50" charset="-128"/>
                </a:rPr>
                <a:t>GoogleDrive</a:t>
              </a:r>
              <a:r>
                <a:rPr lang="ja-JP" altLang="en-US" sz="1400">
                  <a:solidFill>
                    <a:schemeClr val="bg2">
                      <a:lumMod val="50000"/>
                    </a:schemeClr>
                  </a:solidFill>
                  <a:latin typeface="Meiryo UI" panose="020B0604030504040204" pitchFamily="50" charset="-128"/>
                  <a:ea typeface="Meiryo UI" panose="020B0604030504040204" pitchFamily="50" charset="-128"/>
                </a:rPr>
                <a:t>のファイルアップロード処理</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b="1">
                  <a:solidFill>
                    <a:schemeClr val="bg2">
                      <a:lumMod val="50000"/>
                    </a:schemeClr>
                  </a:solidFill>
                  <a:latin typeface="Meiryo UI" panose="020B0604030504040204" pitchFamily="50" charset="-128"/>
                  <a:ea typeface="Meiryo UI" panose="020B0604030504040204" pitchFamily="50" charset="-128"/>
                </a:rPr>
                <a:t>データ返却（</a:t>
              </a:r>
              <a:r>
                <a:rPr lang="en-US" altLang="ja-JP" sz="1400" b="1">
                  <a:solidFill>
                    <a:schemeClr val="bg2">
                      <a:lumMod val="50000"/>
                    </a:schemeClr>
                  </a:solidFill>
                  <a:latin typeface="Meiryo UI" panose="020B0604030504040204" pitchFamily="50" charset="-128"/>
                  <a:ea typeface="Meiryo UI" panose="020B0604030504040204" pitchFamily="50" charset="-128"/>
                </a:rPr>
                <a:t>Concur</a:t>
              </a:r>
              <a:r>
                <a:rPr lang="ja-JP" altLang="en-US" sz="1400" b="1">
                  <a:solidFill>
                    <a:schemeClr val="bg2">
                      <a:lumMod val="50000"/>
                    </a:schemeClr>
                  </a:solidFill>
                  <a:latin typeface="Meiryo UI" panose="020B0604030504040204" pitchFamily="50" charset="-128"/>
                  <a:ea typeface="Meiryo UI" panose="020B0604030504040204" pitchFamily="50" charset="-128"/>
                </a:rPr>
                <a:t>→</a:t>
              </a:r>
              <a:r>
                <a:rPr lang="en-US" altLang="ja-JP" sz="1400" b="1">
                  <a:solidFill>
                    <a:schemeClr val="bg2">
                      <a:lumMod val="50000"/>
                    </a:schemeClr>
                  </a:solidFill>
                  <a:latin typeface="Meiryo UI" panose="020B0604030504040204" pitchFamily="50" charset="-128"/>
                  <a:ea typeface="Meiryo UI" panose="020B0604030504040204" pitchFamily="50" charset="-128"/>
                </a:rPr>
                <a:t>n8n</a:t>
              </a:r>
              <a:r>
                <a:rPr lang="ja-JP" altLang="en-US" sz="1400" b="1">
                  <a:solidFill>
                    <a:schemeClr val="bg2">
                      <a:lumMod val="50000"/>
                    </a:schemeClr>
                  </a:solidFill>
                  <a:latin typeface="Meiryo UI" panose="020B0604030504040204" pitchFamily="50" charset="-128"/>
                  <a:ea typeface="Meiryo UI" panose="020B0604030504040204" pitchFamily="50" charset="-128"/>
                </a:rPr>
                <a:t>→スプシ）</a:t>
              </a:r>
              <a:endParaRPr lang="en-US" altLang="ja-JP" sz="1400" b="1">
                <a:solidFill>
                  <a:schemeClr val="bg2">
                    <a:lumMod val="50000"/>
                  </a:schemeClr>
                </a:solidFill>
                <a:latin typeface="Meiryo UI" panose="020B0604030504040204" pitchFamily="50" charset="-128"/>
                <a:ea typeface="Meiryo UI" panose="020B0604030504040204" pitchFamily="50" charset="-128"/>
              </a:endParaRPr>
            </a:p>
            <a:p>
              <a:pPr marL="358775" lvl="1" indent="-184150">
                <a:buFont typeface="Meiryo UI" panose="020B0604030504040204" pitchFamily="50" charset="-128"/>
                <a:buChar char="‒"/>
              </a:pPr>
              <a:r>
                <a:rPr lang="en-US" altLang="ja-JP" sz="1400" err="1">
                  <a:solidFill>
                    <a:schemeClr val="bg2">
                      <a:lumMod val="50000"/>
                    </a:schemeClr>
                  </a:solidFill>
                  <a:latin typeface="Meiryo UI" panose="020B0604030504040204" pitchFamily="50" charset="-128"/>
                  <a:ea typeface="Meiryo UI" panose="020B0604030504040204" pitchFamily="50" charset="-128"/>
                </a:rPr>
                <a:t>ConcurAPI</a:t>
              </a:r>
              <a:r>
                <a:rPr lang="ja-JP" altLang="en-US" sz="1400">
                  <a:solidFill>
                    <a:schemeClr val="bg2">
                      <a:lumMod val="50000"/>
                    </a:schemeClr>
                  </a:solidFill>
                  <a:latin typeface="Meiryo UI" panose="020B0604030504040204" pitchFamily="50" charset="-128"/>
                  <a:ea typeface="Meiryo UI" panose="020B0604030504040204" pitchFamily="50" charset="-128"/>
                </a:rPr>
                <a:t>の正常レスポンスと</a:t>
              </a:r>
              <a:r>
                <a:rPr lang="en-US" altLang="ja-JP" sz="1400">
                  <a:solidFill>
                    <a:schemeClr val="bg2">
                      <a:lumMod val="50000"/>
                    </a:schemeClr>
                  </a:solidFill>
                  <a:latin typeface="Meiryo UI" panose="020B0604030504040204" pitchFamily="50" charset="-128"/>
                  <a:ea typeface="Meiryo UI" panose="020B0604030504040204" pitchFamily="50" charset="-128"/>
                </a:rPr>
                <a:t>n8n</a:t>
              </a:r>
              <a:r>
                <a:rPr lang="ja-JP" altLang="en-US" sz="1400">
                  <a:solidFill>
                    <a:schemeClr val="bg2">
                      <a:lumMod val="50000"/>
                    </a:schemeClr>
                  </a:solidFill>
                  <a:latin typeface="Meiryo UI" panose="020B0604030504040204" pitchFamily="50" charset="-128"/>
                  <a:ea typeface="Meiryo UI" panose="020B0604030504040204" pitchFamily="50" charset="-128"/>
                </a:rPr>
                <a:t>受信処理</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358775" lvl="1" indent="-184150">
                <a:buFont typeface="Meiryo UI" panose="020B0604030504040204" pitchFamily="50" charset="-128"/>
                <a:buChar char="‒"/>
              </a:pPr>
              <a:r>
                <a:rPr lang="en-US" altLang="ja-JP" sz="1400">
                  <a:solidFill>
                    <a:schemeClr val="bg2">
                      <a:lumMod val="50000"/>
                    </a:schemeClr>
                  </a:solidFill>
                  <a:latin typeface="Meiryo UI" panose="020B0604030504040204" pitchFamily="50" charset="-128"/>
                  <a:ea typeface="Meiryo UI" panose="020B0604030504040204" pitchFamily="50" charset="-128"/>
                </a:rPr>
                <a:t>n8n</a:t>
              </a:r>
              <a:r>
                <a:rPr lang="ja-JP" altLang="en-US" sz="1400">
                  <a:solidFill>
                    <a:schemeClr val="bg2">
                      <a:lumMod val="50000"/>
                    </a:schemeClr>
                  </a:solidFill>
                  <a:latin typeface="Meiryo UI" panose="020B0604030504040204" pitchFamily="50" charset="-128"/>
                  <a:ea typeface="Meiryo UI" panose="020B0604030504040204" pitchFamily="50" charset="-128"/>
                </a:rPr>
                <a:t>データのスプシ連携処理</a:t>
              </a:r>
              <a:br>
                <a:rPr lang="en-US" altLang="ja-JP" sz="1400">
                  <a:solidFill>
                    <a:schemeClr val="bg2">
                      <a:lumMod val="50000"/>
                    </a:schemeClr>
                  </a:solidFill>
                  <a:latin typeface="Meiryo UI" panose="020B0604030504040204" pitchFamily="50" charset="-128"/>
                  <a:ea typeface="Meiryo UI" panose="020B0604030504040204" pitchFamily="50" charset="-128"/>
                </a:rPr>
              </a:b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r>
                <a:rPr lang="ja-JP" altLang="en-US" sz="1400" b="1" u="sng">
                  <a:solidFill>
                    <a:schemeClr val="bg2">
                      <a:lumMod val="50000"/>
                    </a:schemeClr>
                  </a:solidFill>
                  <a:latin typeface="Meiryo UI" panose="020B0604030504040204" pitchFamily="50" charset="-128"/>
                  <a:ea typeface="Meiryo UI" panose="020B0604030504040204" pitchFamily="50" charset="-128"/>
                </a:rPr>
                <a:t>異常系・エラーハンドリングテスト</a:t>
              </a:r>
              <a:endParaRPr lang="en-US" altLang="ja-JP" sz="1400" b="1" u="sng">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b="1">
                  <a:solidFill>
                    <a:schemeClr val="bg2">
                      <a:lumMod val="50000"/>
                    </a:schemeClr>
                  </a:solidFill>
                  <a:latin typeface="Meiryo UI" panose="020B0604030504040204" pitchFamily="50" charset="-128"/>
                  <a:ea typeface="Meiryo UI" panose="020B0604030504040204" pitchFamily="50" charset="-128"/>
                </a:rPr>
                <a:t>不正なデータ形式、不正ファイルパス、認証エラーなど</a:t>
              </a:r>
              <a:endParaRPr lang="en-US" altLang="ja-JP" sz="1400" b="1">
                <a:solidFill>
                  <a:schemeClr val="bg2">
                    <a:lumMod val="50000"/>
                  </a:schemeClr>
                </a:solidFill>
                <a:latin typeface="Meiryo UI" panose="020B0604030504040204" pitchFamily="50" charset="-128"/>
                <a:ea typeface="Meiryo UI" panose="020B0604030504040204" pitchFamily="50" charset="-128"/>
              </a:endParaRPr>
            </a:p>
          </p:txBody>
        </p:sp>
      </p:grpSp>
      <p:sp>
        <p:nvSpPr>
          <p:cNvPr id="3" name="正方形/長方形 2">
            <a:extLst>
              <a:ext uri="{FF2B5EF4-FFF2-40B4-BE49-F238E27FC236}">
                <a16:creationId xmlns:a16="http://schemas.microsoft.com/office/drawing/2014/main" id="{930016CC-E410-6385-B39B-3FCD9F69AD67}"/>
              </a:ext>
            </a:extLst>
          </p:cNvPr>
          <p:cNvSpPr/>
          <p:nvPr/>
        </p:nvSpPr>
        <p:spPr>
          <a:xfrm>
            <a:off x="10049934" y="1763355"/>
            <a:ext cx="2556932" cy="11684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400"/>
              <a:t>→大規模処理の前提条件含めて共有する</a:t>
            </a:r>
            <a:endParaRPr kumimoji="1" lang="ja-JP" altLang="en-US" sz="1400"/>
          </a:p>
        </p:txBody>
      </p:sp>
      <p:sp>
        <p:nvSpPr>
          <p:cNvPr id="5" name="正方形/長方形 4">
            <a:extLst>
              <a:ext uri="{FF2B5EF4-FFF2-40B4-BE49-F238E27FC236}">
                <a16:creationId xmlns:a16="http://schemas.microsoft.com/office/drawing/2014/main" id="{9BA6650B-F472-137F-C200-8DCDFDF7DDF9}"/>
              </a:ext>
            </a:extLst>
          </p:cNvPr>
          <p:cNvSpPr/>
          <p:nvPr/>
        </p:nvSpPr>
        <p:spPr>
          <a:xfrm>
            <a:off x="4638911" y="5183569"/>
            <a:ext cx="2556932" cy="11684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400"/>
              <a:t>→テストデータを準備頂く</a:t>
            </a:r>
            <a:br>
              <a:rPr lang="en-US" altLang="ja-JP" sz="1400"/>
            </a:br>
            <a:r>
              <a:rPr lang="en-US" altLang="ja-JP" sz="1400"/>
              <a:t>※</a:t>
            </a:r>
            <a:r>
              <a:rPr lang="ja-JP" altLang="en-US" sz="1400"/>
              <a:t>実データによる異常系</a:t>
            </a:r>
            <a:endParaRPr kumimoji="1" lang="ja-JP" altLang="en-US" sz="1400"/>
          </a:p>
        </p:txBody>
      </p:sp>
    </p:spTree>
    <p:extLst>
      <p:ext uri="{BB962C8B-B14F-4D97-AF65-F5344CB8AC3E}">
        <p14:creationId xmlns:p14="http://schemas.microsoft.com/office/powerpoint/2010/main" val="217287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5E14C-52B9-4F84-7E5C-8D9044C7A34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AF895D3-B248-850F-84EB-2AC6774EE972}"/>
              </a:ext>
            </a:extLst>
          </p:cNvPr>
          <p:cNvSpPr>
            <a:spLocks noGrp="1"/>
          </p:cNvSpPr>
          <p:nvPr>
            <p:ph type="title"/>
          </p:nvPr>
        </p:nvSpPr>
        <p:spPr/>
        <p:txBody>
          <a:bodyPr anchor="ctr"/>
          <a:lstStyle/>
          <a:p>
            <a:r>
              <a:rPr kumimoji="1" lang="ja-JP" altLang="en-US">
                <a:latin typeface="Meiryo UI" panose="020B0604030504040204" pitchFamily="50" charset="-128"/>
                <a:ea typeface="Meiryo UI" panose="020B0604030504040204" pitchFamily="50" charset="-128"/>
              </a:rPr>
              <a:t>はじめに</a:t>
            </a:r>
          </a:p>
        </p:txBody>
      </p:sp>
      <p:sp>
        <p:nvSpPr>
          <p:cNvPr id="4" name="フッター プレースホルダー 3">
            <a:extLst>
              <a:ext uri="{FF2B5EF4-FFF2-40B4-BE49-F238E27FC236}">
                <a16:creationId xmlns:a16="http://schemas.microsoft.com/office/drawing/2014/main" id="{3DBA24DF-403C-33FA-CF0F-25AE26D1AE3E}"/>
              </a:ext>
            </a:extLst>
          </p:cNvPr>
          <p:cNvSpPr>
            <a:spLocks noGrp="1"/>
          </p:cNvSpPr>
          <p:nvPr>
            <p:ph type="ftr" sz="quarter" idx="15"/>
          </p:nvPr>
        </p:nvSpPr>
        <p:spPr>
          <a:xfrm>
            <a:off x="4038600" y="620314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192F1FE0-8B1A-9A40-09CF-AE3DB65B8F9E}"/>
              </a:ext>
            </a:extLst>
          </p:cNvPr>
          <p:cNvSpPr/>
          <p:nvPr/>
        </p:nvSpPr>
        <p:spPr>
          <a:xfrm>
            <a:off x="331823" y="673962"/>
            <a:ext cx="11528354"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fontAlgn="base">
              <a:spcBef>
                <a:spcPct val="0"/>
              </a:spcBef>
              <a:spcAft>
                <a:spcPct val="0"/>
              </a:spcAft>
              <a:defRPr/>
            </a:pPr>
            <a:endParaRPr lang="en-US" altLang="ja-JP">
              <a:solidFill>
                <a:schemeClr val="bg2">
                  <a:lumMod val="50000"/>
                </a:schemeClr>
              </a:solidFill>
              <a:latin typeface="Meiryo UI" panose="020B0604030504040204" pitchFamily="50" charset="-128"/>
              <a:ea typeface="Meiryo UI" panose="020B0604030504040204" pitchFamily="50" charset="-128"/>
            </a:endParaRPr>
          </a:p>
        </p:txBody>
      </p:sp>
      <p:grpSp>
        <p:nvGrpSpPr>
          <p:cNvPr id="15" name="グループ化 14">
            <a:extLst>
              <a:ext uri="{FF2B5EF4-FFF2-40B4-BE49-F238E27FC236}">
                <a16:creationId xmlns:a16="http://schemas.microsoft.com/office/drawing/2014/main" id="{68909C33-1C7A-A4AF-C9A7-5B7E1F727C5F}"/>
              </a:ext>
            </a:extLst>
          </p:cNvPr>
          <p:cNvGrpSpPr/>
          <p:nvPr/>
        </p:nvGrpSpPr>
        <p:grpSpPr>
          <a:xfrm>
            <a:off x="514141" y="2096814"/>
            <a:ext cx="11163718" cy="2865603"/>
            <a:chOff x="600075" y="1263787"/>
            <a:chExt cx="8543925" cy="1536564"/>
          </a:xfrm>
        </p:grpSpPr>
        <p:sp>
          <p:nvSpPr>
            <p:cNvPr id="9" name="正方形/長方形 8">
              <a:extLst>
                <a:ext uri="{FF2B5EF4-FFF2-40B4-BE49-F238E27FC236}">
                  <a16:creationId xmlns:a16="http://schemas.microsoft.com/office/drawing/2014/main" id="{7F44579F-C74C-3FAA-6FA9-1FD9242CD05F}"/>
                </a:ext>
              </a:extLst>
            </p:cNvPr>
            <p:cNvSpPr/>
            <p:nvPr/>
          </p:nvSpPr>
          <p:spPr>
            <a:xfrm>
              <a:off x="600075" y="1263789"/>
              <a:ext cx="1367461" cy="1536562"/>
            </a:xfrm>
            <a:prstGeom prst="rect">
              <a:avLst/>
            </a:prstGeom>
            <a:solidFill>
              <a:srgbClr val="0065BD"/>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fontAlgn="base">
                <a:spcBef>
                  <a:spcPct val="0"/>
                </a:spcBef>
                <a:spcAft>
                  <a:spcPct val="0"/>
                </a:spcAft>
              </a:pPr>
              <a:r>
                <a:rPr lang="ja-JP" altLang="en-US" sz="1600" b="1">
                  <a:solidFill>
                    <a:schemeClr val="bg1"/>
                  </a:solidFill>
                  <a:latin typeface="Meiryo UI" panose="020B0604030504040204" pitchFamily="50" charset="-128"/>
                  <a:ea typeface="Meiryo UI" panose="020B0604030504040204" pitchFamily="50" charset="-128"/>
                </a:rPr>
                <a:t>前回おさらい</a:t>
              </a:r>
              <a:endParaRPr lang="en-US" altLang="ja-JP" sz="1600" b="1">
                <a:solidFill>
                  <a:schemeClr val="bg1"/>
                </a:solidFill>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D408D699-58E2-23BA-5501-B60779CE89EB}"/>
                </a:ext>
              </a:extLst>
            </p:cNvPr>
            <p:cNvSpPr/>
            <p:nvPr/>
          </p:nvSpPr>
          <p:spPr>
            <a:xfrm>
              <a:off x="2052840" y="1263787"/>
              <a:ext cx="7091160" cy="1536563"/>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400" b="1">
                  <a:solidFill>
                    <a:schemeClr val="bg2">
                      <a:lumMod val="50000"/>
                    </a:schemeClr>
                  </a:solidFill>
                  <a:latin typeface="Meiryo UI" panose="020B0604030504040204" pitchFamily="50" charset="-128"/>
                  <a:ea typeface="Meiryo UI" panose="020B0604030504040204" pitchFamily="50" charset="-128"/>
                </a:rPr>
                <a:t>【</a:t>
              </a:r>
              <a:r>
                <a:rPr lang="ja-JP" altLang="en-US" sz="1400" b="1">
                  <a:solidFill>
                    <a:schemeClr val="bg2">
                      <a:lumMod val="50000"/>
                    </a:schemeClr>
                  </a:solidFill>
                  <a:latin typeface="Meiryo UI" panose="020B0604030504040204" pitchFamily="50" charset="-128"/>
                  <a:ea typeface="Meiryo UI" panose="020B0604030504040204" pitchFamily="50" charset="-128"/>
                </a:rPr>
                <a:t>今後の進め方</a:t>
              </a:r>
              <a:r>
                <a:rPr lang="en-US" altLang="ja-JP" sz="1400" b="1">
                  <a:solidFill>
                    <a:schemeClr val="bg2">
                      <a:lumMod val="50000"/>
                    </a:schemeClr>
                  </a:solidFill>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資産登録の</a:t>
              </a:r>
              <a:r>
                <a:rPr lang="en-US" altLang="ja-JP" sz="1400">
                  <a:solidFill>
                    <a:schemeClr val="bg2">
                      <a:lumMod val="50000"/>
                    </a:schemeClr>
                  </a:solidFill>
                  <a:latin typeface="Meiryo UI" panose="020B0604030504040204" pitchFamily="50" charset="-128"/>
                  <a:ea typeface="Meiryo UI" panose="020B0604030504040204" pitchFamily="50" charset="-128"/>
                </a:rPr>
                <a:t>ASIS</a:t>
              </a:r>
              <a:r>
                <a:rPr lang="ja-JP" altLang="en-US" sz="1400">
                  <a:solidFill>
                    <a:schemeClr val="bg2">
                      <a:lumMod val="50000"/>
                    </a:schemeClr>
                  </a:solidFill>
                  <a:latin typeface="Meiryo UI" panose="020B0604030504040204" pitchFamily="50" charset="-128"/>
                  <a:ea typeface="Meiryo UI" panose="020B0604030504040204" pitchFamily="50" charset="-128"/>
                </a:rPr>
                <a:t>業務の内容確認および</a:t>
              </a:r>
              <a:r>
                <a:rPr lang="en-US" altLang="ja-JP" sz="1400">
                  <a:solidFill>
                    <a:schemeClr val="bg2">
                      <a:lumMod val="50000"/>
                    </a:schemeClr>
                  </a:solidFill>
                  <a:latin typeface="Meiryo UI" panose="020B0604030504040204" pitchFamily="50" charset="-128"/>
                  <a:ea typeface="Meiryo UI" panose="020B0604030504040204" pitchFamily="50" charset="-128"/>
                </a:rPr>
                <a:t>TOBE</a:t>
              </a:r>
              <a:r>
                <a:rPr lang="ja-JP" altLang="en-US" sz="1400">
                  <a:solidFill>
                    <a:schemeClr val="bg2">
                      <a:lumMod val="50000"/>
                    </a:schemeClr>
                  </a:solidFill>
                  <a:latin typeface="Meiryo UI" panose="020B0604030504040204" pitchFamily="50" charset="-128"/>
                  <a:ea typeface="Meiryo UI" panose="020B0604030504040204" pitchFamily="50" charset="-128"/>
                </a:rPr>
                <a:t>案のすり合わせを行い、</a:t>
              </a:r>
              <a:r>
                <a:rPr lang="en-US" altLang="ja-JP" sz="1400">
                  <a:solidFill>
                    <a:schemeClr val="bg2">
                      <a:lumMod val="50000"/>
                    </a:schemeClr>
                  </a:solidFill>
                  <a:latin typeface="Meiryo UI" panose="020B0604030504040204" pitchFamily="50" charset="-128"/>
                  <a:ea typeface="Meiryo UI" panose="020B0604030504040204" pitchFamily="50" charset="-128"/>
                </a:rPr>
                <a:t>TOBE</a:t>
              </a:r>
              <a:r>
                <a:rPr lang="ja-JP" altLang="en-US" sz="1400">
                  <a:solidFill>
                    <a:schemeClr val="bg2">
                      <a:lumMod val="50000"/>
                    </a:schemeClr>
                  </a:solidFill>
                  <a:latin typeface="Meiryo UI" panose="020B0604030504040204" pitchFamily="50" charset="-128"/>
                  <a:ea typeface="Meiryo UI" panose="020B0604030504040204" pitchFamily="50" charset="-128"/>
                </a:rPr>
                <a:t>案について大きな懸念事項はなかった</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今後は適宜</a:t>
              </a:r>
              <a:r>
                <a:rPr lang="en-US" altLang="ja-JP" sz="1400">
                  <a:solidFill>
                    <a:schemeClr val="bg2">
                      <a:lumMod val="50000"/>
                    </a:schemeClr>
                  </a:solidFill>
                  <a:latin typeface="Meiryo UI" panose="020B0604030504040204" pitchFamily="50" charset="-128"/>
                  <a:ea typeface="Meiryo UI" panose="020B0604030504040204" pitchFamily="50" charset="-128"/>
                </a:rPr>
                <a:t>JKK</a:t>
              </a:r>
              <a:r>
                <a:rPr lang="ja-JP" altLang="en-US" sz="1400">
                  <a:solidFill>
                    <a:schemeClr val="bg2">
                      <a:lumMod val="50000"/>
                    </a:schemeClr>
                  </a:solidFill>
                  <a:latin typeface="Meiryo UI" panose="020B0604030504040204" pitchFamily="50" charset="-128"/>
                  <a:ea typeface="Meiryo UI" panose="020B0604030504040204" pitchFamily="50" charset="-128"/>
                </a:rPr>
                <a:t>や</a:t>
              </a:r>
              <a:r>
                <a:rPr lang="en-US" altLang="ja-JP" sz="1400">
                  <a:solidFill>
                    <a:schemeClr val="bg2">
                      <a:lumMod val="50000"/>
                    </a:schemeClr>
                  </a:solidFill>
                  <a:latin typeface="Meiryo UI" panose="020B0604030504040204" pitchFamily="50" charset="-128"/>
                  <a:ea typeface="Meiryo UI" panose="020B0604030504040204" pitchFamily="50" charset="-128"/>
                </a:rPr>
                <a:t>AI</a:t>
              </a:r>
              <a:r>
                <a:rPr lang="ja-JP" altLang="en-US" sz="1400">
                  <a:solidFill>
                    <a:schemeClr val="bg2">
                      <a:lumMod val="50000"/>
                    </a:schemeClr>
                  </a:solidFill>
                  <a:latin typeface="Meiryo UI" panose="020B0604030504040204" pitchFamily="50" charset="-128"/>
                  <a:ea typeface="Meiryo UI" panose="020B0604030504040204" pitchFamily="50" charset="-128"/>
                </a:rPr>
                <a:t>エージェント導入の進捗に合わせて</a:t>
              </a:r>
              <a:r>
                <a:rPr lang="en-US" altLang="ja-JP" sz="1400">
                  <a:solidFill>
                    <a:schemeClr val="bg2">
                      <a:lumMod val="50000"/>
                    </a:schemeClr>
                  </a:solidFill>
                  <a:latin typeface="Meiryo UI" panose="020B0604030504040204" pitchFamily="50" charset="-128"/>
                  <a:ea typeface="Meiryo UI" panose="020B0604030504040204" pitchFamily="50" charset="-128"/>
                </a:rPr>
                <a:t>TOBE</a:t>
              </a:r>
              <a:r>
                <a:rPr lang="ja-JP" altLang="en-US" sz="1400">
                  <a:solidFill>
                    <a:schemeClr val="bg2">
                      <a:lumMod val="50000"/>
                    </a:schemeClr>
                  </a:solidFill>
                  <a:latin typeface="Meiryo UI" panose="020B0604030504040204" pitchFamily="50" charset="-128"/>
                  <a:ea typeface="Meiryo UI" panose="020B0604030504040204" pitchFamily="50" charset="-128"/>
                </a:rPr>
                <a:t>案の進め方を検討する</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endParaRPr lang="en-US" altLang="ja-JP" sz="1400">
                <a:solidFill>
                  <a:schemeClr val="bg2">
                    <a:lumMod val="50000"/>
                  </a:schemeClr>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a:t>
              </a:r>
              <a:r>
                <a:rPr lang="en-US" altLang="ja-JP" sz="1400">
                  <a:solidFill>
                    <a:schemeClr val="bg2">
                      <a:lumMod val="50000"/>
                    </a:schemeClr>
                  </a:solidFill>
                  <a:latin typeface="Meiryo UI" panose="020B0604030504040204" pitchFamily="50" charset="-128"/>
                  <a:ea typeface="Meiryo UI" panose="020B0604030504040204" pitchFamily="50" charset="-128"/>
                </a:rPr>
                <a:t>AI</a:t>
              </a:r>
              <a:r>
                <a:rPr lang="ja-JP" altLang="en-US" sz="1400">
                  <a:solidFill>
                    <a:schemeClr val="bg2">
                      <a:lumMod val="50000"/>
                    </a:schemeClr>
                  </a:solidFill>
                  <a:latin typeface="Meiryo UI" panose="020B0604030504040204" pitchFamily="50" charset="-128"/>
                  <a:ea typeface="Meiryo UI" panose="020B0604030504040204" pitchFamily="50" charset="-128"/>
                </a:rPr>
                <a:t>エージェント置き換え案」でプロトタイプを作り、効率化できているか検証し、継続ジャッジを行う</a:t>
              </a:r>
            </a:p>
            <a:p>
              <a:pPr marL="171450" indent="-171450">
                <a:buFont typeface="Arial" panose="020B0604020202020204" pitchFamily="34" charset="0"/>
                <a:buChar char="•"/>
              </a:pPr>
              <a:r>
                <a:rPr lang="ja-JP" altLang="en-US" sz="1400">
                  <a:solidFill>
                    <a:schemeClr val="bg2">
                      <a:lumMod val="50000"/>
                    </a:schemeClr>
                  </a:solidFill>
                  <a:latin typeface="Meiryo UI" panose="020B0604030504040204" pitchFamily="50" charset="-128"/>
                  <a:ea typeface="Meiryo UI" panose="020B0604030504040204" pitchFamily="50" charset="-128"/>
                </a:rPr>
                <a:t>ジャッジの判断ポイントは事前にすり合わせる（処理時間軽減率、エラー率、操作感等を想定）</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16" name="グループ化 15">
            <a:extLst>
              <a:ext uri="{FF2B5EF4-FFF2-40B4-BE49-F238E27FC236}">
                <a16:creationId xmlns:a16="http://schemas.microsoft.com/office/drawing/2014/main" id="{BA184CED-2C18-9F46-DB62-77F5FBFFD430}"/>
              </a:ext>
            </a:extLst>
          </p:cNvPr>
          <p:cNvGrpSpPr/>
          <p:nvPr/>
        </p:nvGrpSpPr>
        <p:grpSpPr>
          <a:xfrm>
            <a:off x="514141" y="799936"/>
            <a:ext cx="11163718" cy="1212903"/>
            <a:chOff x="600075" y="-1956211"/>
            <a:chExt cx="8543925" cy="1536564"/>
          </a:xfrm>
        </p:grpSpPr>
        <p:sp>
          <p:nvSpPr>
            <p:cNvPr id="17" name="正方形/長方形 16">
              <a:extLst>
                <a:ext uri="{FF2B5EF4-FFF2-40B4-BE49-F238E27FC236}">
                  <a16:creationId xmlns:a16="http://schemas.microsoft.com/office/drawing/2014/main" id="{D1D2CCAD-5773-0298-0440-6483073734BD}"/>
                </a:ext>
              </a:extLst>
            </p:cNvPr>
            <p:cNvSpPr/>
            <p:nvPr/>
          </p:nvSpPr>
          <p:spPr>
            <a:xfrm>
              <a:off x="600075" y="-1956209"/>
              <a:ext cx="1367461" cy="1536562"/>
            </a:xfrm>
            <a:prstGeom prst="rect">
              <a:avLst/>
            </a:prstGeom>
            <a:solidFill>
              <a:srgbClr val="0065BD"/>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fontAlgn="base">
                <a:spcBef>
                  <a:spcPct val="0"/>
                </a:spcBef>
                <a:spcAft>
                  <a:spcPct val="0"/>
                </a:spcAft>
              </a:pPr>
              <a:r>
                <a:rPr lang="ja-JP" altLang="en-US" sz="1600" b="1">
                  <a:solidFill>
                    <a:schemeClr val="bg1"/>
                  </a:solidFill>
                  <a:latin typeface="Meiryo UI" panose="020B0604030504040204" pitchFamily="50" charset="-128"/>
                  <a:ea typeface="Meiryo UI" panose="020B0604030504040204" pitchFamily="50" charset="-128"/>
                </a:rPr>
                <a:t>本日の目的</a:t>
              </a:r>
            </a:p>
          </p:txBody>
        </p:sp>
        <p:sp>
          <p:nvSpPr>
            <p:cNvPr id="18" name="正方形/長方形 17">
              <a:extLst>
                <a:ext uri="{FF2B5EF4-FFF2-40B4-BE49-F238E27FC236}">
                  <a16:creationId xmlns:a16="http://schemas.microsoft.com/office/drawing/2014/main" id="{12524F87-95F3-EBF4-D34C-122B009AC8E3}"/>
                </a:ext>
              </a:extLst>
            </p:cNvPr>
            <p:cNvSpPr/>
            <p:nvPr/>
          </p:nvSpPr>
          <p:spPr>
            <a:xfrm>
              <a:off x="2052840" y="-1956211"/>
              <a:ext cx="7091160" cy="1536563"/>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chemeClr val="bg2">
                      <a:lumMod val="50000"/>
                    </a:schemeClr>
                  </a:solidFill>
                  <a:latin typeface="Meiryo UI" panose="020B0604030504040204" pitchFamily="50" charset="-128"/>
                  <a:ea typeface="Meiryo UI" panose="020B0604030504040204" pitchFamily="50" charset="-128"/>
                </a:rPr>
                <a:t>①</a:t>
              </a:r>
              <a:r>
                <a:rPr lang="en-US" altLang="ja-JP" sz="1400">
                  <a:solidFill>
                    <a:schemeClr val="bg2">
                      <a:lumMod val="50000"/>
                    </a:schemeClr>
                  </a:solidFill>
                  <a:latin typeface="Meiryo UI" panose="020B0604030504040204" pitchFamily="50" charset="-128"/>
                  <a:ea typeface="Meiryo UI" panose="020B0604030504040204" pitchFamily="50" charset="-128"/>
                </a:rPr>
                <a:t>AI</a:t>
              </a:r>
              <a:r>
                <a:rPr lang="ja-JP" altLang="en-US" sz="1400">
                  <a:solidFill>
                    <a:schemeClr val="bg2">
                      <a:lumMod val="50000"/>
                    </a:schemeClr>
                  </a:solidFill>
                  <a:latin typeface="Meiryo UI" panose="020B0604030504040204" pitchFamily="50" charset="-128"/>
                  <a:ea typeface="Meiryo UI" panose="020B0604030504040204" pitchFamily="50" charset="-128"/>
                </a:rPr>
                <a:t>エージェント（</a:t>
              </a:r>
              <a:r>
                <a:rPr lang="en-US" altLang="ja-JP" sz="1400">
                  <a:solidFill>
                    <a:schemeClr val="bg2">
                      <a:lumMod val="50000"/>
                    </a:schemeClr>
                  </a:solidFill>
                  <a:latin typeface="Meiryo UI" panose="020B0604030504040204" pitchFamily="50" charset="-128"/>
                  <a:ea typeface="Meiryo UI" panose="020B0604030504040204" pitchFamily="50" charset="-128"/>
                </a:rPr>
                <a:t>n8n</a:t>
              </a:r>
              <a:r>
                <a:rPr lang="ja-JP" altLang="en-US" sz="1400">
                  <a:solidFill>
                    <a:schemeClr val="bg2">
                      <a:lumMod val="50000"/>
                    </a:schemeClr>
                  </a:solidFill>
                  <a:latin typeface="Meiryo UI" panose="020B0604030504040204" pitchFamily="50" charset="-128"/>
                  <a:ea typeface="Meiryo UI" panose="020B0604030504040204" pitchFamily="50" charset="-128"/>
                </a:rPr>
                <a:t>）導入の進捗について共有いたします</a:t>
              </a:r>
              <a:br>
                <a:rPr lang="en-US" altLang="ja-JP" sz="1400">
                  <a:solidFill>
                    <a:schemeClr val="bg2">
                      <a:lumMod val="50000"/>
                    </a:schemeClr>
                  </a:solidFill>
                  <a:latin typeface="Meiryo UI" panose="020B0604030504040204" pitchFamily="50" charset="-128"/>
                  <a:ea typeface="Meiryo UI" panose="020B0604030504040204" pitchFamily="50" charset="-128"/>
                </a:rPr>
              </a:br>
              <a:r>
                <a:rPr lang="ja-JP" altLang="en-US" sz="1400">
                  <a:solidFill>
                    <a:schemeClr val="bg2">
                      <a:lumMod val="50000"/>
                    </a:schemeClr>
                  </a:solidFill>
                  <a:latin typeface="Meiryo UI" panose="020B0604030504040204" pitchFamily="50" charset="-128"/>
                  <a:ea typeface="Meiryo UI" panose="020B0604030504040204" pitchFamily="50" charset="-128"/>
                </a:rPr>
                <a:t>②保守の移管に向けて、現行ツールと運用に関するドキュメント化に着手したく、ご意見を伺わせてください</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p:txBody>
        </p:sp>
      </p:grpSp>
      <p:grpSp>
        <p:nvGrpSpPr>
          <p:cNvPr id="21" name="グループ化 20">
            <a:extLst>
              <a:ext uri="{FF2B5EF4-FFF2-40B4-BE49-F238E27FC236}">
                <a16:creationId xmlns:a16="http://schemas.microsoft.com/office/drawing/2014/main" id="{CA6F7D94-E27C-D15B-8036-23CEBAF8B5EE}"/>
              </a:ext>
            </a:extLst>
          </p:cNvPr>
          <p:cNvGrpSpPr/>
          <p:nvPr/>
        </p:nvGrpSpPr>
        <p:grpSpPr>
          <a:xfrm>
            <a:off x="514140" y="5075434"/>
            <a:ext cx="11163718" cy="1492831"/>
            <a:chOff x="600075" y="1263787"/>
            <a:chExt cx="8543925" cy="1536564"/>
          </a:xfrm>
        </p:grpSpPr>
        <p:sp>
          <p:nvSpPr>
            <p:cNvPr id="23" name="正方形/長方形 22">
              <a:extLst>
                <a:ext uri="{FF2B5EF4-FFF2-40B4-BE49-F238E27FC236}">
                  <a16:creationId xmlns:a16="http://schemas.microsoft.com/office/drawing/2014/main" id="{BAF49BFA-D83C-D286-5F46-CC86D1131389}"/>
                </a:ext>
              </a:extLst>
            </p:cNvPr>
            <p:cNvSpPr/>
            <p:nvPr/>
          </p:nvSpPr>
          <p:spPr>
            <a:xfrm>
              <a:off x="600075" y="1263789"/>
              <a:ext cx="1367461" cy="1536562"/>
            </a:xfrm>
            <a:prstGeom prst="rect">
              <a:avLst/>
            </a:prstGeom>
            <a:solidFill>
              <a:srgbClr val="0065BD"/>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fontAlgn="base">
                <a:spcBef>
                  <a:spcPct val="0"/>
                </a:spcBef>
                <a:spcAft>
                  <a:spcPct val="0"/>
                </a:spcAft>
              </a:pPr>
              <a:r>
                <a:rPr lang="ja-JP" altLang="en-US" sz="1600" b="1">
                  <a:solidFill>
                    <a:schemeClr val="bg1"/>
                  </a:solidFill>
                  <a:latin typeface="Meiryo UI" panose="020B0604030504040204" pitchFamily="50" charset="-128"/>
                  <a:ea typeface="Meiryo UI" panose="020B0604030504040204" pitchFamily="50" charset="-128"/>
                </a:rPr>
                <a:t>今後の</a:t>
              </a:r>
              <a:br>
                <a:rPr lang="en-US" altLang="ja-JP" sz="1600" b="1">
                  <a:solidFill>
                    <a:schemeClr val="bg1"/>
                  </a:solidFill>
                  <a:latin typeface="Meiryo UI" panose="020B0604030504040204" pitchFamily="50" charset="-128"/>
                  <a:ea typeface="Meiryo UI" panose="020B0604030504040204" pitchFamily="50" charset="-128"/>
                </a:rPr>
              </a:br>
              <a:r>
                <a:rPr lang="ja-JP" altLang="en-US" sz="1600" b="1">
                  <a:solidFill>
                    <a:schemeClr val="bg1"/>
                  </a:solidFill>
                  <a:latin typeface="Meiryo UI" panose="020B0604030504040204" pitchFamily="50" charset="-128"/>
                  <a:ea typeface="Meiryo UI" panose="020B0604030504040204" pitchFamily="50" charset="-128"/>
                </a:rPr>
                <a:t>アクション</a:t>
              </a:r>
            </a:p>
          </p:txBody>
        </p:sp>
        <p:sp>
          <p:nvSpPr>
            <p:cNvPr id="27" name="正方形/長方形 26">
              <a:extLst>
                <a:ext uri="{FF2B5EF4-FFF2-40B4-BE49-F238E27FC236}">
                  <a16:creationId xmlns:a16="http://schemas.microsoft.com/office/drawing/2014/main" id="{2CC3E13B-FDB1-662E-1F8F-1A80182ADAFD}"/>
                </a:ext>
              </a:extLst>
            </p:cNvPr>
            <p:cNvSpPr/>
            <p:nvPr/>
          </p:nvSpPr>
          <p:spPr>
            <a:xfrm>
              <a:off x="2052840" y="1263787"/>
              <a:ext cx="7091160" cy="1536563"/>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altLang="ja-JP" sz="1400">
                  <a:solidFill>
                    <a:schemeClr val="bg2">
                      <a:lumMod val="50000"/>
                    </a:schemeClr>
                  </a:solidFill>
                  <a:latin typeface="Meiryo UI" panose="020B0604030504040204" pitchFamily="50" charset="-128"/>
                  <a:ea typeface="Meiryo UI" panose="020B0604030504040204" pitchFamily="50" charset="-128"/>
                </a:rPr>
                <a:t>11/17</a:t>
              </a:r>
              <a:r>
                <a:rPr lang="ja-JP" altLang="en-US" sz="1400">
                  <a:solidFill>
                    <a:schemeClr val="bg2">
                      <a:lumMod val="50000"/>
                    </a:schemeClr>
                  </a:solidFill>
                  <a:latin typeface="Meiryo UI" panose="020B0604030504040204" pitchFamily="50" charset="-128"/>
                  <a:ea typeface="Meiryo UI" panose="020B0604030504040204" pitchFamily="50" charset="-128"/>
                </a:rPr>
                <a:t>週：開催は要判断</a:t>
              </a:r>
              <a:br>
                <a:rPr lang="en-US" altLang="ja-JP" sz="1400">
                  <a:solidFill>
                    <a:schemeClr val="bg2">
                      <a:lumMod val="50000"/>
                    </a:schemeClr>
                  </a:solidFill>
                  <a:latin typeface="Meiryo UI" panose="020B0604030504040204" pitchFamily="50" charset="-128"/>
                  <a:ea typeface="Meiryo UI" panose="020B0604030504040204" pitchFamily="50" charset="-128"/>
                </a:rPr>
              </a:br>
              <a:r>
                <a:rPr lang="ja-JP" altLang="en-US" sz="1400">
                  <a:solidFill>
                    <a:schemeClr val="bg2">
                      <a:lumMod val="50000"/>
                    </a:schemeClr>
                  </a:solidFill>
                  <a:latin typeface="Meiryo UI" panose="020B0604030504040204" pitchFamily="50" charset="-128"/>
                  <a:ea typeface="Meiryo UI" panose="020B0604030504040204" pitchFamily="50" charset="-128"/>
                </a:rPr>
                <a:t>　状況共有や追加質問があれば開催</a:t>
              </a:r>
              <a:endParaRPr lang="en-US" altLang="ja-JP" sz="1400">
                <a:solidFill>
                  <a:schemeClr val="bg2">
                    <a:lumMod val="50000"/>
                  </a:schemeClr>
                </a:solidFill>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4257100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CD535-9648-093D-D41E-1B71B8B6171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CEB56E2-F4FB-466E-D069-7F438EB0D812}"/>
              </a:ext>
            </a:extLst>
          </p:cNvPr>
          <p:cNvSpPr>
            <a:spLocks noGrp="1"/>
          </p:cNvSpPr>
          <p:nvPr>
            <p:ph type="title"/>
          </p:nvPr>
        </p:nvSpPr>
        <p:spPr/>
        <p:txBody>
          <a:bodyPr anchor="ctr"/>
          <a:lstStyle/>
          <a:p>
            <a:r>
              <a:rPr lang="en-US" altLang="ja-JP">
                <a:latin typeface="Meiryo UI" panose="020B0604030504040204" pitchFamily="50" charset="-128"/>
                <a:ea typeface="Meiryo UI" panose="020B0604030504040204" pitchFamily="50" charset="-128"/>
              </a:rPr>
              <a:t>AI</a:t>
            </a:r>
            <a:r>
              <a:rPr lang="ja-JP" altLang="en-US">
                <a:latin typeface="Meiryo UI" panose="020B0604030504040204" pitchFamily="50" charset="-128"/>
                <a:ea typeface="Meiryo UI" panose="020B0604030504040204" pitchFamily="50" charset="-128"/>
              </a:rPr>
              <a:t>エージェント（</a:t>
            </a:r>
            <a:r>
              <a:rPr lang="en-US" altLang="ja-JP">
                <a:latin typeface="Meiryo UI" panose="020B0604030504040204" pitchFamily="50" charset="-128"/>
                <a:ea typeface="Meiryo UI" panose="020B0604030504040204" pitchFamily="50" charset="-128"/>
              </a:rPr>
              <a:t>n</a:t>
            </a:r>
            <a:r>
              <a:rPr kumimoji="1" lang="en-US" altLang="ja-JP">
                <a:latin typeface="Meiryo UI" panose="020B0604030504040204" pitchFamily="50" charset="-128"/>
                <a:ea typeface="Meiryo UI" panose="020B0604030504040204" pitchFamily="50" charset="-128"/>
              </a:rPr>
              <a:t>8n</a:t>
            </a:r>
            <a:r>
              <a:rPr kumimoji="1" lang="ja-JP" altLang="en-US">
                <a:latin typeface="Meiryo UI" panose="020B0604030504040204" pitchFamily="50" charset="-128"/>
                <a:ea typeface="Meiryo UI" panose="020B0604030504040204" pitchFamily="50" charset="-128"/>
              </a:rPr>
              <a:t>）の構築状況について</a:t>
            </a:r>
          </a:p>
        </p:txBody>
      </p:sp>
      <p:sp>
        <p:nvSpPr>
          <p:cNvPr id="4" name="フッター プレースホルダー 3">
            <a:extLst>
              <a:ext uri="{FF2B5EF4-FFF2-40B4-BE49-F238E27FC236}">
                <a16:creationId xmlns:a16="http://schemas.microsoft.com/office/drawing/2014/main" id="{37202955-FCB1-771C-6CD1-7ED030422773}"/>
              </a:ext>
            </a:extLst>
          </p:cNvPr>
          <p:cNvSpPr>
            <a:spLocks noGrp="1"/>
          </p:cNvSpPr>
          <p:nvPr>
            <p:ph type="ftr" sz="quarter" idx="15"/>
          </p:nvPr>
        </p:nvSpPr>
        <p:spPr>
          <a:xfrm>
            <a:off x="4038600" y="6356350"/>
            <a:ext cx="4114800" cy="365125"/>
          </a:xfrm>
        </p:spPr>
        <p:txBody>
          <a:bodyPr/>
          <a:lstStyle/>
          <a:p>
            <a:r>
              <a:rPr kumimoji="1" lang="en" altLang="ja-JP"/>
              <a:t>(C) Recruit Co., Ltd. All rights reserved. </a:t>
            </a:r>
            <a:endParaRPr kumimoji="1" lang="ja-JP" altLang="en-US"/>
          </a:p>
        </p:txBody>
      </p:sp>
      <p:sp>
        <p:nvSpPr>
          <p:cNvPr id="26" name="正方形/長方形 25">
            <a:extLst>
              <a:ext uri="{FF2B5EF4-FFF2-40B4-BE49-F238E27FC236}">
                <a16:creationId xmlns:a16="http://schemas.microsoft.com/office/drawing/2014/main" id="{F6D23CBF-004E-031E-BBB7-FCAA4E4ADAA9}"/>
              </a:ext>
            </a:extLst>
          </p:cNvPr>
          <p:cNvSpPr/>
          <p:nvPr/>
        </p:nvSpPr>
        <p:spPr>
          <a:xfrm>
            <a:off x="331822" y="631963"/>
            <a:ext cx="11860177" cy="102034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lstStyle/>
          <a:p>
            <a:pPr lvl="0" fontAlgn="base">
              <a:spcBef>
                <a:spcPct val="0"/>
              </a:spcBef>
              <a:spcAft>
                <a:spcPct val="0"/>
              </a:spcAft>
              <a:defRPr/>
            </a:pPr>
            <a:r>
              <a:rPr lang="ja-JP" altLang="en-US">
                <a:solidFill>
                  <a:schemeClr val="bg2">
                    <a:lumMod val="50000"/>
                  </a:schemeClr>
                </a:solidFill>
                <a:latin typeface="Meiryo UI" panose="020B0604030504040204" pitchFamily="50" charset="-128"/>
                <a:ea typeface="Meiryo UI" panose="020B0604030504040204" pitchFamily="50" charset="-128"/>
              </a:rPr>
              <a:t>以下の</a:t>
            </a:r>
            <a:r>
              <a:rPr lang="en-US" altLang="ja-JP">
                <a:solidFill>
                  <a:schemeClr val="bg2">
                    <a:lumMod val="50000"/>
                  </a:schemeClr>
                </a:solidFill>
                <a:latin typeface="Meiryo UI" panose="020B0604030504040204" pitchFamily="50" charset="-128"/>
                <a:ea typeface="Meiryo UI" panose="020B0604030504040204" pitchFamily="50" charset="-128"/>
              </a:rPr>
              <a:t>ASIS</a:t>
            </a:r>
            <a:r>
              <a:rPr lang="ja-JP" altLang="en-US">
                <a:solidFill>
                  <a:schemeClr val="bg2">
                    <a:lumMod val="50000"/>
                  </a:schemeClr>
                </a:solidFill>
                <a:latin typeface="Meiryo UI" panose="020B0604030504040204" pitchFamily="50" charset="-128"/>
                <a:ea typeface="Meiryo UI" panose="020B0604030504040204" pitchFamily="50" charset="-128"/>
              </a:rPr>
              <a:t>フローを</a:t>
            </a:r>
            <a:r>
              <a:rPr lang="en-US" altLang="ja-JP">
                <a:solidFill>
                  <a:schemeClr val="bg2">
                    <a:lumMod val="50000"/>
                  </a:schemeClr>
                </a:solidFill>
                <a:latin typeface="Meiryo UI" panose="020B0604030504040204" pitchFamily="50" charset="-128"/>
                <a:ea typeface="Meiryo UI" panose="020B0604030504040204" pitchFamily="50" charset="-128"/>
              </a:rPr>
              <a:t>TOBE</a:t>
            </a:r>
            <a:r>
              <a:rPr lang="ja-JP" altLang="en-US">
                <a:solidFill>
                  <a:schemeClr val="bg2">
                    <a:lumMod val="50000"/>
                  </a:schemeClr>
                </a:solidFill>
                <a:latin typeface="Meiryo UI" panose="020B0604030504040204" pitchFamily="50" charset="-128"/>
                <a:ea typeface="Meiryo UI" panose="020B0604030504040204" pitchFamily="50" charset="-128"/>
              </a:rPr>
              <a:t>に変更して、問題なく動くレベルまで確認できました。</a:t>
            </a:r>
            <a:endParaRPr lang="en-US" altLang="ja-JP">
              <a:solidFill>
                <a:schemeClr val="bg2">
                  <a:lumMod val="50000"/>
                </a:schemeClr>
              </a:solidFill>
              <a:latin typeface="Meiryo UI" panose="020B0604030504040204" pitchFamily="50" charset="-128"/>
              <a:ea typeface="Meiryo UI" panose="020B0604030504040204" pitchFamily="50" charset="-128"/>
            </a:endParaRPr>
          </a:p>
          <a:p>
            <a:pPr lvl="0" defTabSz="628650" fontAlgn="base">
              <a:spcBef>
                <a:spcPct val="0"/>
              </a:spcBef>
              <a:spcAft>
                <a:spcPct val="0"/>
              </a:spcAft>
              <a:tabLst>
                <a:tab pos="628650" algn="l"/>
              </a:tabLst>
              <a:defRPr/>
            </a:pPr>
            <a:r>
              <a:rPr lang="en-US" altLang="ja-JP">
                <a:solidFill>
                  <a:schemeClr val="bg2">
                    <a:lumMod val="50000"/>
                  </a:schemeClr>
                </a:solidFill>
                <a:latin typeface="Meiryo UI" panose="020B0604030504040204" pitchFamily="50" charset="-128"/>
                <a:ea typeface="Meiryo UI" panose="020B0604030504040204" pitchFamily="50" charset="-128"/>
              </a:rPr>
              <a:t>ASIS	</a:t>
            </a:r>
            <a:r>
              <a:rPr lang="ja-JP" altLang="en-US">
                <a:solidFill>
                  <a:schemeClr val="bg2">
                    <a:lumMod val="50000"/>
                  </a:schemeClr>
                </a:solidFill>
                <a:latin typeface="Meiryo UI" panose="020B0604030504040204" pitchFamily="50" charset="-128"/>
                <a:ea typeface="Meiryo UI" panose="020B0604030504040204" pitchFamily="50" charset="-128"/>
              </a:rPr>
              <a:t>：支払依頼</a:t>
            </a:r>
            <a:r>
              <a:rPr lang="en-US" altLang="ja-JP">
                <a:solidFill>
                  <a:schemeClr val="bg2">
                    <a:lumMod val="50000"/>
                  </a:schemeClr>
                </a:solidFill>
                <a:latin typeface="Meiryo UI" panose="020B0604030504040204" pitchFamily="50" charset="-128"/>
                <a:ea typeface="Meiryo UI" panose="020B0604030504040204" pitchFamily="50" charset="-128"/>
              </a:rPr>
              <a:t>WS</a:t>
            </a:r>
            <a:r>
              <a:rPr lang="ja-JP" altLang="en-US">
                <a:solidFill>
                  <a:schemeClr val="bg2">
                    <a:lumMod val="50000"/>
                  </a:schemeClr>
                </a:solidFill>
                <a:latin typeface="Meiryo UI" panose="020B0604030504040204" pitchFamily="50" charset="-128"/>
                <a:ea typeface="Meiryo UI" panose="020B0604030504040204" pitchFamily="50" charset="-128"/>
              </a:rPr>
              <a:t>→</a:t>
            </a:r>
            <a:r>
              <a:rPr lang="en-US" altLang="ja-JP">
                <a:solidFill>
                  <a:schemeClr val="bg2">
                    <a:lumMod val="50000"/>
                  </a:schemeClr>
                </a:solidFill>
                <a:latin typeface="Meiryo UI" panose="020B0604030504040204" pitchFamily="50" charset="-128"/>
                <a:ea typeface="Meiryo UI" panose="020B0604030504040204" pitchFamily="50" charset="-128"/>
              </a:rPr>
              <a:t>GAS</a:t>
            </a:r>
            <a:r>
              <a:rPr lang="ja-JP" altLang="en-US">
                <a:solidFill>
                  <a:schemeClr val="bg2">
                    <a:lumMod val="50000"/>
                  </a:schemeClr>
                </a:solidFill>
                <a:latin typeface="Meiryo UI" panose="020B0604030504040204" pitchFamily="50" charset="-128"/>
                <a:ea typeface="Meiryo UI" panose="020B0604030504040204" pitchFamily="50" charset="-128"/>
              </a:rPr>
              <a:t>→</a:t>
            </a:r>
            <a:r>
              <a:rPr lang="en-US" altLang="ja-JP" err="1">
                <a:solidFill>
                  <a:schemeClr val="bg2">
                    <a:lumMod val="50000"/>
                  </a:schemeClr>
                </a:solidFill>
                <a:latin typeface="Meiryo UI" panose="020B0604030504040204" pitchFamily="50" charset="-128"/>
                <a:ea typeface="Meiryo UI" panose="020B0604030504040204" pitchFamily="50" charset="-128"/>
              </a:rPr>
              <a:t>ExcelVBA</a:t>
            </a:r>
            <a:r>
              <a:rPr lang="ja-JP" altLang="en-US">
                <a:solidFill>
                  <a:schemeClr val="bg2">
                    <a:lumMod val="50000"/>
                  </a:schemeClr>
                </a:solidFill>
                <a:latin typeface="Meiryo UI" panose="020B0604030504040204" pitchFamily="50" charset="-128"/>
                <a:ea typeface="Meiryo UI" panose="020B0604030504040204" pitchFamily="50" charset="-128"/>
              </a:rPr>
              <a:t>処理準備→</a:t>
            </a:r>
            <a:r>
              <a:rPr lang="en-US" altLang="ja-JP">
                <a:solidFill>
                  <a:schemeClr val="bg2">
                    <a:lumMod val="50000"/>
                  </a:schemeClr>
                </a:solidFill>
                <a:latin typeface="Meiryo UI" panose="020B0604030504040204" pitchFamily="50" charset="-128"/>
                <a:ea typeface="Meiryo UI" panose="020B0604030504040204" pitchFamily="50" charset="-128"/>
              </a:rPr>
              <a:t>UiPath</a:t>
            </a:r>
            <a:r>
              <a:rPr lang="ja-JP" altLang="en-US">
                <a:solidFill>
                  <a:schemeClr val="bg2">
                    <a:lumMod val="50000"/>
                  </a:schemeClr>
                </a:solidFill>
                <a:latin typeface="Meiryo UI" panose="020B0604030504040204" pitchFamily="50" charset="-128"/>
                <a:ea typeface="Meiryo UI" panose="020B0604030504040204" pitchFamily="50" charset="-128"/>
              </a:rPr>
              <a:t>処理→請求情報加工</a:t>
            </a:r>
            <a:r>
              <a:rPr lang="en-US" altLang="ja-JP" err="1">
                <a:solidFill>
                  <a:schemeClr val="bg2">
                    <a:lumMod val="50000"/>
                  </a:schemeClr>
                </a:solidFill>
                <a:latin typeface="Meiryo UI" panose="020B0604030504040204" pitchFamily="50" charset="-128"/>
                <a:ea typeface="Meiryo UI" panose="020B0604030504040204" pitchFamily="50" charset="-128"/>
              </a:rPr>
              <a:t>ExcelVBA</a:t>
            </a:r>
            <a:r>
              <a:rPr lang="ja-JP" altLang="en-US">
                <a:solidFill>
                  <a:schemeClr val="bg2">
                    <a:lumMod val="50000"/>
                  </a:schemeClr>
                </a:solidFill>
                <a:latin typeface="Meiryo UI" panose="020B0604030504040204" pitchFamily="50" charset="-128"/>
                <a:ea typeface="Meiryo UI" panose="020B0604030504040204" pitchFamily="50" charset="-128"/>
              </a:rPr>
              <a:t>→支払依頼</a:t>
            </a:r>
            <a:r>
              <a:rPr lang="en-US" altLang="ja-JP">
                <a:solidFill>
                  <a:schemeClr val="bg2">
                    <a:lumMod val="50000"/>
                  </a:schemeClr>
                </a:solidFill>
                <a:latin typeface="Meiryo UI" panose="020B0604030504040204" pitchFamily="50" charset="-128"/>
                <a:ea typeface="Meiryo UI" panose="020B0604030504040204" pitchFamily="50" charset="-128"/>
              </a:rPr>
              <a:t>WS</a:t>
            </a:r>
            <a:r>
              <a:rPr lang="ja-JP" altLang="en-US">
                <a:solidFill>
                  <a:schemeClr val="bg2">
                    <a:lumMod val="50000"/>
                  </a:schemeClr>
                </a:solidFill>
                <a:latin typeface="Meiryo UI" panose="020B0604030504040204" pitchFamily="50" charset="-128"/>
                <a:ea typeface="Meiryo UI" panose="020B0604030504040204" pitchFamily="50" charset="-128"/>
              </a:rPr>
              <a:t>手動転記</a:t>
            </a:r>
            <a:endParaRPr lang="en-US" altLang="ja-JP">
              <a:solidFill>
                <a:schemeClr val="bg2">
                  <a:lumMod val="50000"/>
                </a:schemeClr>
              </a:solidFill>
              <a:latin typeface="Meiryo UI" panose="020B0604030504040204" pitchFamily="50" charset="-128"/>
              <a:ea typeface="Meiryo UI" panose="020B0604030504040204" pitchFamily="50" charset="-128"/>
            </a:endParaRPr>
          </a:p>
          <a:p>
            <a:pPr lvl="0" defTabSz="714375" fontAlgn="base">
              <a:spcBef>
                <a:spcPct val="0"/>
              </a:spcBef>
              <a:spcAft>
                <a:spcPct val="0"/>
              </a:spcAft>
              <a:tabLst>
                <a:tab pos="628650" algn="l"/>
              </a:tabLst>
              <a:defRPr/>
            </a:pPr>
            <a:r>
              <a:rPr lang="en-US" altLang="ja-JP">
                <a:solidFill>
                  <a:schemeClr val="bg2">
                    <a:lumMod val="50000"/>
                  </a:schemeClr>
                </a:solidFill>
                <a:latin typeface="Meiryo UI" panose="020B0604030504040204" pitchFamily="50" charset="-128"/>
                <a:ea typeface="Meiryo UI" panose="020B0604030504040204" pitchFamily="50" charset="-128"/>
              </a:rPr>
              <a:t>TOBE	</a:t>
            </a:r>
            <a:r>
              <a:rPr lang="ja-JP" altLang="en-US">
                <a:solidFill>
                  <a:schemeClr val="bg2">
                    <a:lumMod val="50000"/>
                  </a:schemeClr>
                </a:solidFill>
                <a:latin typeface="Meiryo UI" panose="020B0604030504040204" pitchFamily="50" charset="-128"/>
                <a:ea typeface="Meiryo UI" panose="020B0604030504040204" pitchFamily="50" charset="-128"/>
              </a:rPr>
              <a:t>：支払依頼</a:t>
            </a:r>
            <a:r>
              <a:rPr lang="en-US" altLang="ja-JP">
                <a:solidFill>
                  <a:schemeClr val="bg2">
                    <a:lumMod val="50000"/>
                  </a:schemeClr>
                </a:solidFill>
                <a:latin typeface="Meiryo UI" panose="020B0604030504040204" pitchFamily="50" charset="-128"/>
                <a:ea typeface="Meiryo UI" panose="020B0604030504040204" pitchFamily="50" charset="-128"/>
              </a:rPr>
              <a:t>WS</a:t>
            </a:r>
            <a:r>
              <a:rPr lang="ja-JP" altLang="en-US">
                <a:solidFill>
                  <a:schemeClr val="bg2">
                    <a:lumMod val="50000"/>
                  </a:schemeClr>
                </a:solidFill>
                <a:latin typeface="Meiryo UI" panose="020B0604030504040204" pitchFamily="50" charset="-128"/>
                <a:ea typeface="Meiryo UI" panose="020B0604030504040204" pitchFamily="50" charset="-128"/>
              </a:rPr>
              <a:t>→</a:t>
            </a:r>
            <a:r>
              <a:rPr lang="en-US" altLang="ja-JP">
                <a:solidFill>
                  <a:schemeClr val="bg2">
                    <a:lumMod val="50000"/>
                  </a:schemeClr>
                </a:solidFill>
                <a:latin typeface="Meiryo UI" panose="020B0604030504040204" pitchFamily="50" charset="-128"/>
                <a:ea typeface="Meiryo UI" panose="020B0604030504040204" pitchFamily="50" charset="-128"/>
              </a:rPr>
              <a:t>GAS</a:t>
            </a:r>
            <a:r>
              <a:rPr lang="ja-JP" altLang="en-US">
                <a:solidFill>
                  <a:schemeClr val="bg2">
                    <a:lumMod val="50000"/>
                  </a:schemeClr>
                </a:solidFill>
                <a:latin typeface="Meiryo UI" panose="020B0604030504040204" pitchFamily="50" charset="-128"/>
                <a:ea typeface="Meiryo UI" panose="020B0604030504040204" pitchFamily="50" charset="-128"/>
              </a:rPr>
              <a:t>→</a:t>
            </a:r>
            <a:r>
              <a:rPr lang="en-US" altLang="ja-JP">
                <a:solidFill>
                  <a:schemeClr val="bg2">
                    <a:lumMod val="50000"/>
                  </a:schemeClr>
                </a:solidFill>
                <a:latin typeface="Meiryo UI" panose="020B0604030504040204" pitchFamily="50" charset="-128"/>
                <a:ea typeface="Meiryo UI" panose="020B0604030504040204" pitchFamily="50" charset="-128"/>
              </a:rPr>
              <a:t>n8n</a:t>
            </a:r>
            <a:r>
              <a:rPr lang="ja-JP" altLang="en-US">
                <a:solidFill>
                  <a:schemeClr val="bg2">
                    <a:lumMod val="50000"/>
                  </a:schemeClr>
                </a:solidFill>
                <a:latin typeface="Meiryo UI" panose="020B0604030504040204" pitchFamily="50" charset="-128"/>
                <a:ea typeface="Meiryo UI" panose="020B0604030504040204" pitchFamily="50" charset="-128"/>
              </a:rPr>
              <a:t>→支払依頼</a:t>
            </a:r>
            <a:r>
              <a:rPr lang="en-US" altLang="ja-JP">
                <a:solidFill>
                  <a:schemeClr val="bg2">
                    <a:lumMod val="50000"/>
                  </a:schemeClr>
                </a:solidFill>
                <a:latin typeface="Meiryo UI" panose="020B0604030504040204" pitchFamily="50" charset="-128"/>
                <a:ea typeface="Meiryo UI" panose="020B0604030504040204" pitchFamily="50" charset="-128"/>
              </a:rPr>
              <a:t>WS</a:t>
            </a:r>
            <a:r>
              <a:rPr lang="ja-JP" altLang="en-US">
                <a:solidFill>
                  <a:schemeClr val="bg2">
                    <a:lumMod val="50000"/>
                  </a:schemeClr>
                </a:solidFill>
                <a:latin typeface="Meiryo UI" panose="020B0604030504040204" pitchFamily="50" charset="-128"/>
                <a:ea typeface="Meiryo UI" panose="020B0604030504040204" pitchFamily="50" charset="-128"/>
              </a:rPr>
              <a:t>自動転記</a:t>
            </a:r>
            <a:endParaRPr lang="en-US" altLang="ja-JP">
              <a:solidFill>
                <a:schemeClr val="bg2">
                  <a:lumMod val="50000"/>
                </a:schemeClr>
              </a:solidFill>
              <a:latin typeface="Meiryo UI" panose="020B0604030504040204" pitchFamily="50" charset="-128"/>
              <a:ea typeface="Meiryo UI" panose="020B0604030504040204" pitchFamily="50" charset="-128"/>
            </a:endParaRPr>
          </a:p>
        </p:txBody>
      </p:sp>
      <p:pic>
        <p:nvPicPr>
          <p:cNvPr id="16" name="図 15">
            <a:extLst>
              <a:ext uri="{FF2B5EF4-FFF2-40B4-BE49-F238E27FC236}">
                <a16:creationId xmlns:a16="http://schemas.microsoft.com/office/drawing/2014/main" id="{69EADFBA-EC46-8C67-5797-DF0397A0F378}"/>
              </a:ext>
            </a:extLst>
          </p:cNvPr>
          <p:cNvPicPr>
            <a:picLocks noChangeAspect="1"/>
          </p:cNvPicPr>
          <p:nvPr/>
        </p:nvPicPr>
        <p:blipFill>
          <a:blip r:embed="rId2"/>
          <a:srcRect b="43987"/>
          <a:stretch>
            <a:fillRect/>
          </a:stretch>
        </p:blipFill>
        <p:spPr>
          <a:xfrm>
            <a:off x="72117" y="2385558"/>
            <a:ext cx="7131273" cy="1377976"/>
          </a:xfrm>
          <a:prstGeom prst="rect">
            <a:avLst/>
          </a:prstGeom>
          <a:solidFill>
            <a:schemeClr val="bg1"/>
          </a:solidFill>
          <a:ln w="6350">
            <a:solidFill>
              <a:schemeClr val="bg1">
                <a:lumMod val="50000"/>
              </a:schemeClr>
            </a:solidFill>
          </a:ln>
        </p:spPr>
      </p:pic>
      <p:grpSp>
        <p:nvGrpSpPr>
          <p:cNvPr id="22" name="グループ化 21">
            <a:extLst>
              <a:ext uri="{FF2B5EF4-FFF2-40B4-BE49-F238E27FC236}">
                <a16:creationId xmlns:a16="http://schemas.microsoft.com/office/drawing/2014/main" id="{EDB88612-9BBB-E09B-8748-EAF438DC77D7}"/>
              </a:ext>
            </a:extLst>
          </p:cNvPr>
          <p:cNvGrpSpPr/>
          <p:nvPr/>
        </p:nvGrpSpPr>
        <p:grpSpPr>
          <a:xfrm>
            <a:off x="72117" y="1986839"/>
            <a:ext cx="7131273" cy="307777"/>
            <a:chOff x="1690007" y="2022863"/>
            <a:chExt cx="3020786" cy="307777"/>
          </a:xfrm>
        </p:grpSpPr>
        <p:sp>
          <p:nvSpPr>
            <p:cNvPr id="23" name="テキスト ボックス 22">
              <a:extLst>
                <a:ext uri="{FF2B5EF4-FFF2-40B4-BE49-F238E27FC236}">
                  <a16:creationId xmlns:a16="http://schemas.microsoft.com/office/drawing/2014/main" id="{7F375FA3-E23F-2762-8572-388D2DEAB03F}"/>
                </a:ext>
              </a:extLst>
            </p:cNvPr>
            <p:cNvSpPr txBox="1"/>
            <p:nvPr/>
          </p:nvSpPr>
          <p:spPr bwMode="auto">
            <a:xfrm>
              <a:off x="1690007" y="2022863"/>
              <a:ext cx="3020786" cy="307777"/>
            </a:xfrm>
            <a:prstGeom prst="rect">
              <a:avLst/>
            </a:prstGeom>
            <a:noFill/>
            <a:ln w="9525">
              <a:noFill/>
              <a:miter lim="800000"/>
              <a:headEnd/>
              <a:tailEnd/>
            </a:ln>
          </p:spPr>
          <p:txBody>
            <a:bodyPr wrap="square" rtlCol="0" anchor="ctr">
              <a:spAutoFit/>
            </a:bodyPr>
            <a:lstStyle/>
            <a:p>
              <a:pPr marR="0" lvl="0" indent="0" algn="ctr" fontAlgn="base">
                <a:lnSpc>
                  <a:spcPct val="100000"/>
                </a:lnSpc>
                <a:spcBef>
                  <a:spcPct val="0"/>
                </a:spcBef>
                <a:spcAft>
                  <a:spcPct val="0"/>
                </a:spcAft>
                <a:buClrTx/>
                <a:buSzTx/>
                <a:buFontTx/>
                <a:buNone/>
                <a:tabLst/>
                <a:defRPr/>
              </a:pPr>
              <a:r>
                <a:rPr lang="ja-JP" altLang="en-US" sz="1400" b="1">
                  <a:solidFill>
                    <a:schemeClr val="bg2">
                      <a:lumMod val="50000"/>
                    </a:schemeClr>
                  </a:solidFill>
                  <a:latin typeface="Meiryo UI" panose="020B0604030504040204" pitchFamily="50" charset="-128"/>
                  <a:ea typeface="Meiryo UI" panose="020B0604030504040204" pitchFamily="50" charset="-128"/>
                </a:rPr>
                <a:t>スプレッドシート（フロントエンドのユーザー操作）</a:t>
              </a:r>
            </a:p>
          </p:txBody>
        </p:sp>
        <p:cxnSp>
          <p:nvCxnSpPr>
            <p:cNvPr id="42" name="直線コネクタ 41">
              <a:extLst>
                <a:ext uri="{FF2B5EF4-FFF2-40B4-BE49-F238E27FC236}">
                  <a16:creationId xmlns:a16="http://schemas.microsoft.com/office/drawing/2014/main" id="{3690849F-A1BE-C26E-CFA0-8B0AB6ECFF64}"/>
                </a:ext>
              </a:extLst>
            </p:cNvPr>
            <p:cNvCxnSpPr>
              <a:cxnSpLocks/>
            </p:cNvCxnSpPr>
            <p:nvPr/>
          </p:nvCxnSpPr>
          <p:spPr>
            <a:xfrm>
              <a:off x="1690007" y="2330640"/>
              <a:ext cx="30207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 name="図 4">
            <a:extLst>
              <a:ext uri="{FF2B5EF4-FFF2-40B4-BE49-F238E27FC236}">
                <a16:creationId xmlns:a16="http://schemas.microsoft.com/office/drawing/2014/main" id="{2C860BDD-5004-1687-55A6-92572515DC99}"/>
              </a:ext>
            </a:extLst>
          </p:cNvPr>
          <p:cNvPicPr>
            <a:picLocks noChangeAspect="1"/>
          </p:cNvPicPr>
          <p:nvPr/>
        </p:nvPicPr>
        <p:blipFill>
          <a:blip r:embed="rId3"/>
          <a:stretch>
            <a:fillRect/>
          </a:stretch>
        </p:blipFill>
        <p:spPr>
          <a:xfrm>
            <a:off x="7381055" y="2385557"/>
            <a:ext cx="4517031" cy="1039576"/>
          </a:xfrm>
          <a:prstGeom prst="rect">
            <a:avLst/>
          </a:prstGeom>
          <a:solidFill>
            <a:schemeClr val="bg1"/>
          </a:solidFill>
          <a:ln w="6350">
            <a:solidFill>
              <a:schemeClr val="bg1">
                <a:lumMod val="50000"/>
              </a:schemeClr>
            </a:solidFill>
          </a:ln>
        </p:spPr>
      </p:pic>
      <p:grpSp>
        <p:nvGrpSpPr>
          <p:cNvPr id="6" name="グループ化 5">
            <a:extLst>
              <a:ext uri="{FF2B5EF4-FFF2-40B4-BE49-F238E27FC236}">
                <a16:creationId xmlns:a16="http://schemas.microsoft.com/office/drawing/2014/main" id="{DB4F3C94-EE51-6C44-9D5A-8ABA95A24929}"/>
              </a:ext>
            </a:extLst>
          </p:cNvPr>
          <p:cNvGrpSpPr/>
          <p:nvPr/>
        </p:nvGrpSpPr>
        <p:grpSpPr>
          <a:xfrm>
            <a:off x="7381055" y="1986839"/>
            <a:ext cx="4517032" cy="307777"/>
            <a:chOff x="1690007" y="2022863"/>
            <a:chExt cx="3020786" cy="307777"/>
          </a:xfrm>
        </p:grpSpPr>
        <p:sp>
          <p:nvSpPr>
            <p:cNvPr id="7" name="テキスト ボックス 6">
              <a:extLst>
                <a:ext uri="{FF2B5EF4-FFF2-40B4-BE49-F238E27FC236}">
                  <a16:creationId xmlns:a16="http://schemas.microsoft.com/office/drawing/2014/main" id="{C9F6466B-D9AC-B76D-E362-26DE43FAB366}"/>
                </a:ext>
              </a:extLst>
            </p:cNvPr>
            <p:cNvSpPr txBox="1"/>
            <p:nvPr/>
          </p:nvSpPr>
          <p:spPr bwMode="auto">
            <a:xfrm>
              <a:off x="1690007" y="2022863"/>
              <a:ext cx="3020786" cy="307777"/>
            </a:xfrm>
            <a:prstGeom prst="rect">
              <a:avLst/>
            </a:prstGeom>
            <a:noFill/>
            <a:ln w="9525">
              <a:noFill/>
              <a:miter lim="800000"/>
              <a:headEnd/>
              <a:tailEnd/>
            </a:ln>
          </p:spPr>
          <p:txBody>
            <a:bodyPr wrap="square" rtlCol="0" anchor="ctr">
              <a:spAutoFit/>
            </a:bodyPr>
            <a:lstStyle/>
            <a:p>
              <a:pPr marR="0" lvl="0" indent="0" algn="ctr" fontAlgn="base">
                <a:lnSpc>
                  <a:spcPct val="100000"/>
                </a:lnSpc>
                <a:spcBef>
                  <a:spcPct val="0"/>
                </a:spcBef>
                <a:spcAft>
                  <a:spcPct val="0"/>
                </a:spcAft>
                <a:buClrTx/>
                <a:buSzTx/>
                <a:buFontTx/>
                <a:buNone/>
                <a:tabLst/>
                <a:defRPr/>
              </a:pPr>
              <a:r>
                <a:rPr lang="en-US" altLang="ja-JP" sz="1400" b="1">
                  <a:solidFill>
                    <a:schemeClr val="bg2">
                      <a:lumMod val="50000"/>
                    </a:schemeClr>
                  </a:solidFill>
                  <a:latin typeface="Meiryo UI" panose="020B0604030504040204" pitchFamily="50" charset="-128"/>
                  <a:ea typeface="Meiryo UI" panose="020B0604030504040204" pitchFamily="50" charset="-128"/>
                </a:rPr>
                <a:t>n8n</a:t>
              </a:r>
              <a:r>
                <a:rPr lang="ja-JP" altLang="en-US" sz="1400" b="1">
                  <a:solidFill>
                    <a:schemeClr val="bg2">
                      <a:lumMod val="50000"/>
                    </a:schemeClr>
                  </a:solidFill>
                  <a:latin typeface="Meiryo UI" panose="020B0604030504040204" pitchFamily="50" charset="-128"/>
                  <a:ea typeface="Meiryo UI" panose="020B0604030504040204" pitchFamily="50" charset="-128"/>
                </a:rPr>
                <a:t>（バックエンドの</a:t>
              </a:r>
              <a:r>
                <a:rPr lang="en-US" altLang="ja-JP" sz="1400" b="1" err="1">
                  <a:solidFill>
                    <a:schemeClr val="bg2">
                      <a:lumMod val="50000"/>
                    </a:schemeClr>
                  </a:solidFill>
                  <a:latin typeface="Meiryo UI" panose="020B0604030504040204" pitchFamily="50" charset="-128"/>
                  <a:ea typeface="Meiryo UI" panose="020B0604030504040204" pitchFamily="50" charset="-128"/>
                </a:rPr>
                <a:t>ConcurInvoice</a:t>
              </a:r>
              <a:r>
                <a:rPr lang="ja-JP" altLang="en-US" sz="1400" b="1">
                  <a:solidFill>
                    <a:schemeClr val="bg2">
                      <a:lumMod val="50000"/>
                    </a:schemeClr>
                  </a:solidFill>
                  <a:latin typeface="Meiryo UI" panose="020B0604030504040204" pitchFamily="50" charset="-128"/>
                  <a:ea typeface="Meiryo UI" panose="020B0604030504040204" pitchFamily="50" charset="-128"/>
                </a:rPr>
                <a:t>の</a:t>
              </a:r>
              <a:r>
                <a:rPr lang="en-US" altLang="ja-JP" sz="1400" b="1">
                  <a:solidFill>
                    <a:schemeClr val="bg2">
                      <a:lumMod val="50000"/>
                    </a:schemeClr>
                  </a:solidFill>
                  <a:latin typeface="Meiryo UI" panose="020B0604030504040204" pitchFamily="50" charset="-128"/>
                  <a:ea typeface="Meiryo UI" panose="020B0604030504040204" pitchFamily="50" charset="-128"/>
                </a:rPr>
                <a:t>API</a:t>
              </a:r>
              <a:r>
                <a:rPr lang="ja-JP" altLang="en-US" sz="1400" b="1">
                  <a:solidFill>
                    <a:schemeClr val="bg2">
                      <a:lumMod val="50000"/>
                    </a:schemeClr>
                  </a:solidFill>
                  <a:latin typeface="Meiryo UI" panose="020B0604030504040204" pitchFamily="50" charset="-128"/>
                  <a:ea typeface="Meiryo UI" panose="020B0604030504040204" pitchFamily="50" charset="-128"/>
                </a:rPr>
                <a:t>処理）</a:t>
              </a:r>
            </a:p>
          </p:txBody>
        </p:sp>
        <p:cxnSp>
          <p:nvCxnSpPr>
            <p:cNvPr id="8" name="直線コネクタ 7">
              <a:extLst>
                <a:ext uri="{FF2B5EF4-FFF2-40B4-BE49-F238E27FC236}">
                  <a16:creationId xmlns:a16="http://schemas.microsoft.com/office/drawing/2014/main" id="{B270ACA3-6C95-1139-0206-B31C297DD715}"/>
                </a:ext>
              </a:extLst>
            </p:cNvPr>
            <p:cNvCxnSpPr>
              <a:cxnSpLocks/>
            </p:cNvCxnSpPr>
            <p:nvPr/>
          </p:nvCxnSpPr>
          <p:spPr>
            <a:xfrm>
              <a:off x="1690007" y="2330640"/>
              <a:ext cx="30207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図 9">
            <a:extLst>
              <a:ext uri="{FF2B5EF4-FFF2-40B4-BE49-F238E27FC236}">
                <a16:creationId xmlns:a16="http://schemas.microsoft.com/office/drawing/2014/main" id="{84848DEC-B333-663C-1F0A-7DF1FFA99FB9}"/>
              </a:ext>
            </a:extLst>
          </p:cNvPr>
          <p:cNvPicPr>
            <a:picLocks noChangeAspect="1"/>
          </p:cNvPicPr>
          <p:nvPr/>
        </p:nvPicPr>
        <p:blipFill>
          <a:blip r:embed="rId4"/>
          <a:stretch>
            <a:fillRect/>
          </a:stretch>
        </p:blipFill>
        <p:spPr>
          <a:xfrm>
            <a:off x="72117" y="4202293"/>
            <a:ext cx="7131273" cy="1904336"/>
          </a:xfrm>
          <a:prstGeom prst="rect">
            <a:avLst/>
          </a:prstGeom>
          <a:solidFill>
            <a:schemeClr val="bg1"/>
          </a:solidFill>
          <a:ln w="6350">
            <a:solidFill>
              <a:schemeClr val="bg1">
                <a:lumMod val="50000"/>
              </a:schemeClr>
            </a:solidFill>
          </a:ln>
        </p:spPr>
      </p:pic>
      <p:sp>
        <p:nvSpPr>
          <p:cNvPr id="11" name="吹き出し: 線 10">
            <a:extLst>
              <a:ext uri="{FF2B5EF4-FFF2-40B4-BE49-F238E27FC236}">
                <a16:creationId xmlns:a16="http://schemas.microsoft.com/office/drawing/2014/main" id="{B6B2A058-F54E-D4D2-38A7-7E4A485449DD}"/>
              </a:ext>
            </a:extLst>
          </p:cNvPr>
          <p:cNvSpPr/>
          <p:nvPr/>
        </p:nvSpPr>
        <p:spPr>
          <a:xfrm>
            <a:off x="4141006" y="3507545"/>
            <a:ext cx="3062384" cy="511975"/>
          </a:xfrm>
          <a:prstGeom prst="borderCallout1">
            <a:avLst>
              <a:gd name="adj1" fmla="val 55698"/>
              <a:gd name="adj2" fmla="val -5163"/>
              <a:gd name="adj3" fmla="val -133869"/>
              <a:gd name="adj4" fmla="val -29031"/>
            </a:avLst>
          </a:prstGeom>
          <a:solidFill>
            <a:srgbClr val="FFFFCC"/>
          </a:solid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r>
              <a:rPr kumimoji="0" lang="ja-JP" altLang="en-US" sz="1100" kern="0">
                <a:solidFill>
                  <a:srgbClr val="0070C0"/>
                </a:solidFill>
                <a:latin typeface="Meiryo UI" panose="020B0604030504040204" pitchFamily="50" charset="-128"/>
                <a:ea typeface="Meiryo UI" panose="020B0604030504040204" pitchFamily="50" charset="-128"/>
                <a:sym typeface="Arial"/>
              </a:rPr>
              <a:t>スプシに入力されている請求書情報を</a:t>
            </a:r>
            <a:r>
              <a:rPr kumimoji="0" lang="en-US" altLang="ja-JP" sz="1100" kern="0">
                <a:solidFill>
                  <a:srgbClr val="0070C0"/>
                </a:solidFill>
                <a:latin typeface="Meiryo UI" panose="020B0604030504040204" pitchFamily="50" charset="-128"/>
                <a:ea typeface="Meiryo UI" panose="020B0604030504040204" pitchFamily="50" charset="-128"/>
                <a:sym typeface="Arial"/>
              </a:rPr>
              <a:t>GAS</a:t>
            </a:r>
            <a:r>
              <a:rPr kumimoji="0" lang="ja-JP" altLang="en-US" sz="1100" kern="0">
                <a:solidFill>
                  <a:srgbClr val="0070C0"/>
                </a:solidFill>
                <a:latin typeface="Meiryo UI" panose="020B0604030504040204" pitchFamily="50" charset="-128"/>
                <a:ea typeface="Meiryo UI" panose="020B0604030504040204" pitchFamily="50" charset="-128"/>
                <a:sym typeface="Arial"/>
              </a:rPr>
              <a:t>で実行</a:t>
            </a:r>
          </a:p>
        </p:txBody>
      </p:sp>
      <p:cxnSp>
        <p:nvCxnSpPr>
          <p:cNvPr id="12" name="直線矢印コネクタ 60">
            <a:extLst>
              <a:ext uri="{FF2B5EF4-FFF2-40B4-BE49-F238E27FC236}">
                <a16:creationId xmlns:a16="http://schemas.microsoft.com/office/drawing/2014/main" id="{B516D003-8F10-FD72-9F1E-3ECB00BDBCE4}"/>
              </a:ext>
            </a:extLst>
          </p:cNvPr>
          <p:cNvCxnSpPr>
            <a:cxnSpLocks/>
            <a:stCxn id="5" idx="1"/>
            <a:endCxn id="13" idx="3"/>
          </p:cNvCxnSpPr>
          <p:nvPr/>
        </p:nvCxnSpPr>
        <p:spPr>
          <a:xfrm rot="10800000">
            <a:off x="3838575" y="2656599"/>
            <a:ext cx="3542480" cy="248746"/>
          </a:xfrm>
          <a:prstGeom prst="bentConnector3">
            <a:avLst>
              <a:gd name="adj1" fmla="val 50000"/>
            </a:avLst>
          </a:prstGeom>
          <a:solidFill>
            <a:srgbClr val="FFFFCC"/>
          </a:solidFill>
          <a:ln w="15875" cap="flat" cmpd="sng" algn="ctr">
            <a:solidFill>
              <a:srgbClr val="0070C0"/>
            </a:solidFill>
            <a:prstDash val="solid"/>
            <a:miter lim="800000"/>
            <a:headEnd type="triangle"/>
            <a:tailEnd type="none"/>
          </a:ln>
          <a:effectLst>
            <a:outerShdw blurRad="50800" dist="38100" dir="2700000" algn="tl" rotWithShape="0">
              <a:prstClr val="black">
                <a:alpha val="40000"/>
              </a:prstClr>
            </a:outerShdw>
          </a:effectLst>
        </p:spPr>
      </p:cxnSp>
      <p:sp>
        <p:nvSpPr>
          <p:cNvPr id="13" name="正方形/長方形 12">
            <a:extLst>
              <a:ext uri="{FF2B5EF4-FFF2-40B4-BE49-F238E27FC236}">
                <a16:creationId xmlns:a16="http://schemas.microsoft.com/office/drawing/2014/main" id="{4C669125-73C1-F12D-623D-89EDC9AB8886}"/>
              </a:ext>
            </a:extLst>
          </p:cNvPr>
          <p:cNvSpPr/>
          <p:nvPr/>
        </p:nvSpPr>
        <p:spPr>
          <a:xfrm>
            <a:off x="2637628" y="2497386"/>
            <a:ext cx="1200947" cy="318426"/>
          </a:xfrm>
          <a:prstGeom prst="rect">
            <a:avLst/>
          </a:prstGeom>
          <a:no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endParaRPr kumimoji="0" lang="ja-JP" altLang="en-US" sz="1100" kern="0">
              <a:solidFill>
                <a:srgbClr val="0070C0"/>
              </a:solidFill>
              <a:latin typeface="Meiryo UI" panose="020B0604030504040204" pitchFamily="50" charset="-128"/>
              <a:ea typeface="Meiryo UI" panose="020B0604030504040204" pitchFamily="50" charset="-128"/>
              <a:sym typeface="Arial"/>
            </a:endParaRPr>
          </a:p>
        </p:txBody>
      </p:sp>
      <p:sp>
        <p:nvSpPr>
          <p:cNvPr id="18" name="正方形/長方形 17">
            <a:extLst>
              <a:ext uri="{FF2B5EF4-FFF2-40B4-BE49-F238E27FC236}">
                <a16:creationId xmlns:a16="http://schemas.microsoft.com/office/drawing/2014/main" id="{CF64183B-129F-E4A2-5657-C32DC3245965}"/>
              </a:ext>
            </a:extLst>
          </p:cNvPr>
          <p:cNvSpPr/>
          <p:nvPr/>
        </p:nvSpPr>
        <p:spPr>
          <a:xfrm>
            <a:off x="199228" y="3007182"/>
            <a:ext cx="7004162" cy="318426"/>
          </a:xfrm>
          <a:prstGeom prst="rect">
            <a:avLst/>
          </a:prstGeom>
          <a:no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endParaRPr kumimoji="0" lang="ja-JP" altLang="en-US" sz="1100" kern="0">
              <a:solidFill>
                <a:srgbClr val="0070C0"/>
              </a:solidFill>
              <a:latin typeface="Meiryo UI" panose="020B0604030504040204" pitchFamily="50" charset="-128"/>
              <a:ea typeface="Meiryo UI" panose="020B0604030504040204" pitchFamily="50" charset="-128"/>
              <a:sym typeface="Arial"/>
            </a:endParaRPr>
          </a:p>
        </p:txBody>
      </p:sp>
      <p:sp>
        <p:nvSpPr>
          <p:cNvPr id="19" name="正方形/長方形 18">
            <a:extLst>
              <a:ext uri="{FF2B5EF4-FFF2-40B4-BE49-F238E27FC236}">
                <a16:creationId xmlns:a16="http://schemas.microsoft.com/office/drawing/2014/main" id="{F31B27ED-4A1D-3238-5C80-E1C9C58CD7FB}"/>
              </a:ext>
            </a:extLst>
          </p:cNvPr>
          <p:cNvSpPr/>
          <p:nvPr/>
        </p:nvSpPr>
        <p:spPr>
          <a:xfrm>
            <a:off x="7381055" y="2846813"/>
            <a:ext cx="2019423" cy="578320"/>
          </a:xfrm>
          <a:prstGeom prst="rect">
            <a:avLst/>
          </a:prstGeom>
          <a:no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endParaRPr kumimoji="0" lang="ja-JP" altLang="en-US" sz="1100" kern="0">
              <a:solidFill>
                <a:srgbClr val="0070C0"/>
              </a:solidFill>
              <a:latin typeface="Meiryo UI" panose="020B0604030504040204" pitchFamily="50" charset="-128"/>
              <a:ea typeface="Meiryo UI" panose="020B0604030504040204" pitchFamily="50" charset="-128"/>
              <a:sym typeface="Arial"/>
            </a:endParaRPr>
          </a:p>
        </p:txBody>
      </p:sp>
      <p:sp>
        <p:nvSpPr>
          <p:cNvPr id="20" name="正方形/長方形 19">
            <a:extLst>
              <a:ext uri="{FF2B5EF4-FFF2-40B4-BE49-F238E27FC236}">
                <a16:creationId xmlns:a16="http://schemas.microsoft.com/office/drawing/2014/main" id="{145B23B5-6421-C380-5F53-1A3DD7C6B386}"/>
              </a:ext>
            </a:extLst>
          </p:cNvPr>
          <p:cNvSpPr/>
          <p:nvPr/>
        </p:nvSpPr>
        <p:spPr>
          <a:xfrm>
            <a:off x="9554372" y="2841050"/>
            <a:ext cx="1864477" cy="578320"/>
          </a:xfrm>
          <a:prstGeom prst="rect">
            <a:avLst/>
          </a:prstGeom>
          <a:no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endParaRPr kumimoji="0" lang="ja-JP" altLang="en-US" sz="1100" kern="0">
              <a:solidFill>
                <a:srgbClr val="0070C0"/>
              </a:solidFill>
              <a:latin typeface="Meiryo UI" panose="020B0604030504040204" pitchFamily="50" charset="-128"/>
              <a:ea typeface="Meiryo UI" panose="020B0604030504040204" pitchFamily="50" charset="-128"/>
              <a:sym typeface="Arial"/>
            </a:endParaRPr>
          </a:p>
        </p:txBody>
      </p:sp>
      <p:sp>
        <p:nvSpPr>
          <p:cNvPr id="21" name="正方形/長方形 20">
            <a:extLst>
              <a:ext uri="{FF2B5EF4-FFF2-40B4-BE49-F238E27FC236}">
                <a16:creationId xmlns:a16="http://schemas.microsoft.com/office/drawing/2014/main" id="{300033FB-DDE2-FD4E-27A0-12BD33A1BB3A}"/>
              </a:ext>
            </a:extLst>
          </p:cNvPr>
          <p:cNvSpPr/>
          <p:nvPr/>
        </p:nvSpPr>
        <p:spPr>
          <a:xfrm>
            <a:off x="10965847" y="2393171"/>
            <a:ext cx="932239" cy="422641"/>
          </a:xfrm>
          <a:prstGeom prst="rect">
            <a:avLst/>
          </a:prstGeom>
          <a:no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endParaRPr kumimoji="0" lang="ja-JP" altLang="en-US" sz="1100" kern="0">
              <a:solidFill>
                <a:srgbClr val="0070C0"/>
              </a:solidFill>
              <a:latin typeface="Meiryo UI" panose="020B0604030504040204" pitchFamily="50" charset="-128"/>
              <a:ea typeface="Meiryo UI" panose="020B0604030504040204" pitchFamily="50" charset="-128"/>
              <a:sym typeface="Arial"/>
            </a:endParaRPr>
          </a:p>
        </p:txBody>
      </p:sp>
      <p:sp>
        <p:nvSpPr>
          <p:cNvPr id="24" name="吹き出し: 線 23">
            <a:extLst>
              <a:ext uri="{FF2B5EF4-FFF2-40B4-BE49-F238E27FC236}">
                <a16:creationId xmlns:a16="http://schemas.microsoft.com/office/drawing/2014/main" id="{CCC51F7F-DC47-5586-A06D-8387F53B9654}"/>
              </a:ext>
            </a:extLst>
          </p:cNvPr>
          <p:cNvSpPr/>
          <p:nvPr/>
        </p:nvSpPr>
        <p:spPr>
          <a:xfrm>
            <a:off x="7266799" y="3507545"/>
            <a:ext cx="1526681" cy="511975"/>
          </a:xfrm>
          <a:prstGeom prst="borderCallout1">
            <a:avLst>
              <a:gd name="adj1" fmla="val 52721"/>
              <a:gd name="adj2" fmla="val 103146"/>
              <a:gd name="adj3" fmla="val -18203"/>
              <a:gd name="adj4" fmla="val 117674"/>
            </a:avLst>
          </a:prstGeom>
          <a:solidFill>
            <a:srgbClr val="FFFFCC"/>
          </a:solid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r>
              <a:rPr kumimoji="0" lang="en-US" altLang="ja-JP" sz="1100" kern="0">
                <a:solidFill>
                  <a:srgbClr val="0070C0"/>
                </a:solidFill>
                <a:latin typeface="Meiryo UI" panose="020B0604030504040204" pitchFamily="50" charset="-128"/>
                <a:ea typeface="Meiryo UI" panose="020B0604030504040204" pitchFamily="50" charset="-128"/>
                <a:sym typeface="Arial"/>
              </a:rPr>
              <a:t>Concur</a:t>
            </a:r>
            <a:r>
              <a:rPr kumimoji="0" lang="ja-JP" altLang="en-US" sz="1100" kern="0">
                <a:solidFill>
                  <a:srgbClr val="0070C0"/>
                </a:solidFill>
                <a:latin typeface="Meiryo UI" panose="020B0604030504040204" pitchFamily="50" charset="-128"/>
                <a:ea typeface="Meiryo UI" panose="020B0604030504040204" pitchFamily="50" charset="-128"/>
                <a:sym typeface="Arial"/>
              </a:rPr>
              <a:t>に請求書を作成</a:t>
            </a:r>
          </a:p>
        </p:txBody>
      </p:sp>
      <p:sp>
        <p:nvSpPr>
          <p:cNvPr id="25" name="吹き出し: 線 24">
            <a:extLst>
              <a:ext uri="{FF2B5EF4-FFF2-40B4-BE49-F238E27FC236}">
                <a16:creationId xmlns:a16="http://schemas.microsoft.com/office/drawing/2014/main" id="{13942702-7AD2-E0EA-BB17-3B96403A65A3}"/>
              </a:ext>
            </a:extLst>
          </p:cNvPr>
          <p:cNvSpPr/>
          <p:nvPr/>
        </p:nvSpPr>
        <p:spPr>
          <a:xfrm>
            <a:off x="8707331" y="2323312"/>
            <a:ext cx="1864477" cy="511975"/>
          </a:xfrm>
          <a:prstGeom prst="borderCallout1">
            <a:avLst>
              <a:gd name="adj1" fmla="val 52721"/>
              <a:gd name="adj2" fmla="val 103146"/>
              <a:gd name="adj3" fmla="val 65145"/>
              <a:gd name="adj4" fmla="val 120336"/>
            </a:avLst>
          </a:prstGeom>
          <a:solidFill>
            <a:srgbClr val="FFFFCC"/>
          </a:solid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r>
              <a:rPr kumimoji="0" lang="en-US" altLang="ja-JP" sz="1100" kern="0">
                <a:solidFill>
                  <a:srgbClr val="0070C0"/>
                </a:solidFill>
                <a:latin typeface="Meiryo UI" panose="020B0604030504040204" pitchFamily="50" charset="-128"/>
                <a:ea typeface="Meiryo UI" panose="020B0604030504040204" pitchFamily="50" charset="-128"/>
                <a:sym typeface="Arial"/>
              </a:rPr>
              <a:t>Concur</a:t>
            </a:r>
            <a:r>
              <a:rPr kumimoji="0" lang="ja-JP" altLang="en-US" sz="1100" kern="0">
                <a:solidFill>
                  <a:srgbClr val="0070C0"/>
                </a:solidFill>
                <a:latin typeface="Meiryo UI" panose="020B0604030504040204" pitchFamily="50" charset="-128"/>
                <a:ea typeface="Meiryo UI" panose="020B0604030504040204" pitchFamily="50" charset="-128"/>
                <a:sym typeface="Arial"/>
              </a:rPr>
              <a:t>の請求情報を取得後、スプシに結果を転記</a:t>
            </a:r>
          </a:p>
        </p:txBody>
      </p:sp>
      <p:sp>
        <p:nvSpPr>
          <p:cNvPr id="27" name="吹き出し: 線 26">
            <a:extLst>
              <a:ext uri="{FF2B5EF4-FFF2-40B4-BE49-F238E27FC236}">
                <a16:creationId xmlns:a16="http://schemas.microsoft.com/office/drawing/2014/main" id="{EB93BF29-22DC-337D-48A0-CCC17841CC0E}"/>
              </a:ext>
            </a:extLst>
          </p:cNvPr>
          <p:cNvSpPr/>
          <p:nvPr/>
        </p:nvSpPr>
        <p:spPr>
          <a:xfrm>
            <a:off x="9101370" y="3507545"/>
            <a:ext cx="1864477" cy="511975"/>
          </a:xfrm>
          <a:prstGeom prst="borderCallout1">
            <a:avLst>
              <a:gd name="adj1" fmla="val 52721"/>
              <a:gd name="adj2" fmla="val 103146"/>
              <a:gd name="adj3" fmla="val -16714"/>
              <a:gd name="adj4" fmla="val 111345"/>
            </a:avLst>
          </a:prstGeom>
          <a:solidFill>
            <a:srgbClr val="FFFFCC"/>
          </a:solid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r>
              <a:rPr kumimoji="0" lang="en-US" altLang="ja-JP" sz="1100" kern="0">
                <a:solidFill>
                  <a:srgbClr val="0070C0"/>
                </a:solidFill>
                <a:latin typeface="Meiryo UI" panose="020B0604030504040204" pitchFamily="50" charset="-128"/>
                <a:ea typeface="Meiryo UI" panose="020B0604030504040204" pitchFamily="50" charset="-128"/>
                <a:sym typeface="Arial"/>
              </a:rPr>
              <a:t>Concur</a:t>
            </a:r>
            <a:r>
              <a:rPr kumimoji="0" lang="ja-JP" altLang="en-US" sz="1100" kern="0">
                <a:solidFill>
                  <a:srgbClr val="0070C0"/>
                </a:solidFill>
                <a:latin typeface="Meiryo UI" panose="020B0604030504040204" pitchFamily="50" charset="-128"/>
                <a:ea typeface="Meiryo UI" panose="020B0604030504040204" pitchFamily="50" charset="-128"/>
                <a:sym typeface="Arial"/>
              </a:rPr>
              <a:t>の請求書</a:t>
            </a:r>
            <a:r>
              <a:rPr kumimoji="0" lang="en-US" altLang="ja-JP" sz="1100" kern="0">
                <a:solidFill>
                  <a:srgbClr val="0070C0"/>
                </a:solidFill>
                <a:latin typeface="Meiryo UI" panose="020B0604030504040204" pitchFamily="50" charset="-128"/>
                <a:ea typeface="Meiryo UI" panose="020B0604030504040204" pitchFamily="50" charset="-128"/>
                <a:sym typeface="Arial"/>
              </a:rPr>
              <a:t>ID</a:t>
            </a:r>
            <a:r>
              <a:rPr kumimoji="0" lang="ja-JP" altLang="en-US" sz="1100" kern="0">
                <a:solidFill>
                  <a:srgbClr val="0070C0"/>
                </a:solidFill>
                <a:latin typeface="Meiryo UI" panose="020B0604030504040204" pitchFamily="50" charset="-128"/>
                <a:ea typeface="Meiryo UI" panose="020B0604030504040204" pitchFamily="50" charset="-128"/>
                <a:sym typeface="Arial"/>
              </a:rPr>
              <a:t>単位に</a:t>
            </a:r>
            <a:r>
              <a:rPr kumimoji="0" lang="en-US" altLang="ja-JP" sz="1100" kern="0" err="1">
                <a:solidFill>
                  <a:srgbClr val="0070C0"/>
                </a:solidFill>
                <a:latin typeface="Meiryo UI" panose="020B0604030504040204" pitchFamily="50" charset="-128"/>
                <a:ea typeface="Meiryo UI" panose="020B0604030504040204" pitchFamily="50" charset="-128"/>
                <a:sym typeface="Arial"/>
              </a:rPr>
              <a:t>GoogleDrive</a:t>
            </a:r>
            <a:r>
              <a:rPr kumimoji="0" lang="ja-JP" altLang="en-US" sz="1100" kern="0">
                <a:solidFill>
                  <a:srgbClr val="0070C0"/>
                </a:solidFill>
                <a:latin typeface="Meiryo UI" panose="020B0604030504040204" pitchFamily="50" charset="-128"/>
                <a:ea typeface="Meiryo UI" panose="020B0604030504040204" pitchFamily="50" charset="-128"/>
                <a:sym typeface="Arial"/>
              </a:rPr>
              <a:t>のファイルを添付</a:t>
            </a:r>
          </a:p>
        </p:txBody>
      </p:sp>
      <p:cxnSp>
        <p:nvCxnSpPr>
          <p:cNvPr id="28" name="直線矢印コネクタ 60">
            <a:extLst>
              <a:ext uri="{FF2B5EF4-FFF2-40B4-BE49-F238E27FC236}">
                <a16:creationId xmlns:a16="http://schemas.microsoft.com/office/drawing/2014/main" id="{F0896262-DC4C-BDA8-1FF2-75194D8DB4E9}"/>
              </a:ext>
            </a:extLst>
          </p:cNvPr>
          <p:cNvCxnSpPr>
            <a:cxnSpLocks/>
            <a:stCxn id="10" idx="3"/>
            <a:endCxn id="21" idx="3"/>
          </p:cNvCxnSpPr>
          <p:nvPr/>
        </p:nvCxnSpPr>
        <p:spPr>
          <a:xfrm flipV="1">
            <a:off x="7203390" y="2604492"/>
            <a:ext cx="4694696" cy="2549969"/>
          </a:xfrm>
          <a:prstGeom prst="bentConnector3">
            <a:avLst>
              <a:gd name="adj1" fmla="val 104869"/>
            </a:avLst>
          </a:prstGeom>
          <a:solidFill>
            <a:srgbClr val="FFFFCC"/>
          </a:solidFill>
          <a:ln w="15875" cap="flat" cmpd="sng" algn="ctr">
            <a:solidFill>
              <a:srgbClr val="0070C0"/>
            </a:solidFill>
            <a:prstDash val="solid"/>
            <a:miter lim="800000"/>
            <a:headEnd type="triangle"/>
            <a:tailEnd type="none"/>
          </a:ln>
          <a:effectLst>
            <a:outerShdw blurRad="50800" dist="38100" dir="2700000" algn="tl" rotWithShape="0">
              <a:prstClr val="black">
                <a:alpha val="40000"/>
              </a:prstClr>
            </a:outerShdw>
          </a:effectLst>
        </p:spPr>
      </p:cxnSp>
      <p:sp>
        <p:nvSpPr>
          <p:cNvPr id="31" name="正方形/長方形 30">
            <a:extLst>
              <a:ext uri="{FF2B5EF4-FFF2-40B4-BE49-F238E27FC236}">
                <a16:creationId xmlns:a16="http://schemas.microsoft.com/office/drawing/2014/main" id="{02983345-BC97-5470-044B-B4E4E6C47BFB}"/>
              </a:ext>
            </a:extLst>
          </p:cNvPr>
          <p:cNvSpPr/>
          <p:nvPr/>
        </p:nvSpPr>
        <p:spPr>
          <a:xfrm>
            <a:off x="409574" y="5256297"/>
            <a:ext cx="6793816" cy="336922"/>
          </a:xfrm>
          <a:prstGeom prst="rect">
            <a:avLst/>
          </a:prstGeom>
          <a:no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endParaRPr kumimoji="0" lang="ja-JP" altLang="en-US" sz="1100" kern="0">
              <a:solidFill>
                <a:srgbClr val="0070C0"/>
              </a:solidFill>
              <a:latin typeface="Meiryo UI" panose="020B0604030504040204" pitchFamily="50" charset="-128"/>
              <a:ea typeface="Meiryo UI" panose="020B0604030504040204" pitchFamily="50" charset="-128"/>
              <a:sym typeface="Arial"/>
            </a:endParaRPr>
          </a:p>
        </p:txBody>
      </p:sp>
      <p:sp>
        <p:nvSpPr>
          <p:cNvPr id="32" name="吹き出し: 線 31">
            <a:extLst>
              <a:ext uri="{FF2B5EF4-FFF2-40B4-BE49-F238E27FC236}">
                <a16:creationId xmlns:a16="http://schemas.microsoft.com/office/drawing/2014/main" id="{70E3D4B0-CFCA-DEBC-439B-7EE9F2575436}"/>
              </a:ext>
            </a:extLst>
          </p:cNvPr>
          <p:cNvSpPr/>
          <p:nvPr/>
        </p:nvSpPr>
        <p:spPr>
          <a:xfrm>
            <a:off x="4141006" y="5799729"/>
            <a:ext cx="3062384" cy="511975"/>
          </a:xfrm>
          <a:prstGeom prst="borderCallout1">
            <a:avLst>
              <a:gd name="adj1" fmla="val 55698"/>
              <a:gd name="adj2" fmla="val -5163"/>
              <a:gd name="adj3" fmla="val -36063"/>
              <a:gd name="adj4" fmla="val -16590"/>
            </a:avLst>
          </a:prstGeom>
          <a:solidFill>
            <a:srgbClr val="FFFFCC"/>
          </a:solidFill>
          <a:ln w="15875" cap="flat" cmpd="sng" algn="ctr">
            <a:solidFill>
              <a:srgbClr val="0070C0"/>
            </a:solidFill>
            <a:prstDash val="solid"/>
            <a:miter lim="800000"/>
            <a:headEnd type="none"/>
            <a:tailEnd type="oval"/>
          </a:ln>
          <a:effectLst>
            <a:outerShdw blurRad="50800" dist="38100" dir="2700000" algn="tl" rotWithShape="0">
              <a:prstClr val="black">
                <a:alpha val="40000"/>
              </a:prstClr>
            </a:outerShdw>
          </a:effectLst>
        </p:spPr>
        <p:txBody>
          <a:bodyPr lIns="36000" tIns="36000" rIns="36000" bIns="36000" rtlCol="0" anchor="ctr">
            <a:noAutofit/>
          </a:bodyPr>
          <a:lstStyle/>
          <a:p>
            <a:pPr fontAlgn="auto">
              <a:spcBef>
                <a:spcPts val="0"/>
              </a:spcBef>
              <a:spcAft>
                <a:spcPts val="0"/>
              </a:spcAft>
            </a:pPr>
            <a:r>
              <a:rPr kumimoji="0" lang="ja-JP" altLang="en-US" sz="1100" kern="0">
                <a:solidFill>
                  <a:srgbClr val="0070C0"/>
                </a:solidFill>
                <a:latin typeface="Meiryo UI" panose="020B0604030504040204" pitchFamily="50" charset="-128"/>
                <a:ea typeface="Meiryo UI" panose="020B0604030504040204" pitchFamily="50" charset="-128"/>
                <a:sym typeface="Arial"/>
              </a:rPr>
              <a:t>登録された請求データの結果をスプシに転記</a:t>
            </a:r>
          </a:p>
        </p:txBody>
      </p:sp>
    </p:spTree>
    <p:extLst>
      <p:ext uri="{BB962C8B-B14F-4D97-AF65-F5344CB8AC3E}">
        <p14:creationId xmlns:p14="http://schemas.microsoft.com/office/powerpoint/2010/main" val="1204890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86ac6a0-221e-433a-b934-46a918524121">
      <Terms xmlns="http://schemas.microsoft.com/office/infopath/2007/PartnerControls"/>
    </lcf76f155ced4ddcb4097134ff3c332f>
    <TaxCatchAll xmlns="efa236c7-6d30-46b9-8534-a12aa4b4a78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305B03C63B249241928871A6F4D28EF1" ma:contentTypeVersion="11" ma:contentTypeDescription="新しいドキュメントを作成します。" ma:contentTypeScope="" ma:versionID="3c3803e7b1bcd64bf735643fe0d5d50b">
  <xsd:schema xmlns:xsd="http://www.w3.org/2001/XMLSchema" xmlns:xs="http://www.w3.org/2001/XMLSchema" xmlns:p="http://schemas.microsoft.com/office/2006/metadata/properties" xmlns:ns2="186ac6a0-221e-433a-b934-46a918524121" xmlns:ns3="efa236c7-6d30-46b9-8534-a12aa4b4a78b" targetNamespace="http://schemas.microsoft.com/office/2006/metadata/properties" ma:root="true" ma:fieldsID="e25829a1cace070d3519a78c3caf5e69" ns2:_="" ns3:_="">
    <xsd:import namespace="186ac6a0-221e-433a-b934-46a918524121"/>
    <xsd:import namespace="efa236c7-6d30-46b9-8534-a12aa4b4a78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6ac6a0-221e-433a-b934-46a9185241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画像タグ" ma:readOnly="false" ma:fieldId="{5cf76f15-5ced-4ddc-b409-7134ff3c332f}" ma:taxonomyMulti="true" ma:sspId="a3a9e2b4-bd26-462e-b1d1-efb57a71636b"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fa236c7-6d30-46b9-8534-a12aa4b4a78b"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b5ffdfa3-dff2-46ee-a216-ba4a4c9d3377}" ma:internalName="TaxCatchAll" ma:showField="CatchAllData" ma:web="efa236c7-6d30-46b9-8534-a12aa4b4a78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175329-E123-4A0A-A2D1-A9E5DD0A1E0E}">
  <ds:schemaRefs>
    <ds:schemaRef ds:uri="http://schemas.microsoft.com/sharepoint/v3/contenttype/forms"/>
  </ds:schemaRefs>
</ds:datastoreItem>
</file>

<file path=customXml/itemProps2.xml><?xml version="1.0" encoding="utf-8"?>
<ds:datastoreItem xmlns:ds="http://schemas.openxmlformats.org/officeDocument/2006/customXml" ds:itemID="{A87C46E3-BFE1-4A65-A880-7BFCF4CF6883}">
  <ds:schemaRefs>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efa236c7-6d30-46b9-8534-a12aa4b4a78b"/>
    <ds:schemaRef ds:uri="186ac6a0-221e-433a-b934-46a918524121"/>
    <ds:schemaRef ds:uri="http://purl.org/dc/elements/1.1/"/>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AEC11D68-D89D-4989-AA4E-F55788138D01}">
  <ds:schemaRefs>
    <ds:schemaRef ds:uri="186ac6a0-221e-433a-b934-46a918524121"/>
    <ds:schemaRef ds:uri="efa236c7-6d30-46b9-8534-a12aa4b4a78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7211</Words>
  <Application>Microsoft Office PowerPoint</Application>
  <PresentationFormat>Widescreen</PresentationFormat>
  <Paragraphs>1207</Paragraphs>
  <Slides>37</Slides>
  <Notes>6</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テーマ</vt:lpstr>
      <vt:lpstr>はじめに</vt:lpstr>
      <vt:lpstr>n8nによるConcurの処理について</vt:lpstr>
      <vt:lpstr>AIエージェント（n8n）の構築状況について</vt:lpstr>
      <vt:lpstr>課題①：n8nの並列処理におけるスプシへのデータ返却エラー</vt:lpstr>
      <vt:lpstr>課題②：n8nの活文処理における通信エラー</vt:lpstr>
      <vt:lpstr>はじめに</vt:lpstr>
      <vt:lpstr>n8nの導入におけるテスト観点</vt:lpstr>
      <vt:lpstr>はじめに</vt:lpstr>
      <vt:lpstr>AIエージェント（n8n）の構築状況について</vt:lpstr>
      <vt:lpstr>保守移管のスコープについて</vt:lpstr>
      <vt:lpstr>保守移管の内容について</vt:lpstr>
      <vt:lpstr>保守移管の成果物イメージについて</vt:lpstr>
      <vt:lpstr>保守移管のスケジュールについて</vt:lpstr>
      <vt:lpstr>はじめに</vt:lpstr>
      <vt:lpstr>資産登録業務のスコープ確認</vt:lpstr>
      <vt:lpstr>Asis（Neko）とTobe（OASYS）業務フローの比較</vt:lpstr>
      <vt:lpstr>資産登録のスケジュール</vt:lpstr>
      <vt:lpstr>はじめに</vt:lpstr>
      <vt:lpstr>直近のスケジュール</vt:lpstr>
      <vt:lpstr>方向性のおさらい</vt:lpstr>
      <vt:lpstr>請求業務フロー図（対象のRPA業務抜粋）の作業時間について</vt:lpstr>
      <vt:lpstr>RPA業務のご質問（１ / ９）</vt:lpstr>
      <vt:lpstr>RPA業務のご質問（２ / ９）</vt:lpstr>
      <vt:lpstr>RPA業務のご質問（３ / ９）</vt:lpstr>
      <vt:lpstr>RPA業務のご質問（４ / ９）</vt:lpstr>
      <vt:lpstr>RPA業務のご質問（５ / ９）</vt:lpstr>
      <vt:lpstr>RPA業務のご質問（６ / ９）</vt:lpstr>
      <vt:lpstr>RPA業務のご質問（７ / ９）</vt:lpstr>
      <vt:lpstr>RPA業務のご質問（８ / ９）</vt:lpstr>
      <vt:lpstr>RPA業務のご質問（９ / ９）</vt:lpstr>
      <vt:lpstr>はじめに</vt:lpstr>
      <vt:lpstr>現状理解 と TOBE仮説　の超概要</vt:lpstr>
      <vt:lpstr>請求業務フロー図（１/４）</vt:lpstr>
      <vt:lpstr>請求業務フロー図（２/４）</vt:lpstr>
      <vt:lpstr>請求業務フロー図（３/４）</vt:lpstr>
      <vt:lpstr>請求業務フロー図（４/４）</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cp:revision>
  <dcterms:created xsi:type="dcterms:W3CDTF">2025-09-23T07:44:41Z</dcterms:created>
  <dcterms:modified xsi:type="dcterms:W3CDTF">2025-11-25T11:00:36Z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0x010100305B03C63B249241928871A6F4D28EF1</vt:lpwstr>
  </property>
  <property fmtid="{D5CDD505-2E9C-101B-9397-08002B2CF9AE}" pid="3" name="MediaServiceImageTags">
    <vt:lpwstr/>
  </property>
</Properties>
</file>